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slides/slide12.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Lst>
  <p:sldSz cx="18288000" cy="10287000"/>
  <p:notesSz cx="10287000" cy="18288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r>
              <a:rPr lang="en-US" sz="1800" b="0" u="none" strike="noStrike">
                <a:solidFill>
                  <a:schemeClr val="dk1"/>
                </a:solidFill>
                <a:effectLst/>
                <a:uFillTx/>
                <a:latin typeface="Calibri"/>
              </a:rPr>
              <a:t>Click to move the slide</a:t>
            </a:r>
            <a:endParaRPr lang="en-US" sz="1800" b="0" u="none" strike="noStrike">
              <a:solidFill>
                <a:schemeClr val="dk1"/>
              </a:solidFill>
              <a:effectLst/>
              <a:uFillTx/>
              <a:latin typeface="Calibri"/>
            </a:endParaRPr>
          </a:p>
        </p:txBody>
      </p:sp>
      <p:sp>
        <p:nvSpPr>
          <p:cNvPr id="5"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pPr indent="0">
              <a:buNone/>
            </a:pPr>
            <a:r>
              <a:rPr lang="en-US" sz="2000" b="0" u="none" strike="noStrike">
                <a:solidFill>
                  <a:srgbClr val="000000"/>
                </a:solidFill>
                <a:effectLst/>
                <a:uFillTx/>
                <a:latin typeface="Arial"/>
              </a:rPr>
              <a:t>Click to edit the notes format</a:t>
            </a:r>
            <a:endParaRPr lang="en-US" sz="2000" b="0" u="none" strike="noStrike">
              <a:solidFill>
                <a:srgbClr val="000000"/>
              </a:solidFill>
              <a:effectLst/>
              <a:uFillTx/>
              <a:latin typeface="Arial"/>
            </a:endParaRPr>
          </a:p>
        </p:txBody>
      </p:sp>
      <p:sp>
        <p:nvSpPr>
          <p:cNvPr id="6" name="PlaceHolder 3"/>
          <p:cNvSpPr>
            <a:spLocks noGrp="1"/>
          </p:cNvSpPr>
          <p:nvPr>
            <p:ph type="hdr"/>
          </p:nvPr>
        </p:nvSpPr>
        <p:spPr>
          <a:xfrm>
            <a:off x="0" y="0"/>
            <a:ext cx="3372840" cy="502560"/>
          </a:xfrm>
          <a:prstGeom prst="rect">
            <a:avLst/>
          </a:prstGeom>
          <a:noFill/>
          <a:ln w="0">
            <a:noFill/>
          </a:ln>
        </p:spPr>
        <p:txBody>
          <a:bodyPr lIns="0" rIns="0" tIns="0" bIns="0" anchor="t">
            <a:noAutofit/>
          </a:bodyPr>
          <a:p>
            <a:pPr indent="0">
              <a:buNone/>
            </a:pPr>
            <a:r>
              <a:rPr lang="en-US" sz="1400" b="0" u="none" strike="noStrike">
                <a:solidFill>
                  <a:srgbClr val="000000"/>
                </a:solidFill>
                <a:effectLst/>
                <a:uFillTx/>
                <a:latin typeface="Times New Roman"/>
              </a:rPr>
              <a:t> </a:t>
            </a:r>
            <a:endParaRPr lang="en-US" sz="1400" b="0" u="none" strike="noStrike">
              <a:solidFill>
                <a:srgbClr val="000000"/>
              </a:solidFill>
              <a:effectLst/>
              <a:uFillTx/>
              <a:latin typeface="Times New Roman"/>
            </a:endParaRPr>
          </a:p>
        </p:txBody>
      </p:sp>
      <p:sp>
        <p:nvSpPr>
          <p:cNvPr id="7" name="PlaceHolder 4"/>
          <p:cNvSpPr>
            <a:spLocks noGrp="1"/>
          </p:cNvSpPr>
          <p:nvPr>
            <p:ph type="dt" idx="1"/>
          </p:nvPr>
        </p:nvSpPr>
        <p:spPr>
          <a:xfrm>
            <a:off x="4399200" y="0"/>
            <a:ext cx="3372840" cy="502560"/>
          </a:xfrm>
          <a:prstGeom prst="rect">
            <a:avLst/>
          </a:prstGeom>
          <a:noFill/>
          <a:ln w="0">
            <a:noFill/>
          </a:ln>
        </p:spPr>
        <p:txBody>
          <a:bodyPr lIns="0" rIns="0" t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 </a:t>
            </a:r>
            <a:endParaRPr lang="en-US" sz="1400" b="0" u="none" strike="noStrike">
              <a:solidFill>
                <a:srgbClr val="000000"/>
              </a:solidFill>
              <a:effectLst/>
              <a:uFillTx/>
              <a:latin typeface="Times New Roman"/>
            </a:endParaRPr>
          </a:p>
        </p:txBody>
      </p:sp>
      <p:sp>
        <p:nvSpPr>
          <p:cNvPr id="8" name="PlaceHolder 5"/>
          <p:cNvSpPr>
            <a:spLocks noGrp="1"/>
          </p:cNvSpPr>
          <p:nvPr>
            <p:ph type="ftr" idx="2"/>
          </p:nvPr>
        </p:nvSpPr>
        <p:spPr>
          <a:xfrm>
            <a:off x="0" y="9555480"/>
            <a:ext cx="3372840" cy="502560"/>
          </a:xfrm>
          <a:prstGeom prst="rect">
            <a:avLst/>
          </a:prstGeom>
          <a:noFill/>
          <a:ln w="0">
            <a:noFill/>
          </a:ln>
        </p:spPr>
        <p:txBody>
          <a:bodyPr lIns="0" rIns="0" t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 </a:t>
            </a:r>
            <a:endParaRPr lang="en-US" sz="1400" b="0" u="none" strike="noStrike">
              <a:solidFill>
                <a:srgbClr val="000000"/>
              </a:solidFill>
              <a:effectLst/>
              <a:uFillTx/>
              <a:latin typeface="Times New Roman"/>
            </a:endParaRPr>
          </a:p>
        </p:txBody>
      </p:sp>
      <p:sp>
        <p:nvSpPr>
          <p:cNvPr id="9" name="PlaceHolder 6"/>
          <p:cNvSpPr>
            <a:spLocks noGrp="1"/>
          </p:cNvSpPr>
          <p:nvPr>
            <p:ph type="sldNum" idx="3"/>
          </p:nvPr>
        </p:nvSpPr>
        <p:spPr>
          <a:xfrm>
            <a:off x="4399200" y="9555480"/>
            <a:ext cx="3372840" cy="502560"/>
          </a:xfrm>
          <a:prstGeom prst="rect">
            <a:avLst/>
          </a:prstGeom>
          <a:noFill/>
          <a:ln w="0">
            <a:noFill/>
          </a:ln>
        </p:spPr>
        <p:txBody>
          <a:bodyPr lIns="0" rIns="0" t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E8AC7211-EA70-4C11-88B0-5C262ECF92C4}" type="slidenum">
              <a:rPr lang="en-US" sz="1400" b="0" u="none" strike="noStrike">
                <a:solidFill>
                  <a:srgbClr val="000000"/>
                </a:solidFill>
                <a:effectLst/>
                <a:uFillTx/>
                <a:latin typeface="Times New Roman"/>
              </a:rPr>
              <a:t>1</a:t>
            </a:fld>
            <a:endParaRPr lang="en-US"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2" name="PlaceHolder 1"/>
          <p:cNvSpPr>
            <a:spLocks noGrp="1"/>
          </p:cNvSpPr>
          <p:nvPr>
            <p:ph type="sldImg"/>
          </p:nvPr>
        </p:nvSpPr>
        <p:spPr>
          <a:xfrm>
            <a:off x="685800" y="1143000"/>
            <a:ext cx="5486040" cy="3085920"/>
          </a:xfrm>
          <a:prstGeom prst="rect">
            <a:avLst/>
          </a:prstGeom>
          <a:ln w="0">
            <a:noFill/>
          </a:ln>
        </p:spPr>
      </p:sp>
      <p:sp>
        <p:nvSpPr>
          <p:cNvPr id="90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Welcome everyone to Training and Networking Retreat 3 — Data analysis and Open Science — here in Turku, May 26 to 29. I'm Leo Lahti from the Department of Computing at the University of Turku, and I'll spend the next fifteen minutes orienting us: where we are in the program, what we'll do this week, and the practical bits you need to know.</a:t>
            </a:r>
            <a:endParaRPr lang="en-US" sz="2000" b="0" u="none" strike="noStrike">
              <a:solidFill>
                <a:srgbClr val="000000"/>
              </a:solidFill>
              <a:effectLst/>
              <a:uFillTx/>
              <a:latin typeface="Arial"/>
            </a:endParaRPr>
          </a:p>
        </p:txBody>
      </p:sp>
      <p:sp>
        <p:nvSpPr>
          <p:cNvPr id="904" name="PlaceHolder 3"/>
          <p:cNvSpPr>
            <a:spLocks noGrp="1"/>
          </p:cNvSpPr>
          <p:nvPr>
            <p:ph type="sldNum" idx="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2C1DB6D-6E7D-4B37-BFD1-A81B31F57E16}"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5" name="PlaceHolder 1"/>
          <p:cNvSpPr>
            <a:spLocks noGrp="1"/>
          </p:cNvSpPr>
          <p:nvPr>
            <p:ph type="sldImg"/>
          </p:nvPr>
        </p:nvSpPr>
        <p:spPr>
          <a:xfrm>
            <a:off x="685800" y="1143000"/>
            <a:ext cx="5486040" cy="3085920"/>
          </a:xfrm>
          <a:prstGeom prst="rect">
            <a:avLst/>
          </a:prstGeom>
          <a:ln w="0">
            <a:noFill/>
          </a:ln>
        </p:spPr>
      </p:sp>
      <p:sp>
        <p:nvSpPr>
          <p:cNvPr id="90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Welcome to Turku — Finland's oldest city, on the south-west coast, with the Aura river running through the centre and the archipelago at the doorstep. Late May is the lightest time of year here. Note the structure: three days at Medisiina D in Turku, then we close the week together in Helsinki at the Finnish Bioinformatics Days at CSC.</a:t>
            </a:r>
            <a:endParaRPr lang="en-US" sz="2000" b="0" u="none" strike="noStrike">
              <a:solidFill>
                <a:srgbClr val="000000"/>
              </a:solidFill>
              <a:effectLst/>
              <a:uFillTx/>
              <a:latin typeface="Arial"/>
            </a:endParaRPr>
          </a:p>
        </p:txBody>
      </p:sp>
      <p:sp>
        <p:nvSpPr>
          <p:cNvPr id="907" name="PlaceHolder 3"/>
          <p:cNvSpPr>
            <a:spLocks noGrp="1"/>
          </p:cNvSpPr>
          <p:nvPr>
            <p:ph type="sldNum" idx="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C914EA86-C7CA-46F1-93C1-561B9BA15C36}"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8" name="PlaceHolder 1"/>
          <p:cNvSpPr>
            <a:spLocks noGrp="1"/>
          </p:cNvSpPr>
          <p:nvPr>
            <p:ph type="sldImg"/>
          </p:nvPr>
        </p:nvSpPr>
        <p:spPr>
          <a:xfrm>
            <a:off x="685800" y="1143000"/>
            <a:ext cx="5486040" cy="3085920"/>
          </a:xfrm>
          <a:prstGeom prst="rect">
            <a:avLst/>
          </a:prstGeom>
          <a:ln w="0">
            <a:noFill/>
          </a:ln>
        </p:spPr>
      </p:sp>
      <p:sp>
        <p:nvSpPr>
          <p:cNvPr id="90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Our host this week is the University of Turku. Re-founded in 1920 by donations from Finnish citizens — it was the first Finnish-language university, after the original Royal Academy of Turku moved to Helsinki in 1828 following the Great Fire. Today it's a research-intensive institution of around twenty thousand students across seven faculties. We're here as guests of the Department of Computing and Medisiina D.</a:t>
            </a:r>
            <a:endParaRPr lang="en-US" sz="2000" b="0" u="none" strike="noStrike">
              <a:solidFill>
                <a:srgbClr val="000000"/>
              </a:solidFill>
              <a:effectLst/>
              <a:uFillTx/>
              <a:latin typeface="Arial"/>
            </a:endParaRPr>
          </a:p>
        </p:txBody>
      </p:sp>
      <p:sp>
        <p:nvSpPr>
          <p:cNvPr id="910" name="PlaceHolder 3"/>
          <p:cNvSpPr>
            <a:spLocks noGrp="1"/>
          </p:cNvSpPr>
          <p:nvPr>
            <p:ph type="sldNum" idx="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73B133AD-9BB0-4B04-996B-335DE7E71922}"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1" name="PlaceHolder 1"/>
          <p:cNvSpPr>
            <a:spLocks noGrp="1"/>
          </p:cNvSpPr>
          <p:nvPr>
            <p:ph type="sldImg"/>
          </p:nvPr>
        </p:nvSpPr>
        <p:spPr>
          <a:xfrm>
            <a:off x="685800" y="1143000"/>
            <a:ext cx="5486040" cy="3085920"/>
          </a:xfrm>
          <a:prstGeom prst="rect">
            <a:avLst/>
          </a:prstGeom>
          <a:ln w="0">
            <a:noFill/>
          </a:ln>
        </p:spPr>
      </p:sp>
      <p:sp>
        <p:nvSpPr>
          <p:cNvPr id="91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Here's the four days at a glance. Tuesday afternoon kicks off with the welcome and the first DC presentations. Wednesday is the dense day — second DC round, then Lindsay's communications session and Susanna Repo from ELIXIR on data management. Thursday morning is Karoline's lecture and the wrap-up, then we travel to Helsinki. Friday is Finnish Bioinformatics Days at CSC.</a:t>
            </a:r>
            <a:endParaRPr lang="en-US" sz="2000" b="0" u="none" strike="noStrike">
              <a:solidFill>
                <a:srgbClr val="000000"/>
              </a:solidFill>
              <a:effectLst/>
              <a:uFillTx/>
              <a:latin typeface="Arial"/>
            </a:endParaRPr>
          </a:p>
        </p:txBody>
      </p:sp>
      <p:sp>
        <p:nvSpPr>
          <p:cNvPr id="913" name="PlaceHolder 3"/>
          <p:cNvSpPr>
            <a:spLocks noGrp="1"/>
          </p:cNvSpPr>
          <p:nvPr>
            <p:ph type="sldNum" idx="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4C954691-50C3-4AF1-99C2-9985F9FEAC40}"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4" name="PlaceHolder 1"/>
          <p:cNvSpPr>
            <a:spLocks noGrp="1"/>
          </p:cNvSpPr>
          <p:nvPr>
            <p:ph type="sldImg"/>
          </p:nvPr>
        </p:nvSpPr>
        <p:spPr>
          <a:xfrm>
            <a:off x="685800" y="1143000"/>
            <a:ext cx="5486040" cy="3085920"/>
          </a:xfrm>
          <a:prstGeom prst="rect">
            <a:avLst/>
          </a:prstGeom>
          <a:ln w="0">
            <a:noFill/>
          </a:ln>
        </p:spPr>
      </p:sp>
      <p:sp>
        <p:nvSpPr>
          <p:cNvPr id="91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Tuesday — we start at lunch. Meet at the Medisiina D lobby at one o'clock; lunch is optional at the university restaurant. Welcome and introduction at two, then DC 1 to 3 from WP3 chaired by Marc, and DC 4 to 5 from WP4 chaired by Ostaizka. At five the PIs and associated partners go into the Supervisory Board meeting; DCs in parallel run collaboration discussions. Dinner at seven.</a:t>
            </a:r>
            <a:endParaRPr lang="en-US" sz="2000" b="0" u="none" strike="noStrike">
              <a:solidFill>
                <a:srgbClr val="000000"/>
              </a:solidFill>
              <a:effectLst/>
              <a:uFillTx/>
              <a:latin typeface="Arial"/>
            </a:endParaRPr>
          </a:p>
        </p:txBody>
      </p:sp>
      <p:sp>
        <p:nvSpPr>
          <p:cNvPr id="916" name="PlaceHolder 3"/>
          <p:cNvSpPr>
            <a:spLocks noGrp="1"/>
          </p:cNvSpPr>
          <p:nvPr>
            <p:ph type="sldNum" idx="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484F33D-50F5-4BAE-8A22-912169B3056A}"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7" name="PlaceHolder 1"/>
          <p:cNvSpPr>
            <a:spLocks noGrp="1"/>
          </p:cNvSpPr>
          <p:nvPr>
            <p:ph type="sldImg"/>
          </p:nvPr>
        </p:nvSpPr>
        <p:spPr>
          <a:xfrm>
            <a:off x="685800" y="1143000"/>
            <a:ext cx="5486040" cy="3085920"/>
          </a:xfrm>
          <a:prstGeom prst="rect">
            <a:avLst/>
          </a:prstGeom>
          <a:ln w="0">
            <a:noFill/>
          </a:ln>
        </p:spPr>
      </p:sp>
      <p:sp>
        <p:nvSpPr>
          <p:cNvPr id="91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Wednesday is the densest day. We finish the DC round in the morning — DC 6 to 7 with Ostaizka, then DC 8 to 11 with Aki. At noon each DC sits down with their host and collaborator team to plan secondments and collaborations. After lunch, Lindsay leads communication activities and storyboarding, then Susanna Repo from ELIXIR on data management and database resources in life sciences. Evening is the DC-organised social event.</a:t>
            </a:r>
            <a:endParaRPr lang="en-US" sz="2000" b="0" u="none" strike="noStrike">
              <a:solidFill>
                <a:srgbClr val="000000"/>
              </a:solidFill>
              <a:effectLst/>
              <a:uFillTx/>
              <a:latin typeface="Arial"/>
            </a:endParaRPr>
          </a:p>
        </p:txBody>
      </p:sp>
      <p:sp>
        <p:nvSpPr>
          <p:cNvPr id="919" name="PlaceHolder 3"/>
          <p:cNvSpPr>
            <a:spLocks noGrp="1"/>
          </p:cNvSpPr>
          <p:nvPr>
            <p:ph type="sldNum" idx="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64A1EEC8-39C7-4E6C-A694-1D9B2C8419D7}"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0" name="PlaceHolder 1"/>
          <p:cNvSpPr>
            <a:spLocks noGrp="1"/>
          </p:cNvSpPr>
          <p:nvPr>
            <p:ph type="sldImg"/>
          </p:nvPr>
        </p:nvSpPr>
        <p:spPr>
          <a:xfrm>
            <a:off x="685800" y="1143000"/>
            <a:ext cx="5486040" cy="3085920"/>
          </a:xfrm>
          <a:prstGeom prst="rect">
            <a:avLst/>
          </a:prstGeom>
          <a:ln w="0">
            <a:noFill/>
          </a:ln>
        </p:spPr>
      </p:sp>
      <p:sp>
        <p:nvSpPr>
          <p:cNvPr id="92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Thursday morning, Karoline opens with a lecture on methods for studying host-microbiota interactions. Then we continue the DC interaction — secondments, workflows, collaborative problem-solving within WPs; each DC summarises their plan. Wrap-up at half past twelve, lunch, and from one o'clock we move to Helsinki — the train takes about two hours.</a:t>
            </a:r>
            <a:endParaRPr lang="en-US" sz="2000" b="0" u="none" strike="noStrike">
              <a:solidFill>
                <a:srgbClr val="000000"/>
              </a:solidFill>
              <a:effectLst/>
              <a:uFillTx/>
              <a:latin typeface="Arial"/>
            </a:endParaRPr>
          </a:p>
        </p:txBody>
      </p:sp>
      <p:sp>
        <p:nvSpPr>
          <p:cNvPr id="922" name="PlaceHolder 3"/>
          <p:cNvSpPr>
            <a:spLocks noGrp="1"/>
          </p:cNvSpPr>
          <p:nvPr>
            <p:ph type="sldNum" idx="1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FE9E1FE0-37F3-4B21-81A2-13F085378032}"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3" name="PlaceHolder 1"/>
          <p:cNvSpPr>
            <a:spLocks noGrp="1"/>
          </p:cNvSpPr>
          <p:nvPr>
            <p:ph type="sldImg"/>
          </p:nvPr>
        </p:nvSpPr>
        <p:spPr>
          <a:xfrm>
            <a:off x="685800" y="1143000"/>
            <a:ext cx="5486040" cy="3085920"/>
          </a:xfrm>
          <a:prstGeom prst="rect">
            <a:avLst/>
          </a:prstGeom>
          <a:ln w="0">
            <a:noFill/>
          </a:ln>
        </p:spPr>
      </p:sp>
      <p:sp>
        <p:nvSpPr>
          <p:cNvPr id="92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Friday in Helsinki — we head to CSC, Finland's IT Center for Science, the national high-performance computing centre. CSC hosts LUMI, the EuroHPC pre-exascale supercomputer in Kajaani — one of the most powerful systems in Europe and a real resource for HoloGen down the line. The day itself is Finnish Bioinformatics Days, nine to five. Optional evening program after, for those continuing into the weekend.</a:t>
            </a:r>
            <a:endParaRPr lang="en-US" sz="2000" b="0" u="none" strike="noStrike">
              <a:solidFill>
                <a:srgbClr val="000000"/>
              </a:solidFill>
              <a:effectLst/>
              <a:uFillTx/>
              <a:latin typeface="Arial"/>
            </a:endParaRPr>
          </a:p>
        </p:txBody>
      </p:sp>
      <p:sp>
        <p:nvSpPr>
          <p:cNvPr id="925" name="PlaceHolder 3"/>
          <p:cNvSpPr>
            <a:spLocks noGrp="1"/>
          </p:cNvSpPr>
          <p:nvPr>
            <p:ph type="sldNum" idx="1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01E21BA-AAB1-4A85-A68C-D1756B6D6AE5}"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6" name="PlaceHolder 1"/>
          <p:cNvSpPr>
            <a:spLocks noGrp="1"/>
          </p:cNvSpPr>
          <p:nvPr>
            <p:ph type="sldImg"/>
          </p:nvPr>
        </p:nvSpPr>
        <p:spPr>
          <a:xfrm>
            <a:off x="685800" y="1143000"/>
            <a:ext cx="5486040" cy="3085920"/>
          </a:xfrm>
          <a:prstGeom prst="rect">
            <a:avLst/>
          </a:prstGeom>
          <a:ln w="0">
            <a:noFill/>
          </a:ln>
        </p:spPr>
      </p:sp>
      <p:sp>
        <p:nvSpPr>
          <p:cNvPr id="92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Practical points. The venue is Medisiina D at the Turku University Hospital site — Kiinamyllynkatu 10 D. Tuesday is in Skooppi 1+2, Wednesday and Thursday in Upokas. Recommended hotels are Sokos Kupittaa or Holiday Club Caribia, both close. If your flight goes via Helsinki, the bus or train onward is about two hours. On-site contacts: Sneha, JP, and me. Numbers on the slide.</a:t>
            </a:r>
            <a:endParaRPr lang="en-US" sz="2000" b="0" u="none" strike="noStrike">
              <a:solidFill>
                <a:srgbClr val="000000"/>
              </a:solidFill>
              <a:effectLst/>
              <a:uFillTx/>
              <a:latin typeface="Arial"/>
            </a:endParaRPr>
          </a:p>
        </p:txBody>
      </p:sp>
      <p:sp>
        <p:nvSpPr>
          <p:cNvPr id="928" name="PlaceHolder 3"/>
          <p:cNvSpPr>
            <a:spLocks noGrp="1"/>
          </p:cNvSpPr>
          <p:nvPr>
            <p:ph type="sldNum" idx="1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D6546FF-3BEA-40BC-9D1C-E4728A6BED26}"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9" name="PlaceHolder 1"/>
          <p:cNvSpPr>
            <a:spLocks noGrp="1"/>
          </p:cNvSpPr>
          <p:nvPr>
            <p:ph type="sldImg"/>
          </p:nvPr>
        </p:nvSpPr>
        <p:spPr>
          <a:xfrm>
            <a:off x="685800" y="1143000"/>
            <a:ext cx="5486040" cy="3085920"/>
          </a:xfrm>
          <a:prstGeom prst="rect">
            <a:avLst/>
          </a:prstGeom>
          <a:ln w="0">
            <a:noFill/>
          </a:ln>
        </p:spPr>
      </p:sp>
      <p:sp>
        <p:nvSpPr>
          <p:cNvPr id="93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Quick recap of what HoloGen is, mostly for our non-academic and industry partners joining for parts of the week. HoloGen is an MSCA Doctoral Network — eleven doctoral candidates across nine countries, training the next generation of hologenomics scientists.</a:t>
            </a:r>
            <a:endParaRPr lang="en-US" sz="2000" b="0" u="none" strike="noStrike">
              <a:solidFill>
                <a:srgbClr val="000000"/>
              </a:solidFill>
              <a:effectLst/>
              <a:uFillTx/>
              <a:latin typeface="Arial"/>
            </a:endParaRPr>
          </a:p>
        </p:txBody>
      </p:sp>
      <p:sp>
        <p:nvSpPr>
          <p:cNvPr id="931" name="PlaceHolder 3"/>
          <p:cNvSpPr>
            <a:spLocks noGrp="1"/>
          </p:cNvSpPr>
          <p:nvPr>
            <p:ph type="sldNum" idx="1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9B8A67AB-1DA9-41F2-A368-8448FF18100D}"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2" name="PlaceHolder 1"/>
          <p:cNvSpPr>
            <a:spLocks noGrp="1"/>
          </p:cNvSpPr>
          <p:nvPr>
            <p:ph type="sldImg"/>
          </p:nvPr>
        </p:nvSpPr>
        <p:spPr>
          <a:xfrm>
            <a:off x="685800" y="1143000"/>
            <a:ext cx="5486040" cy="3085920"/>
          </a:xfrm>
          <a:prstGeom prst="rect">
            <a:avLst/>
          </a:prstGeom>
          <a:ln w="0">
            <a:noFill/>
          </a:ln>
        </p:spPr>
      </p:sp>
      <p:sp>
        <p:nvSpPr>
          <p:cNvPr id="93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These are our objectives — four strategic, three research, three training. Nothing changes here, this is the contract with the Commission. The point this week is to keep making progress against RO1 development, RO2 fundamental insights, and RO3 application.</a:t>
            </a:r>
            <a:endParaRPr lang="en-US" sz="2000" b="0" u="none" strike="noStrike">
              <a:solidFill>
                <a:srgbClr val="000000"/>
              </a:solidFill>
              <a:effectLst/>
              <a:uFillTx/>
              <a:latin typeface="Arial"/>
            </a:endParaRPr>
          </a:p>
        </p:txBody>
      </p:sp>
      <p:sp>
        <p:nvSpPr>
          <p:cNvPr id="934" name="PlaceHolder 3"/>
          <p:cNvSpPr>
            <a:spLocks noGrp="1"/>
          </p:cNvSpPr>
          <p:nvPr>
            <p:ph type="sldNum" idx="1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192DC7B6-C209-4A0D-9E8B-77403317BDA7}"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5" name="PlaceHolder 1"/>
          <p:cNvSpPr>
            <a:spLocks noGrp="1"/>
          </p:cNvSpPr>
          <p:nvPr>
            <p:ph type="sldImg"/>
          </p:nvPr>
        </p:nvSpPr>
        <p:spPr>
          <a:xfrm>
            <a:off x="685800" y="1143000"/>
            <a:ext cx="5486040" cy="3085920"/>
          </a:xfrm>
          <a:prstGeom prst="rect">
            <a:avLst/>
          </a:prstGeom>
          <a:ln w="0">
            <a:noFill/>
          </a:ln>
        </p:spPr>
      </p:sp>
      <p:sp>
        <p:nvSpPr>
          <p:cNvPr id="93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Where we are. We're now twenty months in, well past mid-term check. Recruitment closed, Career Development Plans submitted. We're heading toward the M23 milestone in July — beta versions of the three novel software packages, finished data generation, and finished initial analyses. That's the next big checkpoint, and a lot of this week's DC presentations and discussions feed into it.</a:t>
            </a:r>
            <a:endParaRPr lang="en-US" sz="2000" b="0" u="none" strike="noStrike">
              <a:solidFill>
                <a:srgbClr val="000000"/>
              </a:solidFill>
              <a:effectLst/>
              <a:uFillTx/>
              <a:latin typeface="Arial"/>
            </a:endParaRPr>
          </a:p>
        </p:txBody>
      </p:sp>
      <p:sp>
        <p:nvSpPr>
          <p:cNvPr id="937" name="PlaceHolder 3"/>
          <p:cNvSpPr>
            <a:spLocks noGrp="1"/>
          </p:cNvSpPr>
          <p:nvPr>
            <p:ph type="sldNum" idx="1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C7AAC20C-D48E-4C27-A69E-5C7280D0C48B}"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8" name="PlaceHolder 1"/>
          <p:cNvSpPr>
            <a:spLocks noGrp="1"/>
          </p:cNvSpPr>
          <p:nvPr>
            <p:ph type="sldImg"/>
          </p:nvPr>
        </p:nvSpPr>
        <p:spPr>
          <a:xfrm>
            <a:off x="685800" y="1143000"/>
            <a:ext cx="5486040" cy="3085920"/>
          </a:xfrm>
          <a:prstGeom prst="rect">
            <a:avLst/>
          </a:prstGeom>
          <a:ln w="0">
            <a:noFill/>
          </a:ln>
        </p:spPr>
      </p:sp>
      <p:sp>
        <p:nvSpPr>
          <p:cNvPr id="93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Quick reference on supervision and secondments — main supervisor, co-supervisor, and the secondment host for each DC. If your secondment is in the next twelve months, please flag it with your supervisor this week so we can lock dates. The Wednesday noon block is exactly for that.</a:t>
            </a:r>
            <a:endParaRPr lang="en-US" sz="2000" b="0" u="none" strike="noStrike">
              <a:solidFill>
                <a:srgbClr val="000000"/>
              </a:solidFill>
              <a:effectLst/>
              <a:uFillTx/>
              <a:latin typeface="Arial"/>
            </a:endParaRPr>
          </a:p>
        </p:txBody>
      </p:sp>
      <p:sp>
        <p:nvSpPr>
          <p:cNvPr id="940" name="PlaceHolder 3"/>
          <p:cNvSpPr>
            <a:spLocks noGrp="1"/>
          </p:cNvSpPr>
          <p:nvPr>
            <p:ph type="sldNum" idx="1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C9EF410B-0ED0-4714-BDF0-78E87E6BFE65}"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1" name="PlaceHolder 1"/>
          <p:cNvSpPr>
            <a:spLocks noGrp="1"/>
          </p:cNvSpPr>
          <p:nvPr>
            <p:ph type="sldImg"/>
          </p:nvPr>
        </p:nvSpPr>
        <p:spPr>
          <a:xfrm>
            <a:off x="685800" y="1143000"/>
            <a:ext cx="5486040" cy="3085920"/>
          </a:xfrm>
          <a:prstGeom prst="rect">
            <a:avLst/>
          </a:prstGeom>
          <a:ln w="0">
            <a:noFill/>
          </a:ln>
        </p:spPr>
      </p:sp>
      <p:sp>
        <p:nvSpPr>
          <p:cNvPr id="94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The deliverables and milestones table you've seen before — flagging the ones due before October. M23 cluster in July is the big one. WP3 software beta versions, WP4 datasets, WP5 preprints — all need to land on time.</a:t>
            </a:r>
            <a:endParaRPr lang="en-US" sz="2000" b="0" u="none" strike="noStrike">
              <a:solidFill>
                <a:srgbClr val="000000"/>
              </a:solidFill>
              <a:effectLst/>
              <a:uFillTx/>
              <a:latin typeface="Arial"/>
            </a:endParaRPr>
          </a:p>
        </p:txBody>
      </p:sp>
      <p:sp>
        <p:nvSpPr>
          <p:cNvPr id="943" name="PlaceHolder 3"/>
          <p:cNvSpPr>
            <a:spLocks noGrp="1"/>
          </p:cNvSpPr>
          <p:nvPr>
            <p:ph type="sldNum" idx="1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56740E90-1C52-431A-B6FD-AC76B3B34772}"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4" name="PlaceHolder 1"/>
          <p:cNvSpPr>
            <a:spLocks noGrp="1"/>
          </p:cNvSpPr>
          <p:nvPr>
            <p:ph type="sldImg"/>
          </p:nvPr>
        </p:nvSpPr>
        <p:spPr>
          <a:xfrm>
            <a:off x="685800" y="1143000"/>
            <a:ext cx="5486040" cy="3085920"/>
          </a:xfrm>
          <a:prstGeom prst="rect">
            <a:avLst/>
          </a:prstGeom>
          <a:ln w="0">
            <a:noFill/>
          </a:ln>
        </p:spPr>
      </p:sp>
      <p:sp>
        <p:nvSpPr>
          <p:cNvPr id="94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Next retreats. KU Leuven in October, Dissemination, Exploitation and Communication. Then CNAG in May 2027 for Career Development. Plus the Hologenomics Conference in August 2027, and the Hologenomics Day in February 2028. So the calendar is getting busier.</a:t>
            </a:r>
            <a:endParaRPr lang="en-US" sz="2000" b="0" u="none" strike="noStrike">
              <a:solidFill>
                <a:srgbClr val="000000"/>
              </a:solidFill>
              <a:effectLst/>
              <a:uFillTx/>
              <a:latin typeface="Arial"/>
            </a:endParaRPr>
          </a:p>
        </p:txBody>
      </p:sp>
      <p:sp>
        <p:nvSpPr>
          <p:cNvPr id="946" name="PlaceHolder 3"/>
          <p:cNvSpPr>
            <a:spLocks noGrp="1"/>
          </p:cNvSpPr>
          <p:nvPr>
            <p:ph type="sldNum" idx="1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4C3231E0-EA91-40A8-8220-1CFB4CB6161E}"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7" name="PlaceHolder 1"/>
          <p:cNvSpPr>
            <a:spLocks noGrp="1"/>
          </p:cNvSpPr>
          <p:nvPr>
            <p:ph type="sldImg"/>
          </p:nvPr>
        </p:nvSpPr>
        <p:spPr>
          <a:xfrm>
            <a:off x="685800" y="1143000"/>
            <a:ext cx="5486040" cy="3085920"/>
          </a:xfrm>
          <a:prstGeom prst="rect">
            <a:avLst/>
          </a:prstGeom>
          <a:ln w="0">
            <a:noFill/>
          </a:ln>
        </p:spPr>
      </p:sp>
      <p:sp>
        <p:nvSpPr>
          <p:cNvPr id="94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And finally a reminder on the MSCA Green Charter. We are expected to minimise the environmental footprint of our activities on a best-effort basis. Train rather than fly when feasible, share rides from the airport, vegetarian options at consortium meals. We are tracking this for the final reporting. That's it — let's get into the week. Thank you.</a:t>
            </a:r>
            <a:endParaRPr lang="en-US" sz="2000" b="0" u="none" strike="noStrike">
              <a:solidFill>
                <a:srgbClr val="000000"/>
              </a:solidFill>
              <a:effectLst/>
              <a:uFillTx/>
              <a:latin typeface="Arial"/>
            </a:endParaRPr>
          </a:p>
        </p:txBody>
      </p:sp>
      <p:sp>
        <p:nvSpPr>
          <p:cNvPr id="949" name="PlaceHolder 3"/>
          <p:cNvSpPr>
            <a:spLocks noGrp="1"/>
          </p:cNvSpPr>
          <p:nvPr>
            <p:ph type="sldNum" idx="1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CBA929BE-EDED-490F-848E-928CCE10B487}"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0" name="PlaceHolder 1"/>
          <p:cNvSpPr>
            <a:spLocks noGrp="1"/>
          </p:cNvSpPr>
          <p:nvPr>
            <p:ph type="sldImg"/>
          </p:nvPr>
        </p:nvSpPr>
        <p:spPr>
          <a:xfrm>
            <a:off x="685800" y="1143000"/>
            <a:ext cx="5486040" cy="3085920"/>
          </a:xfrm>
          <a:prstGeom prst="rect">
            <a:avLst/>
          </a:prstGeom>
          <a:ln w="0">
            <a:noFill/>
          </a:ln>
        </p:spPr>
      </p:sp>
      <p:sp>
        <p:nvSpPr>
          <p:cNvPr id="95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lang="en-US" sz="2000" b="0" u="none" strike="noStrike">
                <a:solidFill>
                  <a:srgbClr val="000000"/>
                </a:solidFill>
                <a:effectLst/>
                <a:uFillTx/>
                <a:latin typeface="Arial"/>
              </a:rPr>
              <a:t>Quick reminder of the four days ahead. Tuesday afternoon we open with the welcome and DC 1 to 5. Wednesday is the big day — second DC round, Lindsay on communications, Susanna Repo from ELIXIR on data management, then the DC social. Thursday morning Karoline lectures and we wrap, then we travel together to Helsinki. Friday is Bioinformatics Days at CSC. Kiitos — looking forward to a great week.</a:t>
            </a:r>
            <a:endParaRPr lang="en-US" sz="2000" b="0" u="none" strike="noStrike">
              <a:solidFill>
                <a:srgbClr val="000000"/>
              </a:solidFill>
              <a:effectLst/>
              <a:uFillTx/>
              <a:latin typeface="Arial"/>
            </a:endParaRPr>
          </a:p>
        </p:txBody>
      </p:sp>
      <p:sp>
        <p:nvSpPr>
          <p:cNvPr id="952" name="PlaceHolder 3"/>
          <p:cNvSpPr>
            <a:spLocks noGrp="1"/>
          </p:cNvSpPr>
          <p:nvPr>
            <p:ph type="sldNum" idx="2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80923FD2-DF2B-41CD-B2CE-694F850DB49E}" type="slidenum">
              <a:rPr lang="en-US" sz="1200" b="0" u="none" strike="noStrike">
                <a:solidFill>
                  <a:schemeClr val="dk1"/>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buNone/>
            </a:pPr>
            <a:r>
              <a:rPr lang="en-US" sz="1800" b="0" u="none" strike="noStrike">
                <a:solidFill>
                  <a:schemeClr val="dk1"/>
                </a:solidFill>
                <a:effectLst/>
                <a:uFillTx/>
                <a:latin typeface="Calibri"/>
              </a:rPr>
              <a:t>Click to edit the title text format</a:t>
            </a:r>
            <a:endParaRPr lang="en-US" sz="1800" b="0" u="none" strike="noStrike">
              <a:solidFill>
                <a:schemeClr val="dk1"/>
              </a:solidFill>
              <a:effectLst/>
              <a:uFillTx/>
              <a:latin typeface="Calibri"/>
            </a:endParaRPr>
          </a:p>
        </p:txBody>
      </p:sp>
      <p:sp>
        <p:nvSpPr>
          <p:cNvPr id="3" name="PlaceHolder 2"/>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Calibri"/>
              </a:rPr>
              <a:t>Second Outline Level</a:t>
            </a:r>
            <a:endParaRPr lang="en-US" sz="2400" b="0" u="none" strike="noStrike">
              <a:solidFill>
                <a:schemeClr val="dk1"/>
              </a:solidFill>
              <a:effectLst/>
              <a:uFillTx/>
              <a:latin typeface="Calibri"/>
            </a:endParaRP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Calibri"/>
              </a:rPr>
              <a:t>Third Outline Level</a:t>
            </a:r>
            <a:endParaRPr lang="en-US" sz="2000" b="0" u="none" strike="noStrike">
              <a:solidFill>
                <a:schemeClr val="dk1"/>
              </a:solidFill>
              <a:effectLst/>
              <a:uFillTx/>
              <a:latin typeface="Calibri"/>
            </a:endParaRP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 name="Shape 0"/>
          <p:cNvSpPr/>
          <p:nvPr/>
        </p:nvSpPr>
        <p:spPr>
          <a:xfrm>
            <a:off x="0" y="0"/>
            <a:ext cx="18287640" cy="10286640"/>
          </a:xfrm>
          <a:prstGeom prst="rect">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pic>
        <p:nvPicPr>
          <p:cNvPr id="11" name="Image 0" descr="preencoded.png"/>
          <p:cNvPicPr/>
          <p:nvPr/>
        </p:nvPicPr>
        <p:blipFill>
          <a:blip r:embed="rId1"/>
          <a:stretch/>
        </p:blipFill>
        <p:spPr>
          <a:xfrm>
            <a:off x="952560" y="952560"/>
            <a:ext cx="5504760" cy="875880"/>
          </a:xfrm>
          <a:prstGeom prst="rect">
            <a:avLst/>
          </a:prstGeom>
          <a:noFill/>
          <a:ln w="0">
            <a:noFill/>
          </a:ln>
        </p:spPr>
      </p:pic>
      <p:pic>
        <p:nvPicPr>
          <p:cNvPr id="12" name="Image 1" descr="preencoded.png"/>
          <p:cNvPicPr/>
          <p:nvPr/>
        </p:nvPicPr>
        <p:blipFill>
          <a:blip r:embed="rId2"/>
          <a:stretch/>
        </p:blipFill>
        <p:spPr>
          <a:xfrm>
            <a:off x="15490080" y="952560"/>
            <a:ext cx="1845000" cy="1047240"/>
          </a:xfrm>
          <a:prstGeom prst="rect">
            <a:avLst/>
          </a:prstGeom>
          <a:noFill/>
          <a:ln w="0">
            <a:noFill/>
          </a:ln>
        </p:spPr>
      </p:pic>
      <p:sp>
        <p:nvSpPr>
          <p:cNvPr id="13" name="Text 1"/>
          <p:cNvSpPr/>
          <p:nvPr/>
        </p:nvSpPr>
        <p:spPr>
          <a:xfrm>
            <a:off x="952560" y="336960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428" strike="noStrike">
                <a:solidFill>
                  <a:srgbClr val="3e7d9e"/>
                </a:solidFill>
                <a:effectLst/>
                <a:uFillTx/>
                <a:latin typeface="Arial"/>
                <a:ea typeface="Arial"/>
              </a:rPr>
              <a:t>TRAINING AND NETWORKING RETREAT 3</a:t>
            </a:r>
            <a:endParaRPr lang="en-US" sz="1950" b="0" u="none" strike="noStrike">
              <a:solidFill>
                <a:srgbClr val="000000"/>
              </a:solidFill>
              <a:effectLst/>
              <a:uFillTx/>
              <a:latin typeface="Arial"/>
            </a:endParaRPr>
          </a:p>
        </p:txBody>
      </p:sp>
      <p:sp>
        <p:nvSpPr>
          <p:cNvPr id="14" name="Text 2"/>
          <p:cNvSpPr/>
          <p:nvPr/>
        </p:nvSpPr>
        <p:spPr>
          <a:xfrm>
            <a:off x="952560" y="4061520"/>
            <a:ext cx="14715720" cy="19029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1000"/>
              </a:lnSpc>
              <a:tabLst>
                <a:tab algn="l" pos="0"/>
              </a:tabLst>
            </a:pPr>
            <a:r>
              <a:rPr lang="en-US" sz="7200" b="1" u="none" spc="-108" strike="noStrike">
                <a:solidFill>
                  <a:srgbClr val="1f2a30"/>
                </a:solidFill>
                <a:effectLst/>
                <a:uFillTx/>
                <a:latin typeface="Arial"/>
                <a:ea typeface="Arial"/>
              </a:rPr>
              <a:t>HoloGen </a:t>
            </a:r>
            <a:r>
              <a:rPr lang="en-US" sz="7200" b="1" u="none" spc="-108" strike="noStrike">
                <a:solidFill>
                  <a:srgbClr val="3e7d9e"/>
                </a:solidFill>
                <a:effectLst/>
                <a:uFillTx/>
                <a:latin typeface="Arial"/>
                <a:ea typeface="Arial"/>
              </a:rPr>
              <a:t>in Turku</a:t>
            </a:r>
            <a:endParaRPr lang="en-US" sz="7200" b="0" u="none" strike="noStrike">
              <a:solidFill>
                <a:srgbClr val="000000"/>
              </a:solidFill>
              <a:effectLst/>
              <a:uFillTx/>
              <a:latin typeface="Arial"/>
            </a:endParaRPr>
          </a:p>
        </p:txBody>
      </p:sp>
      <p:sp>
        <p:nvSpPr>
          <p:cNvPr id="15" name="Text 3"/>
          <p:cNvSpPr/>
          <p:nvPr/>
        </p:nvSpPr>
        <p:spPr>
          <a:xfrm>
            <a:off x="952560" y="6231600"/>
            <a:ext cx="16874280" cy="6246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3300" b="0" u="none" strike="noStrike">
                <a:solidFill>
                  <a:srgbClr val="475158"/>
                </a:solidFill>
                <a:effectLst/>
                <a:uFillTx/>
                <a:latin typeface="Arial"/>
                <a:ea typeface="Arial"/>
              </a:rPr>
              <a:t>University of Turku · Finland</a:t>
            </a:r>
            <a:endParaRPr lang="en-US" sz="3300" b="0" u="none" strike="noStrike">
              <a:solidFill>
                <a:srgbClr val="000000"/>
              </a:solidFill>
              <a:effectLst/>
              <a:uFillTx/>
              <a:latin typeface="Arial"/>
            </a:endParaRPr>
          </a:p>
        </p:txBody>
      </p:sp>
      <p:sp>
        <p:nvSpPr>
          <p:cNvPr id="16" name="Text 4"/>
          <p:cNvSpPr/>
          <p:nvPr/>
        </p:nvSpPr>
        <p:spPr>
          <a:xfrm>
            <a:off x="952560" y="6894720"/>
            <a:ext cx="16874280" cy="6246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3300" b="0" u="none" strike="noStrike">
                <a:solidFill>
                  <a:srgbClr val="1f2a30"/>
                </a:solidFill>
                <a:effectLst/>
                <a:uFillTx/>
                <a:latin typeface="Arial"/>
                <a:ea typeface="Arial"/>
              </a:rPr>
              <a:t>26 – 29 May 2026</a:t>
            </a:r>
            <a:endParaRPr lang="en-US" sz="3300" b="0" u="none" strike="noStrike">
              <a:solidFill>
                <a:srgbClr val="000000"/>
              </a:solidFill>
              <a:effectLst/>
              <a:uFillTx/>
              <a:latin typeface="Arial"/>
            </a:endParaRPr>
          </a:p>
        </p:txBody>
      </p:sp>
      <p:sp>
        <p:nvSpPr>
          <p:cNvPr id="17" name="Text 5"/>
          <p:cNvSpPr/>
          <p:nvPr/>
        </p:nvSpPr>
        <p:spPr>
          <a:xfrm>
            <a:off x="952560" y="8595360"/>
            <a:ext cx="1329480" cy="46548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2400" b="0" u="none" strike="noStrike">
                <a:solidFill>
                  <a:srgbClr val="1f2a30"/>
                </a:solidFill>
                <a:effectLst/>
                <a:uFillTx/>
                <a:latin typeface="Arial"/>
                <a:ea typeface="Arial"/>
              </a:rPr>
              <a:t>Leo Lahti</a:t>
            </a:r>
            <a:endParaRPr lang="en-US" sz="2400" b="0" u="none" strike="noStrike">
              <a:solidFill>
                <a:srgbClr val="000000"/>
              </a:solidFill>
              <a:effectLst/>
              <a:uFillTx/>
              <a:latin typeface="Arial"/>
            </a:endParaRPr>
          </a:p>
        </p:txBody>
      </p:sp>
      <p:sp>
        <p:nvSpPr>
          <p:cNvPr id="18" name="Text 6"/>
          <p:cNvSpPr/>
          <p:nvPr/>
        </p:nvSpPr>
        <p:spPr>
          <a:xfrm>
            <a:off x="952560" y="9080640"/>
            <a:ext cx="52578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0" u="none" strike="noStrike">
                <a:solidFill>
                  <a:srgbClr val="475158"/>
                </a:solidFill>
                <a:effectLst/>
                <a:uFillTx/>
                <a:latin typeface="Arial"/>
                <a:ea typeface="Arial"/>
              </a:rPr>
              <a:t>Department of Computing · University of Turku</a:t>
            </a:r>
            <a:endParaRPr lang="en-US" sz="1950" b="0" u="none" strike="noStrike">
              <a:solidFill>
                <a:srgbClr val="000000"/>
              </a:solidFill>
              <a:effectLst/>
              <a:uFillTx/>
              <a:latin typeface="Arial"/>
            </a:endParaRPr>
          </a:p>
        </p:txBody>
      </p:sp>
      <p:sp>
        <p:nvSpPr>
          <p:cNvPr id="19" name="Text 7"/>
          <p:cNvSpPr/>
          <p:nvPr/>
        </p:nvSpPr>
        <p:spPr>
          <a:xfrm>
            <a:off x="12037680" y="8469720"/>
            <a:ext cx="5297400" cy="997920"/>
          </a:xfrm>
          <a:prstGeom prst="rect">
            <a:avLst/>
          </a:prstGeom>
          <a:noFill/>
          <a:ln w="0">
            <a:noFill/>
          </a:ln>
        </p:spPr>
        <p:style>
          <a:lnRef idx="0"/>
          <a:fillRef idx="0"/>
          <a:effectRef idx="0"/>
          <a:fontRef idx="minor"/>
        </p:style>
        <p:txBody>
          <a:bodyPr lIns="25560" rIns="25560" tIns="25560" bIns="25560" anchor="t">
            <a:normAutofit/>
          </a:bodyPr>
          <a:p>
            <a:pPr algn="r" defTabSz="914400">
              <a:lnSpc>
                <a:spcPct val="140000"/>
              </a:lnSpc>
              <a:tabLst>
                <a:tab algn="l" pos="0"/>
              </a:tabLst>
            </a:pPr>
            <a:r>
              <a:rPr lang="en-US" sz="1800" b="0" u="none" strike="noStrike">
                <a:solidFill>
                  <a:srgbClr val="7d8488"/>
                </a:solidFill>
                <a:effectLst/>
                <a:uFillTx/>
                <a:latin typeface="Arial"/>
                <a:ea typeface="Arial"/>
              </a:rPr>
              <a:t>Funded by the European Union under Grant Agreement 101169005 www.hologen-network.eu</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Text 0"/>
          <p:cNvSpPr/>
          <p:nvPr/>
        </p:nvSpPr>
        <p:spPr>
          <a:xfrm>
            <a:off x="952560" y="2701440"/>
            <a:ext cx="8775720" cy="46548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2400" b="1" u="none" spc="241" strike="noStrike">
                <a:solidFill>
                  <a:srgbClr val="3e7d9e"/>
                </a:solidFill>
                <a:effectLst/>
                <a:uFillTx/>
                <a:latin typeface="Arial"/>
                <a:ea typeface="Arial"/>
              </a:rPr>
              <a:t>TERVETULOA</a:t>
            </a:r>
            <a:endParaRPr lang="en-US" sz="2400" b="0" u="none" strike="noStrike">
              <a:solidFill>
                <a:srgbClr val="000000"/>
              </a:solidFill>
              <a:effectLst/>
              <a:uFillTx/>
              <a:latin typeface="Arial"/>
            </a:endParaRPr>
          </a:p>
        </p:txBody>
      </p:sp>
      <p:sp>
        <p:nvSpPr>
          <p:cNvPr id="21" name="Text 1"/>
          <p:cNvSpPr/>
          <p:nvPr/>
        </p:nvSpPr>
        <p:spPr>
          <a:xfrm>
            <a:off x="952560" y="3339000"/>
            <a:ext cx="8775720" cy="19029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1000"/>
              </a:lnSpc>
              <a:tabLst>
                <a:tab algn="l" pos="0"/>
              </a:tabLst>
            </a:pPr>
            <a:r>
              <a:rPr lang="en-US" sz="7200" b="1" u="none" spc="-108" strike="noStrike">
                <a:solidFill>
                  <a:srgbClr val="1f2a30"/>
                </a:solidFill>
                <a:effectLst/>
                <a:uFillTx/>
                <a:latin typeface="Arial"/>
                <a:ea typeface="Arial"/>
              </a:rPr>
              <a:t>Data analysis and Open Science.</a:t>
            </a:r>
            <a:endParaRPr lang="en-US" sz="7200" b="0" u="none" strike="noStrike">
              <a:solidFill>
                <a:srgbClr val="000000"/>
              </a:solidFill>
              <a:effectLst/>
              <a:uFillTx/>
              <a:latin typeface="Arial"/>
            </a:endParaRPr>
          </a:p>
        </p:txBody>
      </p:sp>
      <p:sp>
        <p:nvSpPr>
          <p:cNvPr id="22" name="Text 2"/>
          <p:cNvSpPr/>
          <p:nvPr/>
        </p:nvSpPr>
        <p:spPr>
          <a:xfrm>
            <a:off x="952560" y="5470920"/>
            <a:ext cx="6867000" cy="224748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45000"/>
              </a:lnSpc>
              <a:tabLst>
                <a:tab algn="l" pos="0"/>
              </a:tabLst>
            </a:pPr>
            <a:r>
              <a:rPr lang="en-US" sz="2400" b="0" u="none" strike="noStrike">
                <a:solidFill>
                  <a:srgbClr val="475158"/>
                </a:solidFill>
                <a:effectLst/>
                <a:uFillTx/>
                <a:latin typeface="Arial"/>
                <a:ea typeface="Arial"/>
              </a:rPr>
              <a:t>Four days at the University of Turku — the oldest city in Finland, on the south-west coast where the Aura river meets the Baltic archipelago. We close the week in Helsinki at the Finnish Bioinformatics Days.</a:t>
            </a:r>
            <a:endParaRPr lang="en-US" sz="2400" b="0" u="none" strike="noStrike">
              <a:solidFill>
                <a:srgbClr val="000000"/>
              </a:solidFill>
              <a:effectLst/>
              <a:uFillTx/>
              <a:latin typeface="Arial"/>
            </a:endParaRPr>
          </a:p>
        </p:txBody>
      </p:sp>
      <p:sp>
        <p:nvSpPr>
          <p:cNvPr id="23" name="Shape 3"/>
          <p:cNvSpPr/>
          <p:nvPr/>
        </p:nvSpPr>
        <p:spPr>
          <a:xfrm>
            <a:off x="10235160" y="952560"/>
            <a:ext cx="7099920" cy="8476920"/>
          </a:xfrm>
          <a:prstGeom prst="rect">
            <a:avLst/>
          </a:prstGeom>
          <a:solidFill>
            <a:srgbClr val="ffffff"/>
          </a:solidFill>
          <a:ln w="8731">
            <a:solidFill>
              <a:srgbClr val="d9dee1"/>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4" name="Shape 4"/>
          <p:cNvSpPr/>
          <p:nvPr/>
        </p:nvSpPr>
        <p:spPr>
          <a:xfrm>
            <a:off x="10243800" y="961200"/>
            <a:ext cx="3863160" cy="845928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pic>
        <p:nvPicPr>
          <p:cNvPr id="25" name="Image 0" descr="preencoded.png"/>
          <p:cNvPicPr/>
          <p:nvPr/>
        </p:nvPicPr>
        <p:blipFill>
          <a:blip r:embed="rId1"/>
          <a:stretch/>
        </p:blipFill>
        <p:spPr>
          <a:xfrm>
            <a:off x="10243800" y="961200"/>
            <a:ext cx="3863160" cy="8459280"/>
          </a:xfrm>
          <a:prstGeom prst="rect">
            <a:avLst/>
          </a:prstGeom>
          <a:noFill/>
          <a:ln w="0">
            <a:noFill/>
          </a:ln>
        </p:spPr>
      </p:pic>
      <p:sp>
        <p:nvSpPr>
          <p:cNvPr id="26" name="Text 5"/>
          <p:cNvSpPr/>
          <p:nvPr/>
        </p:nvSpPr>
        <p:spPr>
          <a:xfrm>
            <a:off x="14335920" y="1170720"/>
            <a:ext cx="284472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pc="215" strike="noStrike">
                <a:solidFill>
                  <a:srgbClr val="3e7d9e"/>
                </a:solidFill>
                <a:effectLst/>
                <a:uFillTx/>
                <a:latin typeface="Arial"/>
                <a:ea typeface="Arial"/>
              </a:rPr>
              <a:t>LOCAL LANDMARK</a:t>
            </a:r>
            <a:endParaRPr lang="en-US" sz="1800" b="0" u="none" strike="noStrike">
              <a:solidFill>
                <a:srgbClr val="000000"/>
              </a:solidFill>
              <a:effectLst/>
              <a:uFillTx/>
              <a:latin typeface="Arial"/>
            </a:endParaRPr>
          </a:p>
        </p:txBody>
      </p:sp>
      <p:sp>
        <p:nvSpPr>
          <p:cNvPr id="27" name="Text 6"/>
          <p:cNvSpPr/>
          <p:nvPr/>
        </p:nvSpPr>
        <p:spPr>
          <a:xfrm>
            <a:off x="14335920" y="1597680"/>
            <a:ext cx="2844720" cy="4150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10000"/>
              </a:lnSpc>
              <a:tabLst>
                <a:tab algn="l" pos="0"/>
              </a:tabLst>
            </a:pPr>
            <a:r>
              <a:rPr lang="en-US" sz="2700" b="1" u="none" strike="noStrike">
                <a:solidFill>
                  <a:srgbClr val="1f2a30"/>
                </a:solidFill>
                <a:effectLst/>
                <a:uFillTx/>
                <a:latin typeface="Arial"/>
                <a:ea typeface="Arial"/>
              </a:rPr>
              <a:t>Posankka</a:t>
            </a:r>
            <a:endParaRPr lang="en-US" sz="2700" b="0" u="none" strike="noStrike">
              <a:solidFill>
                <a:srgbClr val="000000"/>
              </a:solidFill>
              <a:effectLst/>
              <a:uFillTx/>
              <a:latin typeface="Arial"/>
            </a:endParaRPr>
          </a:p>
        </p:txBody>
      </p:sp>
      <p:sp>
        <p:nvSpPr>
          <p:cNvPr id="28" name="Text 7"/>
          <p:cNvSpPr/>
          <p:nvPr/>
        </p:nvSpPr>
        <p:spPr>
          <a:xfrm>
            <a:off x="14335920" y="2051280"/>
            <a:ext cx="2844720" cy="195804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40000"/>
              </a:lnSpc>
              <a:tabLst>
                <a:tab algn="l" pos="0"/>
              </a:tabLst>
            </a:pPr>
            <a:r>
              <a:rPr lang="en-US" sz="1800" b="0" u="none" strike="noStrike">
                <a:solidFill>
                  <a:srgbClr val="475158"/>
                </a:solidFill>
                <a:effectLst/>
                <a:uFillTx/>
                <a:latin typeface="Arial"/>
                <a:ea typeface="Arial"/>
              </a:rPr>
              <a:t>Half pig, half rubber duck — the bright pink campus sculpture by Alvar Gullichsen, a Turku student-life icon since 1999.</a:t>
            </a:r>
            <a:endParaRPr lang="en-US" sz="1800" b="0" u="none" strike="noStrike">
              <a:solidFill>
                <a:srgbClr val="000000"/>
              </a:solidFill>
              <a:effectLst/>
              <a:uFillTx/>
              <a:latin typeface="Arial"/>
            </a:endParaRPr>
          </a:p>
        </p:txBody>
      </p:sp>
      <p:sp>
        <p:nvSpPr>
          <p:cNvPr id="29" name="Text 8"/>
          <p:cNvSpPr/>
          <p:nvPr/>
        </p:nvSpPr>
        <p:spPr>
          <a:xfrm>
            <a:off x="14335920" y="8616960"/>
            <a:ext cx="2844720" cy="63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7d8488"/>
                </a:solidFill>
                <a:effectLst/>
                <a:uFillTx/>
                <a:latin typeface="Arial"/>
                <a:ea typeface="Arial"/>
              </a:rPr>
              <a:t>atlasobscura.com/places/posankka</a:t>
            </a:r>
            <a:endParaRPr lang="en-US" sz="1800" b="0" u="none" strike="noStrike">
              <a:solidFill>
                <a:srgbClr val="000000"/>
              </a:solidFill>
              <a:effectLst/>
              <a:uFillTx/>
              <a:latin typeface="Arial"/>
            </a:endParaRPr>
          </a:p>
        </p:txBody>
      </p:sp>
      <p:sp>
        <p:nvSpPr>
          <p:cNvPr id="30" name="Text 9"/>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31" name="Text 10"/>
          <p:cNvSpPr/>
          <p:nvPr/>
        </p:nvSpPr>
        <p:spPr>
          <a:xfrm>
            <a:off x="14743440" y="9582840"/>
            <a:ext cx="26694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26 – 29 May 2026 · UTU</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OUR HOST THIS WEEK</a:t>
            </a:r>
            <a:endParaRPr lang="en-US" sz="1950" b="0" u="none" strike="noStrike">
              <a:solidFill>
                <a:srgbClr val="000000"/>
              </a:solidFill>
              <a:effectLst/>
              <a:uFillTx/>
              <a:latin typeface="Arial"/>
            </a:endParaRPr>
          </a:p>
        </p:txBody>
      </p:sp>
      <p:sp>
        <p:nvSpPr>
          <p:cNvPr id="33"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University of Turku.</a:t>
            </a:r>
            <a:endParaRPr lang="en-US" sz="4800" b="0" u="none" strike="noStrike">
              <a:solidFill>
                <a:srgbClr val="000000"/>
              </a:solidFill>
              <a:effectLst/>
              <a:uFillTx/>
              <a:latin typeface="Arial"/>
            </a:endParaRPr>
          </a:p>
        </p:txBody>
      </p:sp>
      <p:sp>
        <p:nvSpPr>
          <p:cNvPr id="34" name="Shape 2"/>
          <p:cNvSpPr/>
          <p:nvPr/>
        </p:nvSpPr>
        <p:spPr>
          <a:xfrm>
            <a:off x="952560" y="2779920"/>
            <a:ext cx="7583400" cy="6649200"/>
          </a:xfrm>
          <a:prstGeom prst="rect">
            <a:avLst/>
          </a:prstGeom>
          <a:solidFill>
            <a:srgbClr val="ffffff"/>
          </a:solidFill>
          <a:ln w="8731">
            <a:solidFill>
              <a:srgbClr val="d9dee1"/>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pic>
        <p:nvPicPr>
          <p:cNvPr id="35" name="Image 0" descr="preencoded.png"/>
          <p:cNvPicPr/>
          <p:nvPr/>
        </p:nvPicPr>
        <p:blipFill>
          <a:blip r:embed="rId1"/>
          <a:stretch/>
        </p:blipFill>
        <p:spPr>
          <a:xfrm>
            <a:off x="961200" y="2788920"/>
            <a:ext cx="7565760" cy="5986440"/>
          </a:xfrm>
          <a:prstGeom prst="rect">
            <a:avLst/>
          </a:prstGeom>
          <a:noFill/>
          <a:ln w="0">
            <a:noFill/>
          </a:ln>
        </p:spPr>
      </p:pic>
      <p:sp>
        <p:nvSpPr>
          <p:cNvPr id="36" name="Shape 3"/>
          <p:cNvSpPr/>
          <p:nvPr/>
        </p:nvSpPr>
        <p:spPr>
          <a:xfrm>
            <a:off x="961200" y="8775720"/>
            <a:ext cx="75657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7" name="Text 4"/>
          <p:cNvSpPr/>
          <p:nvPr/>
        </p:nvSpPr>
        <p:spPr>
          <a:xfrm>
            <a:off x="1151640" y="8937000"/>
            <a:ext cx="170208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Yliopistonmäki</a:t>
            </a:r>
            <a:endParaRPr lang="en-US" sz="1800" b="0" u="none" strike="noStrike">
              <a:solidFill>
                <a:srgbClr val="000000"/>
              </a:solidFill>
              <a:effectLst/>
              <a:uFillTx/>
              <a:latin typeface="Arial"/>
            </a:endParaRPr>
          </a:p>
        </p:txBody>
      </p:sp>
      <p:sp>
        <p:nvSpPr>
          <p:cNvPr id="38" name="Text 5"/>
          <p:cNvSpPr/>
          <p:nvPr/>
        </p:nvSpPr>
        <p:spPr>
          <a:xfrm>
            <a:off x="5731200" y="8937000"/>
            <a:ext cx="26834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Kuvaaja: Hanna Oksanen</a:t>
            </a:r>
            <a:endParaRPr lang="en-US" sz="1800" b="0" u="none" strike="noStrike">
              <a:solidFill>
                <a:srgbClr val="000000"/>
              </a:solidFill>
              <a:effectLst/>
              <a:uFillTx/>
              <a:latin typeface="Arial"/>
            </a:endParaRPr>
          </a:p>
        </p:txBody>
      </p:sp>
      <p:sp>
        <p:nvSpPr>
          <p:cNvPr id="39" name="Text 6"/>
          <p:cNvSpPr/>
          <p:nvPr/>
        </p:nvSpPr>
        <p:spPr>
          <a:xfrm>
            <a:off x="8993520" y="2779920"/>
            <a:ext cx="8592120" cy="115776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40000"/>
              </a:lnSpc>
              <a:tabLst>
                <a:tab algn="l" pos="0"/>
              </a:tabLst>
            </a:pPr>
            <a:r>
              <a:rPr lang="en-US" sz="2100" b="0" u="none" strike="noStrike">
                <a:solidFill>
                  <a:srgbClr val="475158"/>
                </a:solidFill>
                <a:effectLst/>
                <a:uFillTx/>
                <a:latin typeface="Arial"/>
                <a:ea typeface="Arial"/>
              </a:rPr>
              <a:t>Re-founded in 1920 by Finnish citizens — the first Finnish-language university. Today a research-intensive institution of ~20,000 students across seven faculties.</a:t>
            </a:r>
            <a:endParaRPr lang="en-US" sz="2100" b="0" u="none" strike="noStrike">
              <a:solidFill>
                <a:srgbClr val="000000"/>
              </a:solidFill>
              <a:effectLst/>
              <a:uFillTx/>
              <a:latin typeface="Arial"/>
            </a:endParaRPr>
          </a:p>
        </p:txBody>
      </p:sp>
      <p:sp>
        <p:nvSpPr>
          <p:cNvPr id="40" name="Shape 7"/>
          <p:cNvSpPr/>
          <p:nvPr/>
        </p:nvSpPr>
        <p:spPr>
          <a:xfrm>
            <a:off x="8993520" y="4555800"/>
            <a:ext cx="83419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41" name="Text 8"/>
          <p:cNvSpPr/>
          <p:nvPr/>
        </p:nvSpPr>
        <p:spPr>
          <a:xfrm>
            <a:off x="8993520" y="4109760"/>
            <a:ext cx="859212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pc="252" strike="noStrike">
                <a:solidFill>
                  <a:srgbClr val="3e7d9e"/>
                </a:solidFill>
                <a:effectLst/>
                <a:uFillTx/>
                <a:latin typeface="Arial"/>
                <a:ea typeface="Arial"/>
              </a:rPr>
              <a:t>A SHORT HISTORY</a:t>
            </a:r>
            <a:endParaRPr lang="en-US" sz="1800" b="0" u="none" strike="noStrike">
              <a:solidFill>
                <a:srgbClr val="000000"/>
              </a:solidFill>
              <a:effectLst/>
              <a:uFillTx/>
              <a:latin typeface="Arial"/>
            </a:endParaRPr>
          </a:p>
        </p:txBody>
      </p:sp>
      <p:sp>
        <p:nvSpPr>
          <p:cNvPr id="42" name="Shape 9"/>
          <p:cNvSpPr/>
          <p:nvPr/>
        </p:nvSpPr>
        <p:spPr>
          <a:xfrm>
            <a:off x="8993520" y="5540040"/>
            <a:ext cx="8341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3" name="Text 10"/>
          <p:cNvSpPr/>
          <p:nvPr/>
        </p:nvSpPr>
        <p:spPr>
          <a:xfrm>
            <a:off x="8993520" y="4782960"/>
            <a:ext cx="1123560" cy="41328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2100" b="1" u="none" strike="noStrike">
                <a:solidFill>
                  <a:srgbClr val="2c6483"/>
                </a:solidFill>
                <a:effectLst/>
                <a:uFillTx/>
                <a:latin typeface="Arial"/>
                <a:ea typeface="Arial"/>
              </a:rPr>
              <a:t>1640</a:t>
            </a:r>
            <a:endParaRPr lang="en-US" sz="2100" b="0" u="none" strike="noStrike">
              <a:solidFill>
                <a:srgbClr val="000000"/>
              </a:solidFill>
              <a:effectLst/>
              <a:uFillTx/>
              <a:latin typeface="Arial"/>
            </a:endParaRPr>
          </a:p>
        </p:txBody>
      </p:sp>
      <p:sp>
        <p:nvSpPr>
          <p:cNvPr id="44" name="Text 11"/>
          <p:cNvSpPr/>
          <p:nvPr/>
        </p:nvSpPr>
        <p:spPr>
          <a:xfrm>
            <a:off x="10269720" y="4819320"/>
            <a:ext cx="7277400" cy="6822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1f2a30"/>
                </a:solidFill>
                <a:effectLst/>
                <a:uFillTx/>
                <a:latin typeface="Arial"/>
                <a:ea typeface="Arial"/>
              </a:rPr>
              <a:t>Royal Academy of Turku </a:t>
            </a:r>
            <a:r>
              <a:rPr lang="en-US" sz="1800" b="0" u="none" strike="noStrike">
                <a:solidFill>
                  <a:srgbClr val="1f2a30"/>
                </a:solidFill>
                <a:effectLst/>
                <a:uFillTx/>
                <a:latin typeface="Arial"/>
                <a:ea typeface="Arial"/>
              </a:rPr>
              <a:t>founded under Queen Christina of Sweden — Finland's first university.</a:t>
            </a:r>
            <a:endParaRPr lang="en-US" sz="1800" b="0" u="none" strike="noStrike">
              <a:solidFill>
                <a:srgbClr val="000000"/>
              </a:solidFill>
              <a:effectLst/>
              <a:uFillTx/>
              <a:latin typeface="Arial"/>
            </a:endParaRPr>
          </a:p>
        </p:txBody>
      </p:sp>
      <p:sp>
        <p:nvSpPr>
          <p:cNvPr id="45" name="Shape 12"/>
          <p:cNvSpPr/>
          <p:nvPr/>
        </p:nvSpPr>
        <p:spPr>
          <a:xfrm>
            <a:off x="8993520" y="6076440"/>
            <a:ext cx="8341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6" name="Text 13"/>
          <p:cNvSpPr/>
          <p:nvPr/>
        </p:nvSpPr>
        <p:spPr>
          <a:xfrm>
            <a:off x="8993520" y="5625000"/>
            <a:ext cx="1123560" cy="41328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2100" b="1" u="none" strike="noStrike">
                <a:solidFill>
                  <a:srgbClr val="2c6483"/>
                </a:solidFill>
                <a:effectLst/>
                <a:uFillTx/>
                <a:latin typeface="Arial"/>
                <a:ea typeface="Arial"/>
              </a:rPr>
              <a:t>1827</a:t>
            </a:r>
            <a:endParaRPr lang="en-US" sz="2100" b="0" u="none" strike="noStrike">
              <a:solidFill>
                <a:srgbClr val="000000"/>
              </a:solidFill>
              <a:effectLst/>
              <a:uFillTx/>
              <a:latin typeface="Arial"/>
            </a:endParaRPr>
          </a:p>
        </p:txBody>
      </p:sp>
      <p:sp>
        <p:nvSpPr>
          <p:cNvPr id="47" name="Text 14"/>
          <p:cNvSpPr/>
          <p:nvPr/>
        </p:nvSpPr>
        <p:spPr>
          <a:xfrm>
            <a:off x="10269720" y="5661360"/>
            <a:ext cx="727740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Great Fire of Turku; Academy moves to Helsinki the next year.</a:t>
            </a:r>
            <a:endParaRPr lang="en-US" sz="1800" b="0" u="none" strike="noStrike">
              <a:solidFill>
                <a:srgbClr val="000000"/>
              </a:solidFill>
              <a:effectLst/>
              <a:uFillTx/>
              <a:latin typeface="Arial"/>
            </a:endParaRPr>
          </a:p>
        </p:txBody>
      </p:sp>
      <p:sp>
        <p:nvSpPr>
          <p:cNvPr id="48" name="Shape 15"/>
          <p:cNvSpPr/>
          <p:nvPr/>
        </p:nvSpPr>
        <p:spPr>
          <a:xfrm>
            <a:off x="8993520" y="6918480"/>
            <a:ext cx="8341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9" name="Text 16"/>
          <p:cNvSpPr/>
          <p:nvPr/>
        </p:nvSpPr>
        <p:spPr>
          <a:xfrm>
            <a:off x="8993520" y="6161400"/>
            <a:ext cx="1123560" cy="41328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2100" b="1" u="none" strike="noStrike">
                <a:solidFill>
                  <a:srgbClr val="c95a3c"/>
                </a:solidFill>
                <a:effectLst/>
                <a:uFillTx/>
                <a:latin typeface="Arial"/>
                <a:ea typeface="Arial"/>
              </a:rPr>
              <a:t>1920</a:t>
            </a:r>
            <a:endParaRPr lang="en-US" sz="2100" b="0" u="none" strike="noStrike">
              <a:solidFill>
                <a:srgbClr val="000000"/>
              </a:solidFill>
              <a:effectLst/>
              <a:uFillTx/>
              <a:latin typeface="Arial"/>
            </a:endParaRPr>
          </a:p>
        </p:txBody>
      </p:sp>
      <p:sp>
        <p:nvSpPr>
          <p:cNvPr id="50" name="Text 17"/>
          <p:cNvSpPr/>
          <p:nvPr/>
        </p:nvSpPr>
        <p:spPr>
          <a:xfrm>
            <a:off x="10269720" y="6197760"/>
            <a:ext cx="7277400" cy="6822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1f2a30"/>
                </a:solidFill>
                <a:effectLst/>
                <a:uFillTx/>
                <a:latin typeface="Arial"/>
                <a:ea typeface="Arial"/>
              </a:rPr>
              <a:t>University of Turku </a:t>
            </a:r>
            <a:r>
              <a:rPr lang="en-US" sz="1800" b="0" u="none" strike="noStrike">
                <a:solidFill>
                  <a:srgbClr val="1f2a30"/>
                </a:solidFill>
                <a:effectLst/>
                <a:uFillTx/>
                <a:latin typeface="Arial"/>
                <a:ea typeface="Arial"/>
              </a:rPr>
              <a:t>re-founded by private donations — the first Finnish-language university.</a:t>
            </a:r>
            <a:endParaRPr lang="en-US" sz="1800" b="0" u="none" strike="noStrike">
              <a:solidFill>
                <a:srgbClr val="000000"/>
              </a:solidFill>
              <a:effectLst/>
              <a:uFillTx/>
              <a:latin typeface="Arial"/>
            </a:endParaRPr>
          </a:p>
        </p:txBody>
      </p:sp>
      <p:sp>
        <p:nvSpPr>
          <p:cNvPr id="51" name="Text 18"/>
          <p:cNvSpPr/>
          <p:nvPr/>
        </p:nvSpPr>
        <p:spPr>
          <a:xfrm>
            <a:off x="8993520" y="7003440"/>
            <a:ext cx="1123560" cy="41328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2100" b="1" u="none" strike="noStrike">
                <a:solidFill>
                  <a:srgbClr val="2c6483"/>
                </a:solidFill>
                <a:effectLst/>
                <a:uFillTx/>
                <a:latin typeface="Arial"/>
                <a:ea typeface="Arial"/>
              </a:rPr>
              <a:t>Today</a:t>
            </a:r>
            <a:endParaRPr lang="en-US" sz="2100" b="0" u="none" strike="noStrike">
              <a:solidFill>
                <a:srgbClr val="000000"/>
              </a:solidFill>
              <a:effectLst/>
              <a:uFillTx/>
              <a:latin typeface="Arial"/>
            </a:endParaRPr>
          </a:p>
        </p:txBody>
      </p:sp>
      <p:sp>
        <p:nvSpPr>
          <p:cNvPr id="52" name="Text 19"/>
          <p:cNvSpPr/>
          <p:nvPr/>
        </p:nvSpPr>
        <p:spPr>
          <a:xfrm>
            <a:off x="10269720" y="7039800"/>
            <a:ext cx="727740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Seven faculties · ~20k students · home to Medisiina D, our venue this week.</a:t>
            </a:r>
            <a:endParaRPr lang="en-US" sz="1800" b="0" u="none" strike="noStrike">
              <a:solidFill>
                <a:srgbClr val="000000"/>
              </a:solidFill>
              <a:effectLst/>
              <a:uFillTx/>
              <a:latin typeface="Arial"/>
            </a:endParaRPr>
          </a:p>
        </p:txBody>
      </p:sp>
      <p:sp>
        <p:nvSpPr>
          <p:cNvPr id="53" name="Text 20"/>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54" name="Text 21"/>
          <p:cNvSpPr/>
          <p:nvPr/>
        </p:nvSpPr>
        <p:spPr>
          <a:xfrm>
            <a:off x="16812360" y="9582840"/>
            <a:ext cx="5990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utu.fi</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PROGRAM AT A GLANCE</a:t>
            </a:r>
            <a:endParaRPr lang="en-US" sz="1950" b="0" u="none" strike="noStrike">
              <a:solidFill>
                <a:srgbClr val="000000"/>
              </a:solidFill>
              <a:effectLst/>
              <a:uFillTx/>
              <a:latin typeface="Arial"/>
            </a:endParaRPr>
          </a:p>
        </p:txBody>
      </p:sp>
      <p:sp>
        <p:nvSpPr>
          <p:cNvPr id="56"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Four days, one consortium.</a:t>
            </a:r>
            <a:endParaRPr lang="en-US" sz="4800" b="0" u="none" strike="noStrike">
              <a:solidFill>
                <a:srgbClr val="000000"/>
              </a:solidFill>
              <a:effectLst/>
              <a:uFillTx/>
              <a:latin typeface="Arial"/>
            </a:endParaRPr>
          </a:p>
        </p:txBody>
      </p:sp>
      <p:sp>
        <p:nvSpPr>
          <p:cNvPr id="57" name="Shape 2"/>
          <p:cNvSpPr/>
          <p:nvPr/>
        </p:nvSpPr>
        <p:spPr>
          <a:xfrm>
            <a:off x="952560" y="2665800"/>
            <a:ext cx="3895200" cy="5762880"/>
          </a:xfrm>
          <a:prstGeom prst="roundRect">
            <a:avLst>
              <a:gd name="adj" fmla="val 489"/>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8" name="Shape 3"/>
          <p:cNvSpPr/>
          <p:nvPr/>
        </p:nvSpPr>
        <p:spPr>
          <a:xfrm>
            <a:off x="952560" y="8420040"/>
            <a:ext cx="38952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9" name="Shape 4"/>
          <p:cNvSpPr/>
          <p:nvPr/>
        </p:nvSpPr>
        <p:spPr>
          <a:xfrm>
            <a:off x="952560" y="2665800"/>
            <a:ext cx="3895200" cy="52200"/>
          </a:xfrm>
          <a:prstGeom prst="rect">
            <a:avLst/>
          </a:prstGeom>
          <a:solidFill>
            <a:srgbClr val="3e7d9e"/>
          </a:solidFill>
          <a:ln w="0">
            <a:noFill/>
          </a:ln>
        </p:spPr>
        <p:style>
          <a:lnRef idx="0"/>
          <a:fillRef idx="0"/>
          <a:effectRef idx="0"/>
          <a:fontRef idx="minor"/>
        </p:style>
        <p:txBody>
          <a:bodyPr lIns="90000" rIns="90000" tIns="7560" bIns="7560" anchor="t">
            <a:noAutofit/>
          </a:bodyPr>
          <a:p>
            <a:endParaRPr lang="en-US" sz="1800" b="0" u="none" strike="noStrike">
              <a:solidFill>
                <a:srgbClr val="ffffff"/>
              </a:solidFill>
              <a:effectLst/>
              <a:uFillTx/>
              <a:latin typeface="Arial"/>
            </a:endParaRPr>
          </a:p>
        </p:txBody>
      </p:sp>
      <p:sp>
        <p:nvSpPr>
          <p:cNvPr id="60" name="Shape 5"/>
          <p:cNvSpPr/>
          <p:nvPr/>
        </p:nvSpPr>
        <p:spPr>
          <a:xfrm>
            <a:off x="95256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1" name="Shape 6"/>
          <p:cNvSpPr/>
          <p:nvPr/>
        </p:nvSpPr>
        <p:spPr>
          <a:xfrm>
            <a:off x="483948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2" name="Text 7"/>
          <p:cNvSpPr/>
          <p:nvPr/>
        </p:nvSpPr>
        <p:spPr>
          <a:xfrm>
            <a:off x="1227960" y="3022920"/>
            <a:ext cx="344484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1" u="none" spc="272" strike="noStrike">
                <a:solidFill>
                  <a:srgbClr val="3e7d9e"/>
                </a:solidFill>
                <a:effectLst/>
                <a:uFillTx/>
                <a:latin typeface="Arial"/>
                <a:ea typeface="Arial"/>
              </a:rPr>
              <a:t>TUESDAY</a:t>
            </a:r>
            <a:endParaRPr lang="en-US" sz="1950" b="0" u="none" strike="noStrike">
              <a:solidFill>
                <a:srgbClr val="000000"/>
              </a:solidFill>
              <a:effectLst/>
              <a:uFillTx/>
              <a:latin typeface="Arial"/>
            </a:endParaRPr>
          </a:p>
        </p:txBody>
      </p:sp>
      <p:sp>
        <p:nvSpPr>
          <p:cNvPr id="63" name="Text 8"/>
          <p:cNvSpPr/>
          <p:nvPr/>
        </p:nvSpPr>
        <p:spPr>
          <a:xfrm>
            <a:off x="1227960" y="3426840"/>
            <a:ext cx="3444840" cy="6246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3300" b="1" u="none" strike="noStrike">
                <a:solidFill>
                  <a:srgbClr val="1f2a30"/>
                </a:solidFill>
                <a:effectLst/>
                <a:uFillTx/>
                <a:latin typeface="Arial"/>
                <a:ea typeface="Arial"/>
              </a:rPr>
              <a:t>26 May</a:t>
            </a:r>
            <a:endParaRPr lang="en-US" sz="3300" b="0" u="none" strike="noStrike">
              <a:solidFill>
                <a:srgbClr val="000000"/>
              </a:solidFill>
              <a:effectLst/>
              <a:uFillTx/>
              <a:latin typeface="Arial"/>
            </a:endParaRPr>
          </a:p>
        </p:txBody>
      </p:sp>
      <p:sp>
        <p:nvSpPr>
          <p:cNvPr id="64" name="Shape 9"/>
          <p:cNvSpPr/>
          <p:nvPr/>
        </p:nvSpPr>
        <p:spPr>
          <a:xfrm>
            <a:off x="1227960" y="469980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5" name="Text 10"/>
          <p:cNvSpPr/>
          <p:nvPr/>
        </p:nvSpPr>
        <p:spPr>
          <a:xfrm>
            <a:off x="1227960" y="429912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13:00</a:t>
            </a:r>
            <a:r>
              <a:rPr lang="en-US" sz="1800" b="0" u="none" strike="noStrike">
                <a:solidFill>
                  <a:srgbClr val="475158"/>
                </a:solidFill>
                <a:effectLst/>
                <a:uFillTx/>
                <a:latin typeface="Arial"/>
                <a:ea typeface="Arial"/>
              </a:rPr>
              <a:t>Lunch &amp; meet at lobby</a:t>
            </a:r>
            <a:endParaRPr lang="en-US" sz="1800" b="0" u="none" strike="noStrike">
              <a:solidFill>
                <a:srgbClr val="000000"/>
              </a:solidFill>
              <a:effectLst/>
              <a:uFillTx/>
              <a:latin typeface="Arial"/>
            </a:endParaRPr>
          </a:p>
        </p:txBody>
      </p:sp>
      <p:sp>
        <p:nvSpPr>
          <p:cNvPr id="66" name="Shape 11"/>
          <p:cNvSpPr/>
          <p:nvPr/>
        </p:nvSpPr>
        <p:spPr>
          <a:xfrm>
            <a:off x="1227960" y="518544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7" name="Text 12"/>
          <p:cNvSpPr/>
          <p:nvPr/>
        </p:nvSpPr>
        <p:spPr>
          <a:xfrm>
            <a:off x="1227960" y="478476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14:00</a:t>
            </a:r>
            <a:r>
              <a:rPr lang="en-US" sz="1800" b="0" u="none" strike="noStrike">
                <a:solidFill>
                  <a:srgbClr val="475158"/>
                </a:solidFill>
                <a:effectLst/>
                <a:uFillTx/>
                <a:latin typeface="Arial"/>
                <a:ea typeface="Arial"/>
              </a:rPr>
              <a:t>Welcome &amp; introduction</a:t>
            </a:r>
            <a:endParaRPr lang="en-US" sz="1800" b="0" u="none" strike="noStrike">
              <a:solidFill>
                <a:srgbClr val="000000"/>
              </a:solidFill>
              <a:effectLst/>
              <a:uFillTx/>
              <a:latin typeface="Arial"/>
            </a:endParaRPr>
          </a:p>
        </p:txBody>
      </p:sp>
      <p:sp>
        <p:nvSpPr>
          <p:cNvPr id="68" name="Shape 13"/>
          <p:cNvSpPr/>
          <p:nvPr/>
        </p:nvSpPr>
        <p:spPr>
          <a:xfrm>
            <a:off x="1227960" y="567108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9" name="Text 14"/>
          <p:cNvSpPr/>
          <p:nvPr/>
        </p:nvSpPr>
        <p:spPr>
          <a:xfrm>
            <a:off x="1227960" y="527040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14:30</a:t>
            </a:r>
            <a:r>
              <a:rPr lang="en-US" sz="1800" b="0" u="none" strike="noStrike">
                <a:solidFill>
                  <a:srgbClr val="475158"/>
                </a:solidFill>
                <a:effectLst/>
                <a:uFillTx/>
                <a:latin typeface="Arial"/>
                <a:ea typeface="Arial"/>
              </a:rPr>
              <a:t>DC 1–5 presentations</a:t>
            </a:r>
            <a:endParaRPr lang="en-US" sz="1800" b="0" u="none" strike="noStrike">
              <a:solidFill>
                <a:srgbClr val="000000"/>
              </a:solidFill>
              <a:effectLst/>
              <a:uFillTx/>
              <a:latin typeface="Arial"/>
            </a:endParaRPr>
          </a:p>
        </p:txBody>
      </p:sp>
      <p:sp>
        <p:nvSpPr>
          <p:cNvPr id="70" name="Shape 15"/>
          <p:cNvSpPr/>
          <p:nvPr/>
        </p:nvSpPr>
        <p:spPr>
          <a:xfrm>
            <a:off x="1227960" y="615672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1" name="Text 16"/>
          <p:cNvSpPr/>
          <p:nvPr/>
        </p:nvSpPr>
        <p:spPr>
          <a:xfrm>
            <a:off x="1227960" y="575604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17:00</a:t>
            </a:r>
            <a:r>
              <a:rPr lang="en-US" sz="1800" b="0" u="none" strike="noStrike">
                <a:solidFill>
                  <a:srgbClr val="475158"/>
                </a:solidFill>
                <a:effectLst/>
                <a:uFillTx/>
                <a:latin typeface="Arial"/>
                <a:ea typeface="Arial"/>
              </a:rPr>
              <a:t>Supervisory Board</a:t>
            </a:r>
            <a:endParaRPr lang="en-US" sz="1800" b="0" u="none" strike="noStrike">
              <a:solidFill>
                <a:srgbClr val="000000"/>
              </a:solidFill>
              <a:effectLst/>
              <a:uFillTx/>
              <a:latin typeface="Arial"/>
            </a:endParaRPr>
          </a:p>
        </p:txBody>
      </p:sp>
      <p:sp>
        <p:nvSpPr>
          <p:cNvPr id="72" name="Shape 17"/>
          <p:cNvSpPr/>
          <p:nvPr/>
        </p:nvSpPr>
        <p:spPr>
          <a:xfrm>
            <a:off x="1132560" y="6203520"/>
            <a:ext cx="3534840" cy="1097640"/>
          </a:xfrm>
          <a:prstGeom prst="roundRect">
            <a:avLst>
              <a:gd name="adj" fmla="val 1735"/>
            </a:avLst>
          </a:prstGeom>
          <a:solidFill>
            <a:srgbClr val="c95a3c">
              <a:alpha val="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73" name="Text 18"/>
          <p:cNvSpPr/>
          <p:nvPr/>
        </p:nvSpPr>
        <p:spPr>
          <a:xfrm>
            <a:off x="1227960" y="6260760"/>
            <a:ext cx="81864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19:00</a:t>
            </a:r>
            <a:endParaRPr lang="en-US" sz="1800" b="0" u="none" strike="noStrike">
              <a:solidFill>
                <a:srgbClr val="000000"/>
              </a:solidFill>
              <a:effectLst/>
              <a:uFillTx/>
              <a:latin typeface="Arial"/>
            </a:endParaRPr>
          </a:p>
        </p:txBody>
      </p:sp>
      <p:sp>
        <p:nvSpPr>
          <p:cNvPr id="74" name="Text 19"/>
          <p:cNvSpPr/>
          <p:nvPr/>
        </p:nvSpPr>
        <p:spPr>
          <a:xfrm>
            <a:off x="1971000" y="6259320"/>
            <a:ext cx="749520" cy="360720"/>
          </a:xfrm>
          <a:prstGeom prst="rect">
            <a:avLst/>
          </a:prstGeom>
          <a:noFill/>
          <a:ln w="0">
            <a:noFill/>
          </a:ln>
        </p:spPr>
        <p:style>
          <a:lnRef idx="0"/>
          <a:fillRef idx="0"/>
          <a:effectRef idx="0"/>
          <a:fontRef idx="minor"/>
        </p:style>
        <p:txBody>
          <a:bodyPr lIns="0" rIns="0" tIns="0" bIns="0" anchor="t">
            <a:normAutofit lnSpcReduction="9999"/>
          </a:bodyPr>
          <a:p>
            <a:pPr defTabSz="914400">
              <a:lnSpc>
                <a:spcPct val="140000"/>
              </a:lnSpc>
              <a:tabLst>
                <a:tab algn="l" pos="0"/>
              </a:tabLst>
            </a:pPr>
            <a:r>
              <a:rPr lang="en-US" sz="1800" b="0" u="none" strike="noStrike">
                <a:solidFill>
                  <a:srgbClr val="475158"/>
                </a:solidFill>
                <a:effectLst/>
                <a:uFillTx/>
                <a:latin typeface="Arial"/>
                <a:ea typeface="Arial"/>
              </a:rPr>
              <a:t>Dinner</a:t>
            </a:r>
            <a:endParaRPr lang="en-US" sz="1800" b="0" u="none" strike="noStrike">
              <a:solidFill>
                <a:srgbClr val="000000"/>
              </a:solidFill>
              <a:effectLst/>
              <a:uFillTx/>
              <a:latin typeface="Arial"/>
            </a:endParaRPr>
          </a:p>
        </p:txBody>
      </p:sp>
      <p:sp>
        <p:nvSpPr>
          <p:cNvPr id="75" name="Text 20"/>
          <p:cNvSpPr/>
          <p:nvPr/>
        </p:nvSpPr>
        <p:spPr>
          <a:xfrm>
            <a:off x="2765160" y="6259320"/>
            <a:ext cx="990360" cy="3693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c95a3c"/>
                </a:solidFill>
                <a:effectLst/>
                <a:uFillTx/>
                <a:latin typeface="Arial"/>
                <a:ea typeface="Arial"/>
              </a:rPr>
              <a:t>Sign up!</a:t>
            </a:r>
            <a:endParaRPr lang="en-US" sz="1800" b="0" u="none" strike="noStrike">
              <a:solidFill>
                <a:srgbClr val="000000"/>
              </a:solidFill>
              <a:effectLst/>
              <a:uFillTx/>
              <a:latin typeface="Arial"/>
            </a:endParaRPr>
          </a:p>
        </p:txBody>
      </p:sp>
      <p:sp>
        <p:nvSpPr>
          <p:cNvPr id="76" name="Text 21"/>
          <p:cNvSpPr/>
          <p:nvPr/>
        </p:nvSpPr>
        <p:spPr>
          <a:xfrm>
            <a:off x="1971000" y="6604200"/>
            <a:ext cx="2679480" cy="67788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40000"/>
              </a:lnSpc>
              <a:tabLst>
                <a:tab algn="l" pos="0"/>
              </a:tabLst>
            </a:pPr>
            <a:r>
              <a:rPr lang="en-US" sz="1800" b="0" u="none" strike="noStrike">
                <a:solidFill>
                  <a:srgbClr val="c95a3c"/>
                </a:solidFill>
                <a:effectLst/>
                <a:uFillTx/>
                <a:latin typeface="Arial"/>
                <a:ea typeface="Arial"/>
              </a:rPr>
              <a:t>tinyurl.com/hologen-events</a:t>
            </a:r>
            <a:endParaRPr lang="en-US" sz="1800" b="0" u="none" strike="noStrike">
              <a:solidFill>
                <a:srgbClr val="000000"/>
              </a:solidFill>
              <a:effectLst/>
              <a:uFillTx/>
              <a:latin typeface="Arial"/>
            </a:endParaRPr>
          </a:p>
        </p:txBody>
      </p:sp>
      <p:sp>
        <p:nvSpPr>
          <p:cNvPr id="77" name="Shape 22"/>
          <p:cNvSpPr/>
          <p:nvPr/>
        </p:nvSpPr>
        <p:spPr>
          <a:xfrm>
            <a:off x="5114880" y="2665800"/>
            <a:ext cx="3895200" cy="5762880"/>
          </a:xfrm>
          <a:prstGeom prst="roundRect">
            <a:avLst>
              <a:gd name="adj" fmla="val 489"/>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8" name="Shape 23"/>
          <p:cNvSpPr/>
          <p:nvPr/>
        </p:nvSpPr>
        <p:spPr>
          <a:xfrm>
            <a:off x="5114880" y="8420040"/>
            <a:ext cx="38952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9" name="Shape 24"/>
          <p:cNvSpPr/>
          <p:nvPr/>
        </p:nvSpPr>
        <p:spPr>
          <a:xfrm>
            <a:off x="5114880" y="2665800"/>
            <a:ext cx="3895200" cy="52200"/>
          </a:xfrm>
          <a:prstGeom prst="rect">
            <a:avLst/>
          </a:prstGeom>
          <a:solidFill>
            <a:srgbClr val="3e7d9e"/>
          </a:solidFill>
          <a:ln w="0">
            <a:noFill/>
          </a:ln>
        </p:spPr>
        <p:style>
          <a:lnRef idx="0"/>
          <a:fillRef idx="0"/>
          <a:effectRef idx="0"/>
          <a:fontRef idx="minor"/>
        </p:style>
        <p:txBody>
          <a:bodyPr lIns="90000" rIns="90000" tIns="7560" bIns="7560" anchor="t">
            <a:noAutofit/>
          </a:bodyPr>
          <a:p>
            <a:endParaRPr lang="en-US" sz="1800" b="0" u="none" strike="noStrike">
              <a:solidFill>
                <a:srgbClr val="ffffff"/>
              </a:solidFill>
              <a:effectLst/>
              <a:uFillTx/>
              <a:latin typeface="Arial"/>
            </a:endParaRPr>
          </a:p>
        </p:txBody>
      </p:sp>
      <p:sp>
        <p:nvSpPr>
          <p:cNvPr id="80" name="Shape 25"/>
          <p:cNvSpPr/>
          <p:nvPr/>
        </p:nvSpPr>
        <p:spPr>
          <a:xfrm>
            <a:off x="511488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1" name="Shape 26"/>
          <p:cNvSpPr/>
          <p:nvPr/>
        </p:nvSpPr>
        <p:spPr>
          <a:xfrm>
            <a:off x="900180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2" name="Text 27"/>
          <p:cNvSpPr/>
          <p:nvPr/>
        </p:nvSpPr>
        <p:spPr>
          <a:xfrm>
            <a:off x="5390280" y="3022920"/>
            <a:ext cx="344484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1" u="none" spc="272" strike="noStrike">
                <a:solidFill>
                  <a:srgbClr val="3e7d9e"/>
                </a:solidFill>
                <a:effectLst/>
                <a:uFillTx/>
                <a:latin typeface="Arial"/>
                <a:ea typeface="Arial"/>
              </a:rPr>
              <a:t>WEDNESDAY</a:t>
            </a:r>
            <a:endParaRPr lang="en-US" sz="1950" b="0" u="none" strike="noStrike">
              <a:solidFill>
                <a:srgbClr val="000000"/>
              </a:solidFill>
              <a:effectLst/>
              <a:uFillTx/>
              <a:latin typeface="Arial"/>
            </a:endParaRPr>
          </a:p>
        </p:txBody>
      </p:sp>
      <p:sp>
        <p:nvSpPr>
          <p:cNvPr id="83" name="Text 28"/>
          <p:cNvSpPr/>
          <p:nvPr/>
        </p:nvSpPr>
        <p:spPr>
          <a:xfrm>
            <a:off x="5390280" y="3426840"/>
            <a:ext cx="3444840" cy="6246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3300" b="1" u="none" strike="noStrike">
                <a:solidFill>
                  <a:srgbClr val="1f2a30"/>
                </a:solidFill>
                <a:effectLst/>
                <a:uFillTx/>
                <a:latin typeface="Arial"/>
                <a:ea typeface="Arial"/>
              </a:rPr>
              <a:t>27 May</a:t>
            </a:r>
            <a:endParaRPr lang="en-US" sz="3300" b="0" u="none" strike="noStrike">
              <a:solidFill>
                <a:srgbClr val="000000"/>
              </a:solidFill>
              <a:effectLst/>
              <a:uFillTx/>
              <a:latin typeface="Arial"/>
            </a:endParaRPr>
          </a:p>
        </p:txBody>
      </p:sp>
      <p:sp>
        <p:nvSpPr>
          <p:cNvPr id="84" name="Shape 29"/>
          <p:cNvSpPr/>
          <p:nvPr/>
        </p:nvSpPr>
        <p:spPr>
          <a:xfrm>
            <a:off x="5390280" y="469980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5" name="Text 30"/>
          <p:cNvSpPr/>
          <p:nvPr/>
        </p:nvSpPr>
        <p:spPr>
          <a:xfrm>
            <a:off x="5390280" y="429912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09:00</a:t>
            </a:r>
            <a:r>
              <a:rPr lang="en-US" sz="1800" b="0" u="none" strike="noStrike">
                <a:solidFill>
                  <a:srgbClr val="475158"/>
                </a:solidFill>
                <a:effectLst/>
                <a:uFillTx/>
                <a:latin typeface="Arial"/>
                <a:ea typeface="Arial"/>
              </a:rPr>
              <a:t>DC 6–11 presentations</a:t>
            </a:r>
            <a:endParaRPr lang="en-US" sz="1800" b="0" u="none" strike="noStrike">
              <a:solidFill>
                <a:srgbClr val="000000"/>
              </a:solidFill>
              <a:effectLst/>
              <a:uFillTx/>
              <a:latin typeface="Arial"/>
            </a:endParaRPr>
          </a:p>
        </p:txBody>
      </p:sp>
      <p:sp>
        <p:nvSpPr>
          <p:cNvPr id="86" name="Shape 31"/>
          <p:cNvSpPr/>
          <p:nvPr/>
        </p:nvSpPr>
        <p:spPr>
          <a:xfrm>
            <a:off x="5390280" y="550548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7" name="Text 32"/>
          <p:cNvSpPr/>
          <p:nvPr/>
        </p:nvSpPr>
        <p:spPr>
          <a:xfrm>
            <a:off x="5390280" y="4784760"/>
            <a:ext cx="3444840" cy="6822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12:00 </a:t>
            </a:r>
            <a:r>
              <a:rPr lang="en-US" sz="1800" b="0" u="none" strike="noStrike">
                <a:solidFill>
                  <a:srgbClr val="475158"/>
                </a:solidFill>
                <a:effectLst/>
                <a:uFillTx/>
                <a:latin typeface="Arial"/>
                <a:ea typeface="Arial"/>
              </a:rPr>
              <a:t>DC secondment &amp; collaboration discussions</a:t>
            </a:r>
            <a:endParaRPr lang="en-US" sz="1800" b="0" u="none" strike="noStrike">
              <a:solidFill>
                <a:srgbClr val="000000"/>
              </a:solidFill>
              <a:effectLst/>
              <a:uFillTx/>
              <a:latin typeface="Arial"/>
            </a:endParaRPr>
          </a:p>
        </p:txBody>
      </p:sp>
      <p:sp>
        <p:nvSpPr>
          <p:cNvPr id="88" name="Shape 33"/>
          <p:cNvSpPr/>
          <p:nvPr/>
        </p:nvSpPr>
        <p:spPr>
          <a:xfrm>
            <a:off x="5390280" y="631116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9" name="Text 34"/>
          <p:cNvSpPr/>
          <p:nvPr/>
        </p:nvSpPr>
        <p:spPr>
          <a:xfrm>
            <a:off x="5390280" y="5590440"/>
            <a:ext cx="3444840" cy="6822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14:00 </a:t>
            </a:r>
            <a:r>
              <a:rPr lang="en-US" sz="1800" b="0" u="none" strike="noStrike">
                <a:solidFill>
                  <a:srgbClr val="475158"/>
                </a:solidFill>
                <a:effectLst/>
                <a:uFillTx/>
                <a:latin typeface="Arial"/>
                <a:ea typeface="Arial"/>
              </a:rPr>
              <a:t>Comms &amp; storyboarding — Lindsay Hall, UB</a:t>
            </a:r>
            <a:endParaRPr lang="en-US" sz="1800" b="0" u="none" strike="noStrike">
              <a:solidFill>
                <a:srgbClr val="000000"/>
              </a:solidFill>
              <a:effectLst/>
              <a:uFillTx/>
              <a:latin typeface="Arial"/>
            </a:endParaRPr>
          </a:p>
        </p:txBody>
      </p:sp>
      <p:sp>
        <p:nvSpPr>
          <p:cNvPr id="90" name="Shape 35"/>
          <p:cNvSpPr/>
          <p:nvPr/>
        </p:nvSpPr>
        <p:spPr>
          <a:xfrm>
            <a:off x="5390280" y="711684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91" name="Text 36"/>
          <p:cNvSpPr/>
          <p:nvPr/>
        </p:nvSpPr>
        <p:spPr>
          <a:xfrm>
            <a:off x="5390280" y="6396120"/>
            <a:ext cx="3444840" cy="6822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16:00 </a:t>
            </a:r>
            <a:r>
              <a:rPr lang="en-US" sz="1800" b="0" u="none" strike="noStrike">
                <a:solidFill>
                  <a:srgbClr val="475158"/>
                </a:solidFill>
                <a:effectLst/>
                <a:uFillTx/>
                <a:latin typeface="Arial"/>
                <a:ea typeface="Arial"/>
              </a:rPr>
              <a:t>Data management — Susanna Repo, ELIXIR</a:t>
            </a:r>
            <a:endParaRPr lang="en-US" sz="1800" b="0" u="none" strike="noStrike">
              <a:solidFill>
                <a:srgbClr val="000000"/>
              </a:solidFill>
              <a:effectLst/>
              <a:uFillTx/>
              <a:latin typeface="Arial"/>
            </a:endParaRPr>
          </a:p>
        </p:txBody>
      </p:sp>
      <p:sp>
        <p:nvSpPr>
          <p:cNvPr id="92" name="Text 37"/>
          <p:cNvSpPr/>
          <p:nvPr/>
        </p:nvSpPr>
        <p:spPr>
          <a:xfrm>
            <a:off x="5390280" y="720180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18:00</a:t>
            </a:r>
            <a:r>
              <a:rPr lang="en-US" sz="1800" b="0" u="none" strike="noStrike">
                <a:solidFill>
                  <a:srgbClr val="475158"/>
                </a:solidFill>
                <a:effectLst/>
                <a:uFillTx/>
                <a:latin typeface="Arial"/>
                <a:ea typeface="Arial"/>
              </a:rPr>
              <a:t>DC social event</a:t>
            </a:r>
            <a:endParaRPr lang="en-US" sz="1800" b="0" u="none" strike="noStrike">
              <a:solidFill>
                <a:srgbClr val="000000"/>
              </a:solidFill>
              <a:effectLst/>
              <a:uFillTx/>
              <a:latin typeface="Arial"/>
            </a:endParaRPr>
          </a:p>
        </p:txBody>
      </p:sp>
      <p:sp>
        <p:nvSpPr>
          <p:cNvPr id="93" name="Shape 38"/>
          <p:cNvSpPr/>
          <p:nvPr/>
        </p:nvSpPr>
        <p:spPr>
          <a:xfrm>
            <a:off x="9277200" y="2665800"/>
            <a:ext cx="3895200" cy="5762880"/>
          </a:xfrm>
          <a:prstGeom prst="roundRect">
            <a:avLst>
              <a:gd name="adj" fmla="val 489"/>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94" name="Shape 39"/>
          <p:cNvSpPr/>
          <p:nvPr/>
        </p:nvSpPr>
        <p:spPr>
          <a:xfrm>
            <a:off x="9277200" y="8420040"/>
            <a:ext cx="38952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95" name="Shape 40"/>
          <p:cNvSpPr/>
          <p:nvPr/>
        </p:nvSpPr>
        <p:spPr>
          <a:xfrm>
            <a:off x="9277200" y="2665800"/>
            <a:ext cx="3895200" cy="52200"/>
          </a:xfrm>
          <a:prstGeom prst="rect">
            <a:avLst/>
          </a:prstGeom>
          <a:solidFill>
            <a:srgbClr val="3e7d9e"/>
          </a:solidFill>
          <a:ln w="0">
            <a:noFill/>
          </a:ln>
        </p:spPr>
        <p:style>
          <a:lnRef idx="0"/>
          <a:fillRef idx="0"/>
          <a:effectRef idx="0"/>
          <a:fontRef idx="minor"/>
        </p:style>
        <p:txBody>
          <a:bodyPr lIns="90000" rIns="90000" tIns="7560" bIns="7560" anchor="t">
            <a:noAutofit/>
          </a:bodyPr>
          <a:p>
            <a:endParaRPr lang="en-US" sz="1800" b="0" u="none" strike="noStrike">
              <a:solidFill>
                <a:srgbClr val="ffffff"/>
              </a:solidFill>
              <a:effectLst/>
              <a:uFillTx/>
              <a:latin typeface="Arial"/>
            </a:endParaRPr>
          </a:p>
        </p:txBody>
      </p:sp>
      <p:sp>
        <p:nvSpPr>
          <p:cNvPr id="96" name="Shape 41"/>
          <p:cNvSpPr/>
          <p:nvPr/>
        </p:nvSpPr>
        <p:spPr>
          <a:xfrm>
            <a:off x="927720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97" name="Shape 42"/>
          <p:cNvSpPr/>
          <p:nvPr/>
        </p:nvSpPr>
        <p:spPr>
          <a:xfrm>
            <a:off x="1316448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98" name="Text 43"/>
          <p:cNvSpPr/>
          <p:nvPr/>
        </p:nvSpPr>
        <p:spPr>
          <a:xfrm>
            <a:off x="9552960" y="3022920"/>
            <a:ext cx="344484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1" u="none" spc="272" strike="noStrike">
                <a:solidFill>
                  <a:srgbClr val="3e7d9e"/>
                </a:solidFill>
                <a:effectLst/>
                <a:uFillTx/>
                <a:latin typeface="Arial"/>
                <a:ea typeface="Arial"/>
              </a:rPr>
              <a:t>THURSDAY</a:t>
            </a:r>
            <a:endParaRPr lang="en-US" sz="1950" b="0" u="none" strike="noStrike">
              <a:solidFill>
                <a:srgbClr val="000000"/>
              </a:solidFill>
              <a:effectLst/>
              <a:uFillTx/>
              <a:latin typeface="Arial"/>
            </a:endParaRPr>
          </a:p>
        </p:txBody>
      </p:sp>
      <p:sp>
        <p:nvSpPr>
          <p:cNvPr id="99" name="Text 44"/>
          <p:cNvSpPr/>
          <p:nvPr/>
        </p:nvSpPr>
        <p:spPr>
          <a:xfrm>
            <a:off x="9552960" y="3426840"/>
            <a:ext cx="3444840" cy="6246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3300" b="1" u="none" strike="noStrike">
                <a:solidFill>
                  <a:srgbClr val="1f2a30"/>
                </a:solidFill>
                <a:effectLst/>
                <a:uFillTx/>
                <a:latin typeface="Arial"/>
                <a:ea typeface="Arial"/>
              </a:rPr>
              <a:t>28 May</a:t>
            </a:r>
            <a:endParaRPr lang="en-US" sz="3300" b="0" u="none" strike="noStrike">
              <a:solidFill>
                <a:srgbClr val="000000"/>
              </a:solidFill>
              <a:effectLst/>
              <a:uFillTx/>
              <a:latin typeface="Arial"/>
            </a:endParaRPr>
          </a:p>
        </p:txBody>
      </p:sp>
      <p:sp>
        <p:nvSpPr>
          <p:cNvPr id="100" name="Shape 45"/>
          <p:cNvSpPr/>
          <p:nvPr/>
        </p:nvSpPr>
        <p:spPr>
          <a:xfrm>
            <a:off x="9552960" y="565992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01" name="Text 46"/>
          <p:cNvSpPr/>
          <p:nvPr/>
        </p:nvSpPr>
        <p:spPr>
          <a:xfrm>
            <a:off x="9552960" y="4299120"/>
            <a:ext cx="3444840" cy="132228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40000"/>
              </a:lnSpc>
              <a:tabLst>
                <a:tab algn="l" pos="0"/>
              </a:tabLst>
            </a:pPr>
            <a:r>
              <a:rPr lang="en-US" sz="1800" b="1" u="none" strike="noStrike">
                <a:solidFill>
                  <a:srgbClr val="2c6483"/>
                </a:solidFill>
                <a:effectLst/>
                <a:uFillTx/>
                <a:latin typeface="Arial"/>
                <a:ea typeface="Arial"/>
              </a:rPr>
              <a:t>09:00 </a:t>
            </a:r>
            <a:r>
              <a:rPr lang="en-US" sz="1800" b="0" u="none" strike="noStrike">
                <a:solidFill>
                  <a:srgbClr val="475158"/>
                </a:solidFill>
                <a:effectLst/>
                <a:uFillTx/>
                <a:latin typeface="Arial"/>
                <a:ea typeface="Arial"/>
              </a:rPr>
              <a:t>Lecture: Methods for studying host-microbiota interactions — Karoline Faust, KUL</a:t>
            </a:r>
            <a:endParaRPr lang="en-US" sz="1800" b="0" u="none" strike="noStrike">
              <a:solidFill>
                <a:srgbClr val="000000"/>
              </a:solidFill>
              <a:effectLst/>
              <a:uFillTx/>
              <a:latin typeface="Arial"/>
            </a:endParaRPr>
          </a:p>
        </p:txBody>
      </p:sp>
      <p:sp>
        <p:nvSpPr>
          <p:cNvPr id="102" name="Shape 47"/>
          <p:cNvSpPr/>
          <p:nvPr/>
        </p:nvSpPr>
        <p:spPr>
          <a:xfrm>
            <a:off x="9552960" y="614556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03" name="Text 48"/>
          <p:cNvSpPr/>
          <p:nvPr/>
        </p:nvSpPr>
        <p:spPr>
          <a:xfrm>
            <a:off x="9552960" y="574488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10:30</a:t>
            </a:r>
            <a:r>
              <a:rPr lang="en-US" sz="1800" b="0" u="none" strike="noStrike">
                <a:solidFill>
                  <a:srgbClr val="475158"/>
                </a:solidFill>
                <a:effectLst/>
                <a:uFillTx/>
                <a:latin typeface="Arial"/>
                <a:ea typeface="Arial"/>
              </a:rPr>
              <a:t>DC interaction &amp; planning</a:t>
            </a:r>
            <a:endParaRPr lang="en-US" sz="1800" b="0" u="none" strike="noStrike">
              <a:solidFill>
                <a:srgbClr val="000000"/>
              </a:solidFill>
              <a:effectLst/>
              <a:uFillTx/>
              <a:latin typeface="Arial"/>
            </a:endParaRPr>
          </a:p>
        </p:txBody>
      </p:sp>
      <p:sp>
        <p:nvSpPr>
          <p:cNvPr id="104" name="Shape 49"/>
          <p:cNvSpPr/>
          <p:nvPr/>
        </p:nvSpPr>
        <p:spPr>
          <a:xfrm>
            <a:off x="9552960" y="663120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05" name="Text 50"/>
          <p:cNvSpPr/>
          <p:nvPr/>
        </p:nvSpPr>
        <p:spPr>
          <a:xfrm>
            <a:off x="9552960" y="623052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12:30</a:t>
            </a:r>
            <a:r>
              <a:rPr lang="en-US" sz="1800" b="0" u="none" strike="noStrike">
                <a:solidFill>
                  <a:srgbClr val="475158"/>
                </a:solidFill>
                <a:effectLst/>
                <a:uFillTx/>
                <a:latin typeface="Arial"/>
                <a:ea typeface="Arial"/>
              </a:rPr>
              <a:t>Wrap-up</a:t>
            </a:r>
            <a:endParaRPr lang="en-US" sz="1800" b="0" u="none" strike="noStrike">
              <a:solidFill>
                <a:srgbClr val="000000"/>
              </a:solidFill>
              <a:effectLst/>
              <a:uFillTx/>
              <a:latin typeface="Arial"/>
            </a:endParaRPr>
          </a:p>
        </p:txBody>
      </p:sp>
      <p:sp>
        <p:nvSpPr>
          <p:cNvPr id="106" name="Text 51"/>
          <p:cNvSpPr/>
          <p:nvPr/>
        </p:nvSpPr>
        <p:spPr>
          <a:xfrm>
            <a:off x="9552960" y="671616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13:00</a:t>
            </a:r>
            <a:r>
              <a:rPr lang="en-US" sz="1800" b="0" u="none" strike="noStrike">
                <a:solidFill>
                  <a:srgbClr val="475158"/>
                </a:solidFill>
                <a:effectLst/>
                <a:uFillTx/>
                <a:latin typeface="Arial"/>
                <a:ea typeface="Arial"/>
              </a:rPr>
              <a:t>Move to Helsinki</a:t>
            </a:r>
            <a:endParaRPr lang="en-US" sz="1800" b="0" u="none" strike="noStrike">
              <a:solidFill>
                <a:srgbClr val="000000"/>
              </a:solidFill>
              <a:effectLst/>
              <a:uFillTx/>
              <a:latin typeface="Arial"/>
            </a:endParaRPr>
          </a:p>
        </p:txBody>
      </p:sp>
      <p:sp>
        <p:nvSpPr>
          <p:cNvPr id="107" name="Shape 52"/>
          <p:cNvSpPr/>
          <p:nvPr/>
        </p:nvSpPr>
        <p:spPr>
          <a:xfrm>
            <a:off x="13439880" y="2665800"/>
            <a:ext cx="3895200" cy="5762880"/>
          </a:xfrm>
          <a:prstGeom prst="roundRect">
            <a:avLst>
              <a:gd name="adj" fmla="val 489"/>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108" name="Shape 53"/>
          <p:cNvSpPr/>
          <p:nvPr/>
        </p:nvSpPr>
        <p:spPr>
          <a:xfrm>
            <a:off x="13439880" y="8420040"/>
            <a:ext cx="38952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09" name="Shape 54"/>
          <p:cNvSpPr/>
          <p:nvPr/>
        </p:nvSpPr>
        <p:spPr>
          <a:xfrm>
            <a:off x="13439880" y="2665800"/>
            <a:ext cx="3895200" cy="52200"/>
          </a:xfrm>
          <a:prstGeom prst="rect">
            <a:avLst/>
          </a:prstGeom>
          <a:solidFill>
            <a:srgbClr val="3e7d9e"/>
          </a:solidFill>
          <a:ln w="0">
            <a:noFill/>
          </a:ln>
        </p:spPr>
        <p:style>
          <a:lnRef idx="0"/>
          <a:fillRef idx="0"/>
          <a:effectRef idx="0"/>
          <a:fontRef idx="minor"/>
        </p:style>
        <p:txBody>
          <a:bodyPr lIns="90000" rIns="90000" tIns="7560" bIns="7560" anchor="t">
            <a:noAutofit/>
          </a:bodyPr>
          <a:p>
            <a:endParaRPr lang="en-US" sz="1800" b="0" u="none" strike="noStrike">
              <a:solidFill>
                <a:srgbClr val="ffffff"/>
              </a:solidFill>
              <a:effectLst/>
              <a:uFillTx/>
              <a:latin typeface="Arial"/>
            </a:endParaRPr>
          </a:p>
        </p:txBody>
      </p:sp>
      <p:sp>
        <p:nvSpPr>
          <p:cNvPr id="110" name="Shape 55"/>
          <p:cNvSpPr/>
          <p:nvPr/>
        </p:nvSpPr>
        <p:spPr>
          <a:xfrm>
            <a:off x="1343988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111" name="Shape 56"/>
          <p:cNvSpPr/>
          <p:nvPr/>
        </p:nvSpPr>
        <p:spPr>
          <a:xfrm>
            <a:off x="17326800" y="2665800"/>
            <a:ext cx="9000" cy="576288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112" name="Text 57"/>
          <p:cNvSpPr/>
          <p:nvPr/>
        </p:nvSpPr>
        <p:spPr>
          <a:xfrm>
            <a:off x="13715280" y="3022920"/>
            <a:ext cx="344484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1" u="none" spc="272" strike="noStrike">
                <a:solidFill>
                  <a:srgbClr val="3e7d9e"/>
                </a:solidFill>
                <a:effectLst/>
                <a:uFillTx/>
                <a:latin typeface="Arial"/>
                <a:ea typeface="Arial"/>
              </a:rPr>
              <a:t>FRIDAY</a:t>
            </a:r>
            <a:endParaRPr lang="en-US" sz="1950" b="0" u="none" strike="noStrike">
              <a:solidFill>
                <a:srgbClr val="000000"/>
              </a:solidFill>
              <a:effectLst/>
              <a:uFillTx/>
              <a:latin typeface="Arial"/>
            </a:endParaRPr>
          </a:p>
        </p:txBody>
      </p:sp>
      <p:sp>
        <p:nvSpPr>
          <p:cNvPr id="113" name="Text 58"/>
          <p:cNvSpPr/>
          <p:nvPr/>
        </p:nvSpPr>
        <p:spPr>
          <a:xfrm>
            <a:off x="13715280" y="3426840"/>
            <a:ext cx="3444840" cy="6246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3300" b="1" u="none" strike="noStrike">
                <a:solidFill>
                  <a:srgbClr val="1f2a30"/>
                </a:solidFill>
                <a:effectLst/>
                <a:uFillTx/>
                <a:latin typeface="Arial"/>
                <a:ea typeface="Arial"/>
              </a:rPr>
              <a:t>29 May</a:t>
            </a:r>
            <a:endParaRPr lang="en-US" sz="3300" b="0" u="none" strike="noStrike">
              <a:solidFill>
                <a:srgbClr val="000000"/>
              </a:solidFill>
              <a:effectLst/>
              <a:uFillTx/>
              <a:latin typeface="Arial"/>
            </a:endParaRPr>
          </a:p>
        </p:txBody>
      </p:sp>
      <p:sp>
        <p:nvSpPr>
          <p:cNvPr id="114" name="Shape 59"/>
          <p:cNvSpPr/>
          <p:nvPr/>
        </p:nvSpPr>
        <p:spPr>
          <a:xfrm>
            <a:off x="13715280" y="469980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15" name="Text 60"/>
          <p:cNvSpPr/>
          <p:nvPr/>
        </p:nvSpPr>
        <p:spPr>
          <a:xfrm>
            <a:off x="13715280" y="429912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09:00</a:t>
            </a:r>
            <a:r>
              <a:rPr lang="en-US" sz="1800" b="0" u="none" strike="noStrike">
                <a:solidFill>
                  <a:srgbClr val="475158"/>
                </a:solidFill>
                <a:effectLst/>
                <a:uFillTx/>
                <a:latin typeface="Arial"/>
                <a:ea typeface="Arial"/>
              </a:rPr>
              <a:t>Bioinformatics Days</a:t>
            </a:r>
            <a:endParaRPr lang="en-US" sz="1800" b="0" u="none" strike="noStrike">
              <a:solidFill>
                <a:srgbClr val="000000"/>
              </a:solidFill>
              <a:effectLst/>
              <a:uFillTx/>
              <a:latin typeface="Arial"/>
            </a:endParaRPr>
          </a:p>
        </p:txBody>
      </p:sp>
      <p:sp>
        <p:nvSpPr>
          <p:cNvPr id="116" name="Shape 61"/>
          <p:cNvSpPr/>
          <p:nvPr/>
        </p:nvSpPr>
        <p:spPr>
          <a:xfrm>
            <a:off x="13715280" y="518112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17" name="Text 62"/>
          <p:cNvSpPr/>
          <p:nvPr/>
        </p:nvSpPr>
        <p:spPr>
          <a:xfrm>
            <a:off x="13715280" y="4784760"/>
            <a:ext cx="344484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475158"/>
                </a:solidFill>
                <a:effectLst/>
                <a:uFillTx/>
                <a:latin typeface="Arial"/>
                <a:ea typeface="Arial"/>
              </a:rPr>
              <a:t>CSC · Helsinki</a:t>
            </a:r>
            <a:endParaRPr lang="en-US" sz="1800" b="0" u="none" strike="noStrike">
              <a:solidFill>
                <a:srgbClr val="000000"/>
              </a:solidFill>
              <a:effectLst/>
              <a:uFillTx/>
              <a:latin typeface="Arial"/>
            </a:endParaRPr>
          </a:p>
        </p:txBody>
      </p:sp>
      <p:sp>
        <p:nvSpPr>
          <p:cNvPr id="118" name="Shape 63"/>
          <p:cNvSpPr/>
          <p:nvPr/>
        </p:nvSpPr>
        <p:spPr>
          <a:xfrm>
            <a:off x="13715280" y="5666760"/>
            <a:ext cx="3344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19" name="Text 64"/>
          <p:cNvSpPr/>
          <p:nvPr/>
        </p:nvSpPr>
        <p:spPr>
          <a:xfrm>
            <a:off x="13715280" y="526608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17:00</a:t>
            </a:r>
            <a:r>
              <a:rPr lang="en-US" sz="1800" b="0" u="none" strike="noStrike">
                <a:solidFill>
                  <a:srgbClr val="475158"/>
                </a:solidFill>
                <a:effectLst/>
                <a:uFillTx/>
                <a:latin typeface="Arial"/>
                <a:ea typeface="Arial"/>
              </a:rPr>
              <a:t>Day close</a:t>
            </a:r>
            <a:endParaRPr lang="en-US" sz="1800" b="0" u="none" strike="noStrike">
              <a:solidFill>
                <a:srgbClr val="000000"/>
              </a:solidFill>
              <a:effectLst/>
              <a:uFillTx/>
              <a:latin typeface="Arial"/>
            </a:endParaRPr>
          </a:p>
        </p:txBody>
      </p:sp>
      <p:sp>
        <p:nvSpPr>
          <p:cNvPr id="120" name="Text 65"/>
          <p:cNvSpPr/>
          <p:nvPr/>
        </p:nvSpPr>
        <p:spPr>
          <a:xfrm>
            <a:off x="13715280" y="5751720"/>
            <a:ext cx="3444840" cy="36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2c6483"/>
                </a:solidFill>
                <a:effectLst/>
                <a:uFillTx/>
                <a:latin typeface="Arial"/>
                <a:ea typeface="Arial"/>
              </a:rPr>
              <a:t>18:00</a:t>
            </a:r>
            <a:r>
              <a:rPr lang="en-US" sz="1800" b="0" u="none" strike="noStrike">
                <a:solidFill>
                  <a:srgbClr val="475158"/>
                </a:solidFill>
                <a:effectLst/>
                <a:uFillTx/>
                <a:latin typeface="Arial"/>
                <a:ea typeface="Arial"/>
              </a:rPr>
              <a:t>Optional evening</a:t>
            </a:r>
            <a:endParaRPr lang="en-US" sz="1800" b="0" u="none" strike="noStrike">
              <a:solidFill>
                <a:srgbClr val="000000"/>
              </a:solidFill>
              <a:effectLst/>
              <a:uFillTx/>
              <a:latin typeface="Arial"/>
            </a:endParaRPr>
          </a:p>
        </p:txBody>
      </p:sp>
      <p:sp>
        <p:nvSpPr>
          <p:cNvPr id="121" name="Shape 66"/>
          <p:cNvSpPr/>
          <p:nvPr/>
        </p:nvSpPr>
        <p:spPr>
          <a:xfrm>
            <a:off x="952560" y="8676360"/>
            <a:ext cx="16382520" cy="7527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122" name="Text 67"/>
          <p:cNvSpPr/>
          <p:nvPr/>
        </p:nvSpPr>
        <p:spPr>
          <a:xfrm>
            <a:off x="973440" y="8848080"/>
            <a:ext cx="16340760" cy="448200"/>
          </a:xfrm>
          <a:prstGeom prst="rect">
            <a:avLst/>
          </a:prstGeom>
          <a:noFill/>
          <a:ln w="0">
            <a:noFill/>
          </a:ln>
        </p:spPr>
        <p:style>
          <a:lnRef idx="0"/>
          <a:fillRef idx="0"/>
          <a:effectRef idx="0"/>
          <a:fontRef idx="minor"/>
        </p:style>
        <p:txBody>
          <a:bodyPr lIns="25560" rIns="25560" tIns="25560" bIns="25560" anchor="t">
            <a:normAutofit/>
          </a:bodyPr>
          <a:p>
            <a:pPr algn="ctr" defTabSz="914400">
              <a:lnSpc>
                <a:spcPct val="100000"/>
              </a:lnSpc>
              <a:tabLst>
                <a:tab algn="l" pos="0"/>
              </a:tabLst>
            </a:pPr>
            <a:r>
              <a:rPr lang="en-US" sz="2250" b="1" u="none" spc="-11" strike="noStrike">
                <a:solidFill>
                  <a:srgbClr val="ffffff"/>
                </a:solidFill>
                <a:effectLst/>
                <a:uFillTx/>
                <a:latin typeface="Arial"/>
                <a:ea typeface="Arial"/>
              </a:rPr>
              <a:t>Any questions on the program?</a:t>
            </a:r>
            <a:endParaRPr lang="en-US" sz="2250" b="0" u="none" strike="noStrike">
              <a:solidFill>
                <a:srgbClr val="000000"/>
              </a:solidFill>
              <a:effectLst/>
              <a:uFillTx/>
              <a:latin typeface="Arial"/>
            </a:endParaRPr>
          </a:p>
        </p:txBody>
      </p:sp>
      <p:sp>
        <p:nvSpPr>
          <p:cNvPr id="123" name="Text 68"/>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124" name="Text 69"/>
          <p:cNvSpPr/>
          <p:nvPr/>
        </p:nvSpPr>
        <p:spPr>
          <a:xfrm>
            <a:off x="12847320" y="9582840"/>
            <a:ext cx="46224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Medisiina D · Kiinamyllynkatu 10 D · Turku</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5"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DAY 1 — TUESDAY 26 MAY</a:t>
            </a:r>
            <a:endParaRPr lang="en-US" sz="1950" b="0" u="none" strike="noStrike">
              <a:solidFill>
                <a:srgbClr val="000000"/>
              </a:solidFill>
              <a:effectLst/>
              <a:uFillTx/>
              <a:latin typeface="Arial"/>
            </a:endParaRPr>
          </a:p>
        </p:txBody>
      </p:sp>
      <p:sp>
        <p:nvSpPr>
          <p:cNvPr id="126"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Welcome &amp; first DC round.</a:t>
            </a:r>
            <a:endParaRPr lang="en-US" sz="4800" b="0" u="none" strike="noStrike">
              <a:solidFill>
                <a:srgbClr val="000000"/>
              </a:solidFill>
              <a:effectLst/>
              <a:uFillTx/>
              <a:latin typeface="Arial"/>
            </a:endParaRPr>
          </a:p>
        </p:txBody>
      </p:sp>
      <p:sp>
        <p:nvSpPr>
          <p:cNvPr id="127" name="Shape 2"/>
          <p:cNvSpPr/>
          <p:nvPr/>
        </p:nvSpPr>
        <p:spPr>
          <a:xfrm>
            <a:off x="952560" y="2665800"/>
            <a:ext cx="79243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128" name="Text 3"/>
          <p:cNvSpPr/>
          <p:nvPr/>
        </p:nvSpPr>
        <p:spPr>
          <a:xfrm>
            <a:off x="952560" y="2873520"/>
            <a:ext cx="8162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AFTERNOON</a:t>
            </a:r>
            <a:endParaRPr lang="en-US" sz="1950" b="0" u="none" strike="noStrike">
              <a:solidFill>
                <a:srgbClr val="000000"/>
              </a:solidFill>
              <a:effectLst/>
              <a:uFillTx/>
              <a:latin typeface="Arial"/>
            </a:endParaRPr>
          </a:p>
        </p:txBody>
      </p:sp>
      <p:sp>
        <p:nvSpPr>
          <p:cNvPr id="129" name="Shape 4"/>
          <p:cNvSpPr/>
          <p:nvPr/>
        </p:nvSpPr>
        <p:spPr>
          <a:xfrm>
            <a:off x="952560" y="437148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30" name="Text 5"/>
          <p:cNvSpPr/>
          <p:nvPr/>
        </p:nvSpPr>
        <p:spPr>
          <a:xfrm>
            <a:off x="952560" y="352764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13:00</a:t>
            </a:r>
            <a:endParaRPr lang="en-US" sz="1950" b="0" u="none" strike="noStrike">
              <a:solidFill>
                <a:srgbClr val="000000"/>
              </a:solidFill>
              <a:effectLst/>
              <a:uFillTx/>
              <a:latin typeface="Arial"/>
            </a:endParaRPr>
          </a:p>
        </p:txBody>
      </p:sp>
      <p:sp>
        <p:nvSpPr>
          <p:cNvPr id="131" name="Text 6"/>
          <p:cNvSpPr/>
          <p:nvPr/>
        </p:nvSpPr>
        <p:spPr>
          <a:xfrm>
            <a:off x="2419200" y="3527640"/>
            <a:ext cx="447840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i="1" u="none" strike="noStrike">
                <a:solidFill>
                  <a:srgbClr val="7d8488"/>
                </a:solidFill>
                <a:effectLst/>
                <a:uFillTx/>
                <a:latin typeface="Arial"/>
                <a:ea typeface="Arial"/>
              </a:rPr>
              <a:t>Lunch (optional) at university restaurant</a:t>
            </a:r>
            <a:endParaRPr lang="en-US" sz="1950" b="0" u="none" strike="noStrike">
              <a:solidFill>
                <a:srgbClr val="000000"/>
              </a:solidFill>
              <a:effectLst/>
              <a:uFillTx/>
              <a:latin typeface="Arial"/>
            </a:endParaRPr>
          </a:p>
        </p:txBody>
      </p:sp>
      <p:sp>
        <p:nvSpPr>
          <p:cNvPr id="132" name="Text 7"/>
          <p:cNvSpPr/>
          <p:nvPr/>
        </p:nvSpPr>
        <p:spPr>
          <a:xfrm>
            <a:off x="2419200" y="391500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i="1" u="none" strike="noStrike">
                <a:solidFill>
                  <a:srgbClr val="7d8488"/>
                </a:solidFill>
                <a:effectLst/>
                <a:uFillTx/>
                <a:latin typeface="Arial"/>
                <a:ea typeface="Arial"/>
              </a:rPr>
              <a:t>Meet at the Medisiina D lobby at 13:00</a:t>
            </a:r>
            <a:endParaRPr lang="en-US" sz="1800" b="0" u="none" strike="noStrike">
              <a:solidFill>
                <a:srgbClr val="000000"/>
              </a:solidFill>
              <a:effectLst/>
              <a:uFillTx/>
              <a:latin typeface="Arial"/>
            </a:endParaRPr>
          </a:p>
        </p:txBody>
      </p:sp>
      <p:sp>
        <p:nvSpPr>
          <p:cNvPr id="133" name="Shape 8"/>
          <p:cNvSpPr/>
          <p:nvPr/>
        </p:nvSpPr>
        <p:spPr>
          <a:xfrm>
            <a:off x="952560" y="535716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34" name="Text 9"/>
          <p:cNvSpPr/>
          <p:nvPr/>
        </p:nvSpPr>
        <p:spPr>
          <a:xfrm>
            <a:off x="952560" y="451368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14:00</a:t>
            </a:r>
            <a:endParaRPr lang="en-US" sz="1950" b="0" u="none" strike="noStrike">
              <a:solidFill>
                <a:srgbClr val="000000"/>
              </a:solidFill>
              <a:effectLst/>
              <a:uFillTx/>
              <a:latin typeface="Arial"/>
            </a:endParaRPr>
          </a:p>
        </p:txBody>
      </p:sp>
      <p:sp>
        <p:nvSpPr>
          <p:cNvPr id="135" name="Text 10"/>
          <p:cNvSpPr/>
          <p:nvPr/>
        </p:nvSpPr>
        <p:spPr>
          <a:xfrm>
            <a:off x="2419200" y="4513680"/>
            <a:ext cx="269208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Welcome &amp; introduction</a:t>
            </a:r>
            <a:endParaRPr lang="en-US" sz="1950" b="0" u="none" strike="noStrike">
              <a:solidFill>
                <a:srgbClr val="000000"/>
              </a:solidFill>
              <a:effectLst/>
              <a:uFillTx/>
              <a:latin typeface="Arial"/>
            </a:endParaRPr>
          </a:p>
        </p:txBody>
      </p:sp>
      <p:sp>
        <p:nvSpPr>
          <p:cNvPr id="136" name="Text 11"/>
          <p:cNvSpPr/>
          <p:nvPr/>
        </p:nvSpPr>
        <p:spPr>
          <a:xfrm>
            <a:off x="2419200" y="490104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Leo Lahti, UTU</a:t>
            </a:r>
            <a:endParaRPr lang="en-US" sz="1800" b="0" u="none" strike="noStrike">
              <a:solidFill>
                <a:srgbClr val="000000"/>
              </a:solidFill>
              <a:effectLst/>
              <a:uFillTx/>
              <a:latin typeface="Arial"/>
            </a:endParaRPr>
          </a:p>
        </p:txBody>
      </p:sp>
      <p:sp>
        <p:nvSpPr>
          <p:cNvPr id="137" name="Shape 12"/>
          <p:cNvSpPr/>
          <p:nvPr/>
        </p:nvSpPr>
        <p:spPr>
          <a:xfrm>
            <a:off x="952560" y="634320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38" name="Text 13"/>
          <p:cNvSpPr/>
          <p:nvPr/>
        </p:nvSpPr>
        <p:spPr>
          <a:xfrm>
            <a:off x="952560" y="549936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14:30</a:t>
            </a:r>
            <a:endParaRPr lang="en-US" sz="1950" b="0" u="none" strike="noStrike">
              <a:solidFill>
                <a:srgbClr val="000000"/>
              </a:solidFill>
              <a:effectLst/>
              <a:uFillTx/>
              <a:latin typeface="Arial"/>
            </a:endParaRPr>
          </a:p>
        </p:txBody>
      </p:sp>
      <p:sp>
        <p:nvSpPr>
          <p:cNvPr id="139" name="Text 14"/>
          <p:cNvSpPr/>
          <p:nvPr/>
        </p:nvSpPr>
        <p:spPr>
          <a:xfrm>
            <a:off x="2419200" y="5499360"/>
            <a:ext cx="325908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DC 1–3 (WP3) presentations</a:t>
            </a:r>
            <a:endParaRPr lang="en-US" sz="1950" b="0" u="none" strike="noStrike">
              <a:solidFill>
                <a:srgbClr val="000000"/>
              </a:solidFill>
              <a:effectLst/>
              <a:uFillTx/>
              <a:latin typeface="Arial"/>
            </a:endParaRPr>
          </a:p>
        </p:txBody>
      </p:sp>
      <p:sp>
        <p:nvSpPr>
          <p:cNvPr id="140" name="Text 15"/>
          <p:cNvSpPr/>
          <p:nvPr/>
        </p:nvSpPr>
        <p:spPr>
          <a:xfrm>
            <a:off x="2419200" y="588672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Ongoing work, 15 + 5 min · chair: Marc, CNAG</a:t>
            </a:r>
            <a:endParaRPr lang="en-US" sz="1800" b="0" u="none" strike="noStrike">
              <a:solidFill>
                <a:srgbClr val="000000"/>
              </a:solidFill>
              <a:effectLst/>
              <a:uFillTx/>
              <a:latin typeface="Arial"/>
            </a:endParaRPr>
          </a:p>
        </p:txBody>
      </p:sp>
      <p:sp>
        <p:nvSpPr>
          <p:cNvPr id="141" name="Text 16"/>
          <p:cNvSpPr/>
          <p:nvPr/>
        </p:nvSpPr>
        <p:spPr>
          <a:xfrm>
            <a:off x="952560" y="648540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16:00</a:t>
            </a:r>
            <a:endParaRPr lang="en-US" sz="1950" b="0" u="none" strike="noStrike">
              <a:solidFill>
                <a:srgbClr val="000000"/>
              </a:solidFill>
              <a:effectLst/>
              <a:uFillTx/>
              <a:latin typeface="Arial"/>
            </a:endParaRPr>
          </a:p>
        </p:txBody>
      </p:sp>
      <p:sp>
        <p:nvSpPr>
          <p:cNvPr id="142" name="Text 17"/>
          <p:cNvSpPr/>
          <p:nvPr/>
        </p:nvSpPr>
        <p:spPr>
          <a:xfrm>
            <a:off x="2419200" y="6485400"/>
            <a:ext cx="325908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DC 4–5 (WP4) presentations</a:t>
            </a:r>
            <a:endParaRPr lang="en-US" sz="1950" b="0" u="none" strike="noStrike">
              <a:solidFill>
                <a:srgbClr val="000000"/>
              </a:solidFill>
              <a:effectLst/>
              <a:uFillTx/>
              <a:latin typeface="Arial"/>
            </a:endParaRPr>
          </a:p>
        </p:txBody>
      </p:sp>
      <p:sp>
        <p:nvSpPr>
          <p:cNvPr id="143" name="Text 18"/>
          <p:cNvSpPr/>
          <p:nvPr/>
        </p:nvSpPr>
        <p:spPr>
          <a:xfrm>
            <a:off x="2419200" y="687276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Ongoing work, 15 + 5 min · chair: Ostaizka, UCPH</a:t>
            </a:r>
            <a:endParaRPr lang="en-US" sz="1800" b="0" u="none" strike="noStrike">
              <a:solidFill>
                <a:srgbClr val="000000"/>
              </a:solidFill>
              <a:effectLst/>
              <a:uFillTx/>
              <a:latin typeface="Arial"/>
            </a:endParaRPr>
          </a:p>
        </p:txBody>
      </p:sp>
      <p:sp>
        <p:nvSpPr>
          <p:cNvPr id="144" name="Shape 19"/>
          <p:cNvSpPr/>
          <p:nvPr/>
        </p:nvSpPr>
        <p:spPr>
          <a:xfrm>
            <a:off x="9410760" y="2665800"/>
            <a:ext cx="79243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145" name="Text 20"/>
          <p:cNvSpPr/>
          <p:nvPr/>
        </p:nvSpPr>
        <p:spPr>
          <a:xfrm>
            <a:off x="9410760" y="2873520"/>
            <a:ext cx="8162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LATE AFTERNOON &amp; EVENING</a:t>
            </a:r>
            <a:endParaRPr lang="en-US" sz="1950" b="0" u="none" strike="noStrike">
              <a:solidFill>
                <a:srgbClr val="000000"/>
              </a:solidFill>
              <a:effectLst/>
              <a:uFillTx/>
              <a:latin typeface="Arial"/>
            </a:endParaRPr>
          </a:p>
        </p:txBody>
      </p:sp>
      <p:sp>
        <p:nvSpPr>
          <p:cNvPr id="146" name="Shape 21"/>
          <p:cNvSpPr/>
          <p:nvPr/>
        </p:nvSpPr>
        <p:spPr>
          <a:xfrm>
            <a:off x="9410760" y="437148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47" name="Text 22"/>
          <p:cNvSpPr/>
          <p:nvPr/>
        </p:nvSpPr>
        <p:spPr>
          <a:xfrm>
            <a:off x="9410760" y="352764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17:00</a:t>
            </a:r>
            <a:endParaRPr lang="en-US" sz="1950" b="0" u="none" strike="noStrike">
              <a:solidFill>
                <a:srgbClr val="000000"/>
              </a:solidFill>
              <a:effectLst/>
              <a:uFillTx/>
              <a:latin typeface="Arial"/>
            </a:endParaRPr>
          </a:p>
        </p:txBody>
      </p:sp>
      <p:sp>
        <p:nvSpPr>
          <p:cNvPr id="148" name="Text 23"/>
          <p:cNvSpPr/>
          <p:nvPr/>
        </p:nvSpPr>
        <p:spPr>
          <a:xfrm>
            <a:off x="10877400" y="3527640"/>
            <a:ext cx="307476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Supervisory Board meeting</a:t>
            </a:r>
            <a:endParaRPr lang="en-US" sz="1950" b="0" u="none" strike="noStrike">
              <a:solidFill>
                <a:srgbClr val="000000"/>
              </a:solidFill>
              <a:effectLst/>
              <a:uFillTx/>
              <a:latin typeface="Arial"/>
            </a:endParaRPr>
          </a:p>
        </p:txBody>
      </p:sp>
      <p:sp>
        <p:nvSpPr>
          <p:cNvPr id="149" name="Text 24"/>
          <p:cNvSpPr/>
          <p:nvPr/>
        </p:nvSpPr>
        <p:spPr>
          <a:xfrm>
            <a:off x="10877400" y="391500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PIs, associated partners, DC reps · chair: Torgeir, NMBU</a:t>
            </a:r>
            <a:endParaRPr lang="en-US" sz="1800" b="0" u="none" strike="noStrike">
              <a:solidFill>
                <a:srgbClr val="000000"/>
              </a:solidFill>
              <a:effectLst/>
              <a:uFillTx/>
              <a:latin typeface="Arial"/>
            </a:endParaRPr>
          </a:p>
        </p:txBody>
      </p:sp>
      <p:sp>
        <p:nvSpPr>
          <p:cNvPr id="150" name="Shape 25"/>
          <p:cNvSpPr/>
          <p:nvPr/>
        </p:nvSpPr>
        <p:spPr>
          <a:xfrm>
            <a:off x="9410760" y="535716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51" name="Text 26"/>
          <p:cNvSpPr/>
          <p:nvPr/>
        </p:nvSpPr>
        <p:spPr>
          <a:xfrm>
            <a:off x="9410760" y="451368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17:00</a:t>
            </a:r>
            <a:endParaRPr lang="en-US" sz="1950" b="0" u="none" strike="noStrike">
              <a:solidFill>
                <a:srgbClr val="000000"/>
              </a:solidFill>
              <a:effectLst/>
              <a:uFillTx/>
              <a:latin typeface="Arial"/>
            </a:endParaRPr>
          </a:p>
        </p:txBody>
      </p:sp>
      <p:sp>
        <p:nvSpPr>
          <p:cNvPr id="152" name="Text 27"/>
          <p:cNvSpPr/>
          <p:nvPr/>
        </p:nvSpPr>
        <p:spPr>
          <a:xfrm>
            <a:off x="10877400" y="4513680"/>
            <a:ext cx="32731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DC collaboration discussions</a:t>
            </a:r>
            <a:endParaRPr lang="en-US" sz="1950" b="0" u="none" strike="noStrike">
              <a:solidFill>
                <a:srgbClr val="000000"/>
              </a:solidFill>
              <a:effectLst/>
              <a:uFillTx/>
              <a:latin typeface="Arial"/>
            </a:endParaRPr>
          </a:p>
        </p:txBody>
      </p:sp>
      <p:sp>
        <p:nvSpPr>
          <p:cNvPr id="153" name="Text 28"/>
          <p:cNvSpPr/>
          <p:nvPr/>
        </p:nvSpPr>
        <p:spPr>
          <a:xfrm>
            <a:off x="10877400" y="490104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In parallel with Supervisory Board</a:t>
            </a:r>
            <a:endParaRPr lang="en-US" sz="1800" b="0" u="none" strike="noStrike">
              <a:solidFill>
                <a:srgbClr val="000000"/>
              </a:solidFill>
              <a:effectLst/>
              <a:uFillTx/>
              <a:latin typeface="Arial"/>
            </a:endParaRPr>
          </a:p>
        </p:txBody>
      </p:sp>
      <p:sp>
        <p:nvSpPr>
          <p:cNvPr id="154" name="Text 29"/>
          <p:cNvSpPr/>
          <p:nvPr/>
        </p:nvSpPr>
        <p:spPr>
          <a:xfrm>
            <a:off x="9410760" y="549936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19:00</a:t>
            </a:r>
            <a:endParaRPr lang="en-US" sz="1950" b="0" u="none" strike="noStrike">
              <a:solidFill>
                <a:srgbClr val="000000"/>
              </a:solidFill>
              <a:effectLst/>
              <a:uFillTx/>
              <a:latin typeface="Arial"/>
            </a:endParaRPr>
          </a:p>
        </p:txBody>
      </p:sp>
      <p:sp>
        <p:nvSpPr>
          <p:cNvPr id="155" name="Text 30"/>
          <p:cNvSpPr/>
          <p:nvPr/>
        </p:nvSpPr>
        <p:spPr>
          <a:xfrm>
            <a:off x="10877400" y="5499360"/>
            <a:ext cx="66513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0" i="1" u="none" strike="noStrike">
                <a:solidFill>
                  <a:srgbClr val="7d8488"/>
                </a:solidFill>
                <a:effectLst/>
                <a:uFillTx/>
                <a:latin typeface="Arial"/>
                <a:ea typeface="Arial"/>
              </a:rPr>
              <a:t>Dinner</a:t>
            </a:r>
            <a:endParaRPr lang="en-US" sz="1950" b="0" u="none" strike="noStrike">
              <a:solidFill>
                <a:srgbClr val="000000"/>
              </a:solidFill>
              <a:effectLst/>
              <a:uFillTx/>
              <a:latin typeface="Arial"/>
            </a:endParaRPr>
          </a:p>
        </p:txBody>
      </p:sp>
      <p:sp>
        <p:nvSpPr>
          <p:cNvPr id="156" name="Text 31"/>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157" name="Text 32"/>
          <p:cNvSpPr/>
          <p:nvPr/>
        </p:nvSpPr>
        <p:spPr>
          <a:xfrm>
            <a:off x="13762800" y="9582840"/>
            <a:ext cx="36795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Skooppi 1+2, Medisiina D · 13–18</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8"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DAY 2 — WEDNESDAY 27 MAY</a:t>
            </a:r>
            <a:endParaRPr lang="en-US" sz="1950" b="0" u="none" strike="noStrike">
              <a:solidFill>
                <a:srgbClr val="000000"/>
              </a:solidFill>
              <a:effectLst/>
              <a:uFillTx/>
              <a:latin typeface="Arial"/>
            </a:endParaRPr>
          </a:p>
        </p:txBody>
      </p:sp>
      <p:sp>
        <p:nvSpPr>
          <p:cNvPr id="159"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DC round, comms, data management.</a:t>
            </a:r>
            <a:endParaRPr lang="en-US" sz="4800" b="0" u="none" strike="noStrike">
              <a:solidFill>
                <a:srgbClr val="000000"/>
              </a:solidFill>
              <a:effectLst/>
              <a:uFillTx/>
              <a:latin typeface="Arial"/>
            </a:endParaRPr>
          </a:p>
        </p:txBody>
      </p:sp>
      <p:sp>
        <p:nvSpPr>
          <p:cNvPr id="160" name="Shape 2"/>
          <p:cNvSpPr/>
          <p:nvPr/>
        </p:nvSpPr>
        <p:spPr>
          <a:xfrm>
            <a:off x="952560" y="2665800"/>
            <a:ext cx="79243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161" name="Text 3"/>
          <p:cNvSpPr/>
          <p:nvPr/>
        </p:nvSpPr>
        <p:spPr>
          <a:xfrm>
            <a:off x="952560" y="2873520"/>
            <a:ext cx="8162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MORNING</a:t>
            </a:r>
            <a:endParaRPr lang="en-US" sz="1950" b="0" u="none" strike="noStrike">
              <a:solidFill>
                <a:srgbClr val="000000"/>
              </a:solidFill>
              <a:effectLst/>
              <a:uFillTx/>
              <a:latin typeface="Arial"/>
            </a:endParaRPr>
          </a:p>
        </p:txBody>
      </p:sp>
      <p:sp>
        <p:nvSpPr>
          <p:cNvPr id="162" name="Shape 4"/>
          <p:cNvSpPr/>
          <p:nvPr/>
        </p:nvSpPr>
        <p:spPr>
          <a:xfrm>
            <a:off x="952560" y="437148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63" name="Text 5"/>
          <p:cNvSpPr/>
          <p:nvPr/>
        </p:nvSpPr>
        <p:spPr>
          <a:xfrm>
            <a:off x="952560" y="352764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09:00</a:t>
            </a:r>
            <a:endParaRPr lang="en-US" sz="1950" b="0" u="none" strike="noStrike">
              <a:solidFill>
                <a:srgbClr val="000000"/>
              </a:solidFill>
              <a:effectLst/>
              <a:uFillTx/>
              <a:latin typeface="Arial"/>
            </a:endParaRPr>
          </a:p>
        </p:txBody>
      </p:sp>
      <p:sp>
        <p:nvSpPr>
          <p:cNvPr id="164" name="Text 6"/>
          <p:cNvSpPr/>
          <p:nvPr/>
        </p:nvSpPr>
        <p:spPr>
          <a:xfrm>
            <a:off x="2419200" y="3527640"/>
            <a:ext cx="325908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DC 6–7 (WP4) presentations</a:t>
            </a:r>
            <a:endParaRPr lang="en-US" sz="1950" b="0" u="none" strike="noStrike">
              <a:solidFill>
                <a:srgbClr val="000000"/>
              </a:solidFill>
              <a:effectLst/>
              <a:uFillTx/>
              <a:latin typeface="Arial"/>
            </a:endParaRPr>
          </a:p>
        </p:txBody>
      </p:sp>
      <p:sp>
        <p:nvSpPr>
          <p:cNvPr id="165" name="Text 7"/>
          <p:cNvSpPr/>
          <p:nvPr/>
        </p:nvSpPr>
        <p:spPr>
          <a:xfrm>
            <a:off x="2419200" y="391500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15 + 5 min · chair: Ostaizka, UCPH</a:t>
            </a:r>
            <a:endParaRPr lang="en-US" sz="1800" b="0" u="none" strike="noStrike">
              <a:solidFill>
                <a:srgbClr val="000000"/>
              </a:solidFill>
              <a:effectLst/>
              <a:uFillTx/>
              <a:latin typeface="Arial"/>
            </a:endParaRPr>
          </a:p>
        </p:txBody>
      </p:sp>
      <p:sp>
        <p:nvSpPr>
          <p:cNvPr id="166" name="Shape 8"/>
          <p:cNvSpPr/>
          <p:nvPr/>
        </p:nvSpPr>
        <p:spPr>
          <a:xfrm>
            <a:off x="952560" y="535716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67" name="Text 9"/>
          <p:cNvSpPr/>
          <p:nvPr/>
        </p:nvSpPr>
        <p:spPr>
          <a:xfrm>
            <a:off x="952560" y="451368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10:00</a:t>
            </a:r>
            <a:endParaRPr lang="en-US" sz="1950" b="0" u="none" strike="noStrike">
              <a:solidFill>
                <a:srgbClr val="000000"/>
              </a:solidFill>
              <a:effectLst/>
              <a:uFillTx/>
              <a:latin typeface="Arial"/>
            </a:endParaRPr>
          </a:p>
        </p:txBody>
      </p:sp>
      <p:sp>
        <p:nvSpPr>
          <p:cNvPr id="168" name="Text 10"/>
          <p:cNvSpPr/>
          <p:nvPr/>
        </p:nvSpPr>
        <p:spPr>
          <a:xfrm>
            <a:off x="2419200" y="4513680"/>
            <a:ext cx="34009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DC 8–11 (WP5) presentations</a:t>
            </a:r>
            <a:endParaRPr lang="en-US" sz="1950" b="0" u="none" strike="noStrike">
              <a:solidFill>
                <a:srgbClr val="000000"/>
              </a:solidFill>
              <a:effectLst/>
              <a:uFillTx/>
              <a:latin typeface="Arial"/>
            </a:endParaRPr>
          </a:p>
        </p:txBody>
      </p:sp>
      <p:sp>
        <p:nvSpPr>
          <p:cNvPr id="169" name="Text 11"/>
          <p:cNvSpPr/>
          <p:nvPr/>
        </p:nvSpPr>
        <p:spPr>
          <a:xfrm>
            <a:off x="2419200" y="490104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15 + 5 min · chair: Aki, UTU</a:t>
            </a:r>
            <a:endParaRPr lang="en-US" sz="1800" b="0" u="none" strike="noStrike">
              <a:solidFill>
                <a:srgbClr val="000000"/>
              </a:solidFill>
              <a:effectLst/>
              <a:uFillTx/>
              <a:latin typeface="Arial"/>
            </a:endParaRPr>
          </a:p>
        </p:txBody>
      </p:sp>
      <p:sp>
        <p:nvSpPr>
          <p:cNvPr id="170" name="Shape 12"/>
          <p:cNvSpPr/>
          <p:nvPr/>
        </p:nvSpPr>
        <p:spPr>
          <a:xfrm>
            <a:off x="952560" y="634320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71" name="Text 13"/>
          <p:cNvSpPr/>
          <p:nvPr/>
        </p:nvSpPr>
        <p:spPr>
          <a:xfrm>
            <a:off x="952560" y="549936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12:00</a:t>
            </a:r>
            <a:endParaRPr lang="en-US" sz="1950" b="0" u="none" strike="noStrike">
              <a:solidFill>
                <a:srgbClr val="000000"/>
              </a:solidFill>
              <a:effectLst/>
              <a:uFillTx/>
              <a:latin typeface="Arial"/>
            </a:endParaRPr>
          </a:p>
        </p:txBody>
      </p:sp>
      <p:sp>
        <p:nvSpPr>
          <p:cNvPr id="172" name="Text 14"/>
          <p:cNvSpPr/>
          <p:nvPr/>
        </p:nvSpPr>
        <p:spPr>
          <a:xfrm>
            <a:off x="2419200" y="5499360"/>
            <a:ext cx="47761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PhD topics, secondments &amp; collaborations</a:t>
            </a:r>
            <a:endParaRPr lang="en-US" sz="1950" b="0" u="none" strike="noStrike">
              <a:solidFill>
                <a:srgbClr val="000000"/>
              </a:solidFill>
              <a:effectLst/>
              <a:uFillTx/>
              <a:latin typeface="Arial"/>
            </a:endParaRPr>
          </a:p>
        </p:txBody>
      </p:sp>
      <p:sp>
        <p:nvSpPr>
          <p:cNvPr id="173" name="Text 15"/>
          <p:cNvSpPr/>
          <p:nvPr/>
        </p:nvSpPr>
        <p:spPr>
          <a:xfrm>
            <a:off x="2419200" y="588672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Each DC with relevant host &amp; collaborator team</a:t>
            </a:r>
            <a:endParaRPr lang="en-US" sz="1800" b="0" u="none" strike="noStrike">
              <a:solidFill>
                <a:srgbClr val="000000"/>
              </a:solidFill>
              <a:effectLst/>
              <a:uFillTx/>
              <a:latin typeface="Arial"/>
            </a:endParaRPr>
          </a:p>
        </p:txBody>
      </p:sp>
      <p:sp>
        <p:nvSpPr>
          <p:cNvPr id="174" name="Text 16"/>
          <p:cNvSpPr/>
          <p:nvPr/>
        </p:nvSpPr>
        <p:spPr>
          <a:xfrm>
            <a:off x="952560" y="648540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13:00</a:t>
            </a:r>
            <a:endParaRPr lang="en-US" sz="1950" b="0" u="none" strike="noStrike">
              <a:solidFill>
                <a:srgbClr val="000000"/>
              </a:solidFill>
              <a:effectLst/>
              <a:uFillTx/>
              <a:latin typeface="Arial"/>
            </a:endParaRPr>
          </a:p>
        </p:txBody>
      </p:sp>
      <p:sp>
        <p:nvSpPr>
          <p:cNvPr id="175" name="Text 17"/>
          <p:cNvSpPr/>
          <p:nvPr/>
        </p:nvSpPr>
        <p:spPr>
          <a:xfrm>
            <a:off x="2419200" y="6485400"/>
            <a:ext cx="66513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0" i="1" u="none" strike="noStrike">
                <a:solidFill>
                  <a:srgbClr val="7d8488"/>
                </a:solidFill>
                <a:effectLst/>
                <a:uFillTx/>
                <a:latin typeface="Arial"/>
                <a:ea typeface="Arial"/>
              </a:rPr>
              <a:t>Lunch</a:t>
            </a:r>
            <a:endParaRPr lang="en-US" sz="1950" b="0" u="none" strike="noStrike">
              <a:solidFill>
                <a:srgbClr val="000000"/>
              </a:solidFill>
              <a:effectLst/>
              <a:uFillTx/>
              <a:latin typeface="Arial"/>
            </a:endParaRPr>
          </a:p>
        </p:txBody>
      </p:sp>
      <p:sp>
        <p:nvSpPr>
          <p:cNvPr id="176" name="Shape 18"/>
          <p:cNvSpPr/>
          <p:nvPr/>
        </p:nvSpPr>
        <p:spPr>
          <a:xfrm>
            <a:off x="9410760" y="2665800"/>
            <a:ext cx="79243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177" name="Text 19"/>
          <p:cNvSpPr/>
          <p:nvPr/>
        </p:nvSpPr>
        <p:spPr>
          <a:xfrm>
            <a:off x="9410760" y="2873520"/>
            <a:ext cx="8162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AFTERNOON &amp; EVENING</a:t>
            </a:r>
            <a:endParaRPr lang="en-US" sz="1950" b="0" u="none" strike="noStrike">
              <a:solidFill>
                <a:srgbClr val="000000"/>
              </a:solidFill>
              <a:effectLst/>
              <a:uFillTx/>
              <a:latin typeface="Arial"/>
            </a:endParaRPr>
          </a:p>
        </p:txBody>
      </p:sp>
      <p:sp>
        <p:nvSpPr>
          <p:cNvPr id="178" name="Shape 20"/>
          <p:cNvSpPr/>
          <p:nvPr/>
        </p:nvSpPr>
        <p:spPr>
          <a:xfrm>
            <a:off x="9410760" y="437148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79" name="Text 21"/>
          <p:cNvSpPr/>
          <p:nvPr/>
        </p:nvSpPr>
        <p:spPr>
          <a:xfrm>
            <a:off x="9410760" y="352764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14:00</a:t>
            </a:r>
            <a:endParaRPr lang="en-US" sz="1950" b="0" u="none" strike="noStrike">
              <a:solidFill>
                <a:srgbClr val="000000"/>
              </a:solidFill>
              <a:effectLst/>
              <a:uFillTx/>
              <a:latin typeface="Arial"/>
            </a:endParaRPr>
          </a:p>
        </p:txBody>
      </p:sp>
      <p:sp>
        <p:nvSpPr>
          <p:cNvPr id="180" name="Text 22"/>
          <p:cNvSpPr/>
          <p:nvPr/>
        </p:nvSpPr>
        <p:spPr>
          <a:xfrm>
            <a:off x="10877400" y="3527640"/>
            <a:ext cx="467640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Communication activities &amp; storyboarding</a:t>
            </a:r>
            <a:endParaRPr lang="en-US" sz="1950" b="0" u="none" strike="noStrike">
              <a:solidFill>
                <a:srgbClr val="000000"/>
              </a:solidFill>
              <a:effectLst/>
              <a:uFillTx/>
              <a:latin typeface="Arial"/>
            </a:endParaRPr>
          </a:p>
        </p:txBody>
      </p:sp>
      <p:sp>
        <p:nvSpPr>
          <p:cNvPr id="181" name="Text 23"/>
          <p:cNvSpPr/>
          <p:nvPr/>
        </p:nvSpPr>
        <p:spPr>
          <a:xfrm>
            <a:off x="10877400" y="391500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Lindsay, UB</a:t>
            </a:r>
            <a:endParaRPr lang="en-US" sz="1800" b="0" u="none" strike="noStrike">
              <a:solidFill>
                <a:srgbClr val="000000"/>
              </a:solidFill>
              <a:effectLst/>
              <a:uFillTx/>
              <a:latin typeface="Arial"/>
            </a:endParaRPr>
          </a:p>
        </p:txBody>
      </p:sp>
      <p:sp>
        <p:nvSpPr>
          <p:cNvPr id="182" name="Shape 24"/>
          <p:cNvSpPr/>
          <p:nvPr/>
        </p:nvSpPr>
        <p:spPr>
          <a:xfrm>
            <a:off x="9410760" y="5357160"/>
            <a:ext cx="7924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83" name="Text 25"/>
          <p:cNvSpPr/>
          <p:nvPr/>
        </p:nvSpPr>
        <p:spPr>
          <a:xfrm>
            <a:off x="9410760" y="451368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16:00</a:t>
            </a:r>
            <a:endParaRPr lang="en-US" sz="1950" b="0" u="none" strike="noStrike">
              <a:solidFill>
                <a:srgbClr val="000000"/>
              </a:solidFill>
              <a:effectLst/>
              <a:uFillTx/>
              <a:latin typeface="Arial"/>
            </a:endParaRPr>
          </a:p>
        </p:txBody>
      </p:sp>
      <p:sp>
        <p:nvSpPr>
          <p:cNvPr id="184" name="Text 26"/>
          <p:cNvSpPr/>
          <p:nvPr/>
        </p:nvSpPr>
        <p:spPr>
          <a:xfrm>
            <a:off x="10877400" y="4513680"/>
            <a:ext cx="637776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Data management &amp; database resources in life sciences</a:t>
            </a:r>
            <a:endParaRPr lang="en-US" sz="1950" b="0" u="none" strike="noStrike">
              <a:solidFill>
                <a:srgbClr val="000000"/>
              </a:solidFill>
              <a:effectLst/>
              <a:uFillTx/>
              <a:latin typeface="Arial"/>
            </a:endParaRPr>
          </a:p>
        </p:txBody>
      </p:sp>
      <p:sp>
        <p:nvSpPr>
          <p:cNvPr id="185" name="Text 27"/>
          <p:cNvSpPr/>
          <p:nvPr/>
        </p:nvSpPr>
        <p:spPr>
          <a:xfrm>
            <a:off x="10877400" y="490104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Susanna Repo, ELIXIR</a:t>
            </a:r>
            <a:endParaRPr lang="en-US" sz="1800" b="0" u="none" strike="noStrike">
              <a:solidFill>
                <a:srgbClr val="000000"/>
              </a:solidFill>
              <a:effectLst/>
              <a:uFillTx/>
              <a:latin typeface="Arial"/>
            </a:endParaRPr>
          </a:p>
        </p:txBody>
      </p:sp>
      <p:sp>
        <p:nvSpPr>
          <p:cNvPr id="186" name="Text 28"/>
          <p:cNvSpPr/>
          <p:nvPr/>
        </p:nvSpPr>
        <p:spPr>
          <a:xfrm>
            <a:off x="9410760" y="549936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18:00</a:t>
            </a:r>
            <a:endParaRPr lang="en-US" sz="1950" b="0" u="none" strike="noStrike">
              <a:solidFill>
                <a:srgbClr val="000000"/>
              </a:solidFill>
              <a:effectLst/>
              <a:uFillTx/>
              <a:latin typeface="Arial"/>
            </a:endParaRPr>
          </a:p>
        </p:txBody>
      </p:sp>
      <p:sp>
        <p:nvSpPr>
          <p:cNvPr id="187" name="Text 29"/>
          <p:cNvSpPr/>
          <p:nvPr/>
        </p:nvSpPr>
        <p:spPr>
          <a:xfrm>
            <a:off x="10877400" y="5499360"/>
            <a:ext cx="14245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i="1" u="none" strike="noStrike">
                <a:solidFill>
                  <a:srgbClr val="7d8488"/>
                </a:solidFill>
                <a:effectLst/>
                <a:uFillTx/>
                <a:latin typeface="Arial"/>
                <a:ea typeface="Arial"/>
              </a:rPr>
              <a:t>Social event</a:t>
            </a:r>
            <a:endParaRPr lang="en-US" sz="1950" b="0" u="none" strike="noStrike">
              <a:solidFill>
                <a:srgbClr val="000000"/>
              </a:solidFill>
              <a:effectLst/>
              <a:uFillTx/>
              <a:latin typeface="Arial"/>
            </a:endParaRPr>
          </a:p>
        </p:txBody>
      </p:sp>
      <p:sp>
        <p:nvSpPr>
          <p:cNvPr id="188" name="Text 30"/>
          <p:cNvSpPr/>
          <p:nvPr/>
        </p:nvSpPr>
        <p:spPr>
          <a:xfrm>
            <a:off x="10877400" y="588672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i="1" u="none" strike="noStrike">
                <a:solidFill>
                  <a:srgbClr val="7d8488"/>
                </a:solidFill>
                <a:effectLst/>
                <a:uFillTx/>
                <a:latin typeface="Arial"/>
                <a:ea typeface="Arial"/>
              </a:rPr>
              <a:t>Organised by the DCs · until 23:00</a:t>
            </a:r>
            <a:endParaRPr lang="en-US" sz="1800" b="0" u="none" strike="noStrike">
              <a:solidFill>
                <a:srgbClr val="000000"/>
              </a:solidFill>
              <a:effectLst/>
              <a:uFillTx/>
              <a:latin typeface="Arial"/>
            </a:endParaRPr>
          </a:p>
        </p:txBody>
      </p:sp>
      <p:sp>
        <p:nvSpPr>
          <p:cNvPr id="189" name="Text 31"/>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190" name="Text 32"/>
          <p:cNvSpPr/>
          <p:nvPr/>
        </p:nvSpPr>
        <p:spPr>
          <a:xfrm>
            <a:off x="14420160" y="9582840"/>
            <a:ext cx="30024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Upokas, Medisiina D · 9–14</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1"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DAY 3 — THURSDAY 28 MAY</a:t>
            </a:r>
            <a:endParaRPr lang="en-US" sz="1950" b="0" u="none" strike="noStrike">
              <a:solidFill>
                <a:srgbClr val="000000"/>
              </a:solidFill>
              <a:effectLst/>
              <a:uFillTx/>
              <a:latin typeface="Arial"/>
            </a:endParaRPr>
          </a:p>
        </p:txBody>
      </p:sp>
      <p:sp>
        <p:nvSpPr>
          <p:cNvPr id="192"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Lecture, wrap-up, move to Helsinki.</a:t>
            </a:r>
            <a:endParaRPr lang="en-US" sz="4800" b="0" u="none" strike="noStrike">
              <a:solidFill>
                <a:srgbClr val="000000"/>
              </a:solidFill>
              <a:effectLst/>
              <a:uFillTx/>
              <a:latin typeface="Arial"/>
            </a:endParaRPr>
          </a:p>
        </p:txBody>
      </p:sp>
      <p:sp>
        <p:nvSpPr>
          <p:cNvPr id="193" name="Shape 2"/>
          <p:cNvSpPr/>
          <p:nvPr/>
        </p:nvSpPr>
        <p:spPr>
          <a:xfrm>
            <a:off x="952560" y="2665800"/>
            <a:ext cx="950940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194" name="Text 3"/>
          <p:cNvSpPr/>
          <p:nvPr/>
        </p:nvSpPr>
        <p:spPr>
          <a:xfrm>
            <a:off x="952560" y="2873520"/>
            <a:ext cx="979452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MORNING</a:t>
            </a:r>
            <a:endParaRPr lang="en-US" sz="1950" b="0" u="none" strike="noStrike">
              <a:solidFill>
                <a:srgbClr val="000000"/>
              </a:solidFill>
              <a:effectLst/>
              <a:uFillTx/>
              <a:latin typeface="Arial"/>
            </a:endParaRPr>
          </a:p>
        </p:txBody>
      </p:sp>
      <p:sp>
        <p:nvSpPr>
          <p:cNvPr id="195" name="Shape 4"/>
          <p:cNvSpPr/>
          <p:nvPr/>
        </p:nvSpPr>
        <p:spPr>
          <a:xfrm>
            <a:off x="952560" y="4371480"/>
            <a:ext cx="9509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196" name="Text 5"/>
          <p:cNvSpPr/>
          <p:nvPr/>
        </p:nvSpPr>
        <p:spPr>
          <a:xfrm>
            <a:off x="952560" y="352764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09:00</a:t>
            </a:r>
            <a:endParaRPr lang="en-US" sz="1950" b="0" u="none" strike="noStrike">
              <a:solidFill>
                <a:srgbClr val="000000"/>
              </a:solidFill>
              <a:effectLst/>
              <a:uFillTx/>
              <a:latin typeface="Arial"/>
            </a:endParaRPr>
          </a:p>
        </p:txBody>
      </p:sp>
      <p:sp>
        <p:nvSpPr>
          <p:cNvPr id="197" name="Text 6"/>
          <p:cNvSpPr/>
          <p:nvPr/>
        </p:nvSpPr>
        <p:spPr>
          <a:xfrm>
            <a:off x="2419200" y="3527640"/>
            <a:ext cx="68029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Lecture — Methods for studying host-microbiota interactions</a:t>
            </a:r>
            <a:endParaRPr lang="en-US" sz="1950" b="0" u="none" strike="noStrike">
              <a:solidFill>
                <a:srgbClr val="000000"/>
              </a:solidFill>
              <a:effectLst/>
              <a:uFillTx/>
              <a:latin typeface="Arial"/>
            </a:endParaRPr>
          </a:p>
        </p:txBody>
      </p:sp>
      <p:sp>
        <p:nvSpPr>
          <p:cNvPr id="198" name="Text 7"/>
          <p:cNvSpPr/>
          <p:nvPr/>
        </p:nvSpPr>
        <p:spPr>
          <a:xfrm>
            <a:off x="2419200" y="3915000"/>
            <a:ext cx="82839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Karoline Faust, KUL</a:t>
            </a:r>
            <a:endParaRPr lang="en-US" sz="1800" b="0" u="none" strike="noStrike">
              <a:solidFill>
                <a:srgbClr val="000000"/>
              </a:solidFill>
              <a:effectLst/>
              <a:uFillTx/>
              <a:latin typeface="Arial"/>
            </a:endParaRPr>
          </a:p>
        </p:txBody>
      </p:sp>
      <p:sp>
        <p:nvSpPr>
          <p:cNvPr id="199" name="Shape 8"/>
          <p:cNvSpPr/>
          <p:nvPr/>
        </p:nvSpPr>
        <p:spPr>
          <a:xfrm>
            <a:off x="952560" y="5357160"/>
            <a:ext cx="9509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200" name="Text 9"/>
          <p:cNvSpPr/>
          <p:nvPr/>
        </p:nvSpPr>
        <p:spPr>
          <a:xfrm>
            <a:off x="952560" y="451368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10:30</a:t>
            </a:r>
            <a:endParaRPr lang="en-US" sz="1950" b="0" u="none" strike="noStrike">
              <a:solidFill>
                <a:srgbClr val="000000"/>
              </a:solidFill>
              <a:effectLst/>
              <a:uFillTx/>
              <a:latin typeface="Arial"/>
            </a:endParaRPr>
          </a:p>
        </p:txBody>
      </p:sp>
      <p:sp>
        <p:nvSpPr>
          <p:cNvPr id="201" name="Text 10"/>
          <p:cNvSpPr/>
          <p:nvPr/>
        </p:nvSpPr>
        <p:spPr>
          <a:xfrm>
            <a:off x="2419200" y="4513680"/>
            <a:ext cx="714204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DC interaction — secondments &amp; collaborative problem-solving</a:t>
            </a:r>
            <a:endParaRPr lang="en-US" sz="1950" b="0" u="none" strike="noStrike">
              <a:solidFill>
                <a:srgbClr val="000000"/>
              </a:solidFill>
              <a:effectLst/>
              <a:uFillTx/>
              <a:latin typeface="Arial"/>
            </a:endParaRPr>
          </a:p>
        </p:txBody>
      </p:sp>
      <p:sp>
        <p:nvSpPr>
          <p:cNvPr id="202" name="Text 11"/>
          <p:cNvSpPr/>
          <p:nvPr/>
        </p:nvSpPr>
        <p:spPr>
          <a:xfrm>
            <a:off x="2419200" y="4901040"/>
            <a:ext cx="82839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Workflows, plans within WPs · chair: Leo, UTU</a:t>
            </a:r>
            <a:endParaRPr lang="en-US" sz="1800" b="0" u="none" strike="noStrike">
              <a:solidFill>
                <a:srgbClr val="000000"/>
              </a:solidFill>
              <a:effectLst/>
              <a:uFillTx/>
              <a:latin typeface="Arial"/>
            </a:endParaRPr>
          </a:p>
        </p:txBody>
      </p:sp>
      <p:sp>
        <p:nvSpPr>
          <p:cNvPr id="203" name="Text 12"/>
          <p:cNvSpPr/>
          <p:nvPr/>
        </p:nvSpPr>
        <p:spPr>
          <a:xfrm>
            <a:off x="952560" y="549936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12:30</a:t>
            </a:r>
            <a:endParaRPr lang="en-US" sz="1950" b="0" u="none" strike="noStrike">
              <a:solidFill>
                <a:srgbClr val="000000"/>
              </a:solidFill>
              <a:effectLst/>
              <a:uFillTx/>
              <a:latin typeface="Arial"/>
            </a:endParaRPr>
          </a:p>
        </p:txBody>
      </p:sp>
      <p:sp>
        <p:nvSpPr>
          <p:cNvPr id="204" name="Text 13"/>
          <p:cNvSpPr/>
          <p:nvPr/>
        </p:nvSpPr>
        <p:spPr>
          <a:xfrm>
            <a:off x="2419200" y="5499360"/>
            <a:ext cx="82839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0" u="none" strike="noStrike">
                <a:solidFill>
                  <a:srgbClr val="1f2a30"/>
                </a:solidFill>
                <a:effectLst/>
                <a:uFillTx/>
                <a:latin typeface="Arial"/>
                <a:ea typeface="Arial"/>
              </a:rPr>
              <a:t>Wrap-up &amp; close of the Turku retreat</a:t>
            </a:r>
            <a:endParaRPr lang="en-US" sz="1950" b="0" u="none" strike="noStrike">
              <a:solidFill>
                <a:srgbClr val="000000"/>
              </a:solidFill>
              <a:effectLst/>
              <a:uFillTx/>
              <a:latin typeface="Arial"/>
            </a:endParaRPr>
          </a:p>
        </p:txBody>
      </p:sp>
      <p:sp>
        <p:nvSpPr>
          <p:cNvPr id="205" name="Shape 14"/>
          <p:cNvSpPr/>
          <p:nvPr/>
        </p:nvSpPr>
        <p:spPr>
          <a:xfrm>
            <a:off x="952560" y="6286680"/>
            <a:ext cx="950940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206" name="Text 15"/>
          <p:cNvSpPr/>
          <p:nvPr/>
        </p:nvSpPr>
        <p:spPr>
          <a:xfrm>
            <a:off x="952560" y="6494760"/>
            <a:ext cx="979452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AFTERNOON</a:t>
            </a:r>
            <a:endParaRPr lang="en-US" sz="1950" b="0" u="none" strike="noStrike">
              <a:solidFill>
                <a:srgbClr val="000000"/>
              </a:solidFill>
              <a:effectLst/>
              <a:uFillTx/>
              <a:latin typeface="Arial"/>
            </a:endParaRPr>
          </a:p>
        </p:txBody>
      </p:sp>
      <p:sp>
        <p:nvSpPr>
          <p:cNvPr id="207" name="Shape 16"/>
          <p:cNvSpPr/>
          <p:nvPr/>
        </p:nvSpPr>
        <p:spPr>
          <a:xfrm>
            <a:off x="952560" y="7631280"/>
            <a:ext cx="9509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208" name="Text 17"/>
          <p:cNvSpPr/>
          <p:nvPr/>
        </p:nvSpPr>
        <p:spPr>
          <a:xfrm>
            <a:off x="952560" y="7148880"/>
            <a:ext cx="13140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13:00</a:t>
            </a:r>
            <a:endParaRPr lang="en-US" sz="1950" b="0" u="none" strike="noStrike">
              <a:solidFill>
                <a:srgbClr val="000000"/>
              </a:solidFill>
              <a:effectLst/>
              <a:uFillTx/>
              <a:latin typeface="Arial"/>
            </a:endParaRPr>
          </a:p>
        </p:txBody>
      </p:sp>
      <p:sp>
        <p:nvSpPr>
          <p:cNvPr id="209" name="Text 18"/>
          <p:cNvSpPr/>
          <p:nvPr/>
        </p:nvSpPr>
        <p:spPr>
          <a:xfrm>
            <a:off x="2419200" y="7148880"/>
            <a:ext cx="82839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0" i="1" u="none" strike="noStrike">
                <a:solidFill>
                  <a:srgbClr val="7d8488"/>
                </a:solidFill>
                <a:effectLst/>
                <a:uFillTx/>
                <a:latin typeface="Arial"/>
                <a:ea typeface="Arial"/>
              </a:rPr>
              <a:t>Lunch</a:t>
            </a:r>
            <a:endParaRPr lang="en-US" sz="1950" b="0" u="none" strike="noStrike">
              <a:solidFill>
                <a:srgbClr val="000000"/>
              </a:solidFill>
              <a:effectLst/>
              <a:uFillTx/>
              <a:latin typeface="Arial"/>
            </a:endParaRPr>
          </a:p>
        </p:txBody>
      </p:sp>
      <p:sp>
        <p:nvSpPr>
          <p:cNvPr id="210" name="Text 19"/>
          <p:cNvSpPr/>
          <p:nvPr/>
        </p:nvSpPr>
        <p:spPr>
          <a:xfrm>
            <a:off x="952560" y="7773480"/>
            <a:ext cx="1314000" cy="7362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13:00–17:00</a:t>
            </a:r>
            <a:endParaRPr lang="en-US" sz="1950" b="0" u="none" strike="noStrike">
              <a:solidFill>
                <a:srgbClr val="000000"/>
              </a:solidFill>
              <a:effectLst/>
              <a:uFillTx/>
              <a:latin typeface="Arial"/>
            </a:endParaRPr>
          </a:p>
        </p:txBody>
      </p:sp>
      <p:sp>
        <p:nvSpPr>
          <p:cNvPr id="211" name="Text 20"/>
          <p:cNvSpPr/>
          <p:nvPr/>
        </p:nvSpPr>
        <p:spPr>
          <a:xfrm>
            <a:off x="2419200" y="7773480"/>
            <a:ext cx="48607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Move to Helsinki for the Bioinformatics Day</a:t>
            </a:r>
            <a:endParaRPr lang="en-US" sz="1950" b="0" u="none" strike="noStrike">
              <a:solidFill>
                <a:srgbClr val="000000"/>
              </a:solidFill>
              <a:effectLst/>
              <a:uFillTx/>
              <a:latin typeface="Arial"/>
            </a:endParaRPr>
          </a:p>
        </p:txBody>
      </p:sp>
      <p:sp>
        <p:nvSpPr>
          <p:cNvPr id="212" name="Text 21"/>
          <p:cNvSpPr/>
          <p:nvPr/>
        </p:nvSpPr>
        <p:spPr>
          <a:xfrm>
            <a:off x="2419200" y="8160840"/>
            <a:ext cx="82839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Train recommended · ~2 h Turku → Helsinki</a:t>
            </a:r>
            <a:endParaRPr lang="en-US" sz="1800" b="0" u="none" strike="noStrike">
              <a:solidFill>
                <a:srgbClr val="000000"/>
              </a:solidFill>
              <a:effectLst/>
              <a:uFillTx/>
              <a:latin typeface="Arial"/>
            </a:endParaRPr>
          </a:p>
        </p:txBody>
      </p:sp>
      <p:sp>
        <p:nvSpPr>
          <p:cNvPr id="213" name="Shape 22"/>
          <p:cNvSpPr/>
          <p:nvPr/>
        </p:nvSpPr>
        <p:spPr>
          <a:xfrm>
            <a:off x="10995840" y="2665800"/>
            <a:ext cx="6339600" cy="6763680"/>
          </a:xfrm>
          <a:prstGeom prst="rect">
            <a:avLst/>
          </a:prstGeom>
          <a:solidFill>
            <a:srgbClr val="ffffff"/>
          </a:solidFill>
          <a:ln w="8731">
            <a:solidFill>
              <a:srgbClr val="d9dee1"/>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14" name="Text 23"/>
          <p:cNvSpPr/>
          <p:nvPr/>
        </p:nvSpPr>
        <p:spPr>
          <a:xfrm>
            <a:off x="11233080" y="2941200"/>
            <a:ext cx="6040800" cy="52668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2700" b="1" u="none" strike="noStrike">
                <a:solidFill>
                  <a:srgbClr val="1f2a30"/>
                </a:solidFill>
                <a:effectLst/>
                <a:uFillTx/>
                <a:latin typeface="Arial"/>
                <a:ea typeface="Arial"/>
              </a:rPr>
              <a:t>Turku </a:t>
            </a:r>
            <a:r>
              <a:rPr lang="en-US" sz="2700" b="1" u="none" strike="noStrike">
                <a:solidFill>
                  <a:srgbClr val="c95a3c"/>
                </a:solidFill>
                <a:effectLst/>
                <a:uFillTx/>
                <a:latin typeface="Arial"/>
                <a:ea typeface="Arial"/>
              </a:rPr>
              <a:t>→ </a:t>
            </a:r>
            <a:r>
              <a:rPr lang="en-US" sz="2700" b="1" u="none" strike="noStrike">
                <a:solidFill>
                  <a:srgbClr val="1f2a30"/>
                </a:solidFill>
                <a:effectLst/>
                <a:uFillTx/>
                <a:latin typeface="Arial"/>
                <a:ea typeface="Arial"/>
              </a:rPr>
              <a:t>Helsinki</a:t>
            </a:r>
            <a:endParaRPr lang="en-US" sz="2700" b="0" u="none" strike="noStrike">
              <a:solidFill>
                <a:srgbClr val="000000"/>
              </a:solidFill>
              <a:effectLst/>
              <a:uFillTx/>
              <a:latin typeface="Arial"/>
            </a:endParaRPr>
          </a:p>
        </p:txBody>
      </p:sp>
      <p:sp>
        <p:nvSpPr>
          <p:cNvPr id="215" name="Text 24"/>
          <p:cNvSpPr/>
          <p:nvPr/>
        </p:nvSpPr>
        <p:spPr>
          <a:xfrm>
            <a:off x="11233080" y="3487320"/>
            <a:ext cx="60408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~165 km · ~2 h by train</a:t>
            </a:r>
            <a:endParaRPr lang="en-US" sz="1800" b="0" u="none" strike="noStrike">
              <a:solidFill>
                <a:srgbClr val="000000"/>
              </a:solidFill>
              <a:effectLst/>
              <a:uFillTx/>
              <a:latin typeface="Arial"/>
            </a:endParaRPr>
          </a:p>
        </p:txBody>
      </p:sp>
      <p:pic>
        <p:nvPicPr>
          <p:cNvPr id="216" name="Image 0" descr="preencoded.png"/>
          <p:cNvPicPr/>
          <p:nvPr/>
        </p:nvPicPr>
        <p:blipFill>
          <a:blip r:embed="rId1"/>
          <a:stretch/>
        </p:blipFill>
        <p:spPr>
          <a:xfrm>
            <a:off x="12001680" y="4209480"/>
            <a:ext cx="4326840" cy="4381200"/>
          </a:xfrm>
          <a:prstGeom prst="rect">
            <a:avLst/>
          </a:prstGeom>
          <a:noFill/>
          <a:ln w="0">
            <a:noFill/>
          </a:ln>
        </p:spPr>
      </p:pic>
      <p:sp>
        <p:nvSpPr>
          <p:cNvPr id="217" name="Shape 25"/>
          <p:cNvSpPr/>
          <p:nvPr/>
        </p:nvSpPr>
        <p:spPr>
          <a:xfrm>
            <a:off x="12482280" y="7949880"/>
            <a:ext cx="204480" cy="204480"/>
          </a:xfrm>
          <a:prstGeom prst="ellipse">
            <a:avLst/>
          </a:prstGeom>
          <a:solidFill>
            <a:srgbClr val="c95a3c"/>
          </a:solidFill>
          <a:ln w="26194">
            <a:solidFill>
              <a:srgbClr val="ffffff"/>
            </a:solidFill>
            <a:round/>
          </a:ln>
          <a:effectLst>
            <a:outerShdw algn="bl" blurRad="38160" dir="5400000" dist="9360" kx="0" ky="0" rotWithShape="0" sx="100000" sy="100000">
              <a:srgbClr val="000000">
                <a:alpha val="40000"/>
              </a:srgbClr>
            </a:outerShdw>
          </a:effectLst>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218" name="Shape 26"/>
          <p:cNvSpPr/>
          <p:nvPr/>
        </p:nvSpPr>
        <p:spPr>
          <a:xfrm>
            <a:off x="13326840" y="8066880"/>
            <a:ext cx="204480" cy="204480"/>
          </a:xfrm>
          <a:prstGeom prst="ellipse">
            <a:avLst/>
          </a:prstGeom>
          <a:solidFill>
            <a:srgbClr val="c95a3c"/>
          </a:solidFill>
          <a:ln w="26194">
            <a:solidFill>
              <a:srgbClr val="ffffff"/>
            </a:solidFill>
            <a:round/>
          </a:ln>
          <a:effectLst>
            <a:outerShdw algn="bl" blurRad="38160" dir="5400000" dist="9360" kx="0" ky="0" rotWithShape="0" sx="100000" sy="100000">
              <a:srgbClr val="000000">
                <a:alpha val="40000"/>
              </a:srgbClr>
            </a:outerShdw>
          </a:effectLst>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219" name="Shape 27"/>
          <p:cNvSpPr/>
          <p:nvPr/>
        </p:nvSpPr>
        <p:spPr>
          <a:xfrm>
            <a:off x="11692080" y="8140320"/>
            <a:ext cx="787320" cy="369360"/>
          </a:xfrm>
          <a:prstGeom prst="roundRect">
            <a:avLst>
              <a:gd name="adj" fmla="val 7725"/>
            </a:avLst>
          </a:prstGeom>
          <a:solidFill>
            <a:srgbClr val="ffffff">
              <a:alpha val="92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20" name="Text 28"/>
          <p:cNvSpPr/>
          <p:nvPr/>
        </p:nvSpPr>
        <p:spPr>
          <a:xfrm>
            <a:off x="11768400" y="8159400"/>
            <a:ext cx="7110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Turku</a:t>
            </a:r>
            <a:endParaRPr lang="en-US" sz="1800" b="0" u="none" strike="noStrike">
              <a:solidFill>
                <a:srgbClr val="000000"/>
              </a:solidFill>
              <a:effectLst/>
              <a:uFillTx/>
              <a:latin typeface="Arial"/>
            </a:endParaRPr>
          </a:p>
        </p:txBody>
      </p:sp>
      <p:sp>
        <p:nvSpPr>
          <p:cNvPr id="221" name="Shape 29"/>
          <p:cNvSpPr/>
          <p:nvPr/>
        </p:nvSpPr>
        <p:spPr>
          <a:xfrm>
            <a:off x="13403160" y="8257320"/>
            <a:ext cx="1028880" cy="369360"/>
          </a:xfrm>
          <a:prstGeom prst="roundRect">
            <a:avLst>
              <a:gd name="adj" fmla="val 7725"/>
            </a:avLst>
          </a:prstGeom>
          <a:solidFill>
            <a:srgbClr val="ffffff">
              <a:alpha val="92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22" name="Text 30"/>
          <p:cNvSpPr/>
          <p:nvPr/>
        </p:nvSpPr>
        <p:spPr>
          <a:xfrm>
            <a:off x="13479480" y="8276400"/>
            <a:ext cx="95256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Helsinki</a:t>
            </a:r>
            <a:endParaRPr lang="en-US" sz="1800" b="0" u="none" strike="noStrike">
              <a:solidFill>
                <a:srgbClr val="000000"/>
              </a:solidFill>
              <a:effectLst/>
              <a:uFillTx/>
              <a:latin typeface="Arial"/>
            </a:endParaRPr>
          </a:p>
        </p:txBody>
      </p:sp>
      <p:sp>
        <p:nvSpPr>
          <p:cNvPr id="223" name="Text 31"/>
          <p:cNvSpPr/>
          <p:nvPr/>
        </p:nvSpPr>
        <p:spPr>
          <a:xfrm>
            <a:off x="11057040" y="8895240"/>
            <a:ext cx="60408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algn="r" defTabSz="914400">
              <a:lnSpc>
                <a:spcPct val="130000"/>
              </a:lnSpc>
              <a:tabLst>
                <a:tab algn="l" pos="0"/>
              </a:tabLst>
            </a:pPr>
            <a:r>
              <a:rPr lang="en-US" sz="1800" b="0" u="none" strike="noStrike">
                <a:solidFill>
                  <a:srgbClr val="7d8488"/>
                </a:solidFill>
                <a:effectLst/>
                <a:uFillTx/>
                <a:latin typeface="Arial"/>
                <a:ea typeface="Arial"/>
              </a:rPr>
              <a:t>Pärnänen et al., </a:t>
            </a:r>
            <a:r>
              <a:rPr lang="en-US" sz="1800" b="0" i="1" u="none" strike="noStrike">
                <a:solidFill>
                  <a:srgbClr val="7d8488"/>
                </a:solidFill>
                <a:effectLst/>
                <a:uFillTx/>
                <a:latin typeface="Arial"/>
                <a:ea typeface="Arial"/>
              </a:rPr>
              <a:t>Nat. Commun. </a:t>
            </a:r>
            <a:r>
              <a:rPr lang="en-US" sz="1800" b="0" u="none" strike="noStrike">
                <a:solidFill>
                  <a:srgbClr val="7d8488"/>
                </a:solidFill>
                <a:effectLst/>
                <a:uFillTx/>
                <a:latin typeface="Arial"/>
                <a:ea typeface="Arial"/>
              </a:rPr>
              <a:t>(2025)</a:t>
            </a:r>
            <a:endParaRPr lang="en-US" sz="1800" b="0" u="none" strike="noStrike">
              <a:solidFill>
                <a:srgbClr val="000000"/>
              </a:solidFill>
              <a:effectLst/>
              <a:uFillTx/>
              <a:latin typeface="Arial"/>
            </a:endParaRPr>
          </a:p>
        </p:txBody>
      </p:sp>
      <p:sp>
        <p:nvSpPr>
          <p:cNvPr id="224" name="Text 32"/>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225" name="Text 33"/>
          <p:cNvSpPr/>
          <p:nvPr/>
        </p:nvSpPr>
        <p:spPr>
          <a:xfrm>
            <a:off x="14420160" y="9582840"/>
            <a:ext cx="30024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Upokas, Medisiina D · 9–17</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6"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DAY 4 — FRIDAY 29 MAY · HELSINKI</a:t>
            </a:r>
            <a:endParaRPr lang="en-US" sz="1950" b="0" u="none" strike="noStrike">
              <a:solidFill>
                <a:srgbClr val="000000"/>
              </a:solidFill>
              <a:effectLst/>
              <a:uFillTx/>
              <a:latin typeface="Arial"/>
            </a:endParaRPr>
          </a:p>
        </p:txBody>
      </p:sp>
      <p:sp>
        <p:nvSpPr>
          <p:cNvPr id="227"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Finnish Bioinformatics Days at CSC.</a:t>
            </a:r>
            <a:endParaRPr lang="en-US" sz="4800" b="0" u="none" strike="noStrike">
              <a:solidFill>
                <a:srgbClr val="000000"/>
              </a:solidFill>
              <a:effectLst/>
              <a:uFillTx/>
              <a:latin typeface="Arial"/>
            </a:endParaRPr>
          </a:p>
        </p:txBody>
      </p:sp>
      <p:sp>
        <p:nvSpPr>
          <p:cNvPr id="228" name="Shape 2"/>
          <p:cNvSpPr/>
          <p:nvPr/>
        </p:nvSpPr>
        <p:spPr>
          <a:xfrm>
            <a:off x="952560" y="2665800"/>
            <a:ext cx="79243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229" name="Text 3"/>
          <p:cNvSpPr/>
          <p:nvPr/>
        </p:nvSpPr>
        <p:spPr>
          <a:xfrm>
            <a:off x="952560" y="2873520"/>
            <a:ext cx="8162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DAY PROGRAMME</a:t>
            </a:r>
            <a:endParaRPr lang="en-US" sz="1950" b="0" u="none" strike="noStrike">
              <a:solidFill>
                <a:srgbClr val="000000"/>
              </a:solidFill>
              <a:effectLst/>
              <a:uFillTx/>
              <a:latin typeface="Arial"/>
            </a:endParaRPr>
          </a:p>
        </p:txBody>
      </p:sp>
      <p:sp>
        <p:nvSpPr>
          <p:cNvPr id="230" name="Text 4"/>
          <p:cNvSpPr/>
          <p:nvPr/>
        </p:nvSpPr>
        <p:spPr>
          <a:xfrm>
            <a:off x="952560" y="3527640"/>
            <a:ext cx="1314000" cy="7362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09:00–17:00</a:t>
            </a:r>
            <a:endParaRPr lang="en-US" sz="1950" b="0" u="none" strike="noStrike">
              <a:solidFill>
                <a:srgbClr val="000000"/>
              </a:solidFill>
              <a:effectLst/>
              <a:uFillTx/>
              <a:latin typeface="Arial"/>
            </a:endParaRPr>
          </a:p>
        </p:txBody>
      </p:sp>
      <p:sp>
        <p:nvSpPr>
          <p:cNvPr id="231" name="Text 5"/>
          <p:cNvSpPr/>
          <p:nvPr/>
        </p:nvSpPr>
        <p:spPr>
          <a:xfrm>
            <a:off x="2419200" y="3527640"/>
            <a:ext cx="314532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Finnish Bioinformatics Days</a:t>
            </a:r>
            <a:endParaRPr lang="en-US" sz="1950" b="0" u="none" strike="noStrike">
              <a:solidFill>
                <a:srgbClr val="000000"/>
              </a:solidFill>
              <a:effectLst/>
              <a:uFillTx/>
              <a:latin typeface="Arial"/>
            </a:endParaRPr>
          </a:p>
        </p:txBody>
      </p:sp>
      <p:sp>
        <p:nvSpPr>
          <p:cNvPr id="232" name="Text 6"/>
          <p:cNvSpPr/>
          <p:nvPr/>
        </p:nvSpPr>
        <p:spPr>
          <a:xfrm>
            <a:off x="2419200" y="391500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CSC, Helsinki · Leo, UTU · bioinf.fi</a:t>
            </a:r>
            <a:endParaRPr lang="en-US" sz="1800" b="0" u="none" strike="noStrike">
              <a:solidFill>
                <a:srgbClr val="000000"/>
              </a:solidFill>
              <a:effectLst/>
              <a:uFillTx/>
              <a:latin typeface="Arial"/>
            </a:endParaRPr>
          </a:p>
        </p:txBody>
      </p:sp>
      <p:sp>
        <p:nvSpPr>
          <p:cNvPr id="233" name="Shape 7"/>
          <p:cNvSpPr/>
          <p:nvPr/>
        </p:nvSpPr>
        <p:spPr>
          <a:xfrm>
            <a:off x="952560" y="4676400"/>
            <a:ext cx="7924320" cy="17280"/>
          </a:xfrm>
          <a:prstGeom prst="rect">
            <a:avLst/>
          </a:prstGeom>
          <a:solidFill>
            <a:srgbClr val="3e7d9e"/>
          </a:solidFill>
          <a:ln w="0">
            <a:noFill/>
          </a:ln>
        </p:spPr>
        <p:style>
          <a:lnRef idx="0"/>
          <a:fillRef idx="0"/>
          <a:effectRef idx="0"/>
          <a:fontRef idx="minor"/>
        </p:style>
        <p:txBody>
          <a:bodyPr lIns="90000" rIns="90000" tIns="-27360" bIns="-27360" anchor="t">
            <a:noAutofit/>
          </a:bodyPr>
          <a:p>
            <a:endParaRPr lang="en-US" sz="1800" b="0" u="none" strike="noStrike">
              <a:solidFill>
                <a:srgbClr val="ffffff"/>
              </a:solidFill>
              <a:effectLst/>
              <a:uFillTx/>
              <a:latin typeface="Arial"/>
            </a:endParaRPr>
          </a:p>
        </p:txBody>
      </p:sp>
      <p:sp>
        <p:nvSpPr>
          <p:cNvPr id="234" name="Text 8"/>
          <p:cNvSpPr/>
          <p:nvPr/>
        </p:nvSpPr>
        <p:spPr>
          <a:xfrm>
            <a:off x="952560" y="4884120"/>
            <a:ext cx="8162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72" strike="noStrike">
                <a:solidFill>
                  <a:srgbClr val="3e7d9e"/>
                </a:solidFill>
                <a:effectLst/>
                <a:uFillTx/>
                <a:latin typeface="Arial"/>
                <a:ea typeface="Arial"/>
              </a:rPr>
              <a:t>EVENING</a:t>
            </a:r>
            <a:endParaRPr lang="en-US" sz="1950" b="0" u="none" strike="noStrike">
              <a:solidFill>
                <a:srgbClr val="000000"/>
              </a:solidFill>
              <a:effectLst/>
              <a:uFillTx/>
              <a:latin typeface="Arial"/>
            </a:endParaRPr>
          </a:p>
        </p:txBody>
      </p:sp>
      <p:sp>
        <p:nvSpPr>
          <p:cNvPr id="235" name="Text 9"/>
          <p:cNvSpPr/>
          <p:nvPr/>
        </p:nvSpPr>
        <p:spPr>
          <a:xfrm>
            <a:off x="952560" y="5538240"/>
            <a:ext cx="1314000" cy="7362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18:00–24:00</a:t>
            </a:r>
            <a:endParaRPr lang="en-US" sz="1950" b="0" u="none" strike="noStrike">
              <a:solidFill>
                <a:srgbClr val="000000"/>
              </a:solidFill>
              <a:effectLst/>
              <a:uFillTx/>
              <a:latin typeface="Arial"/>
            </a:endParaRPr>
          </a:p>
        </p:txBody>
      </p:sp>
      <p:sp>
        <p:nvSpPr>
          <p:cNvPr id="236" name="Text 10"/>
          <p:cNvSpPr/>
          <p:nvPr/>
        </p:nvSpPr>
        <p:spPr>
          <a:xfrm>
            <a:off x="2419200" y="5538240"/>
            <a:ext cx="2933280" cy="387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950" b="0" u="none" strike="noStrike">
                <a:solidFill>
                  <a:srgbClr val="1f2a30"/>
                </a:solidFill>
                <a:effectLst/>
                <a:uFillTx/>
                <a:latin typeface="Arial"/>
                <a:ea typeface="Arial"/>
              </a:rPr>
              <a:t>Optional evening program</a:t>
            </a:r>
            <a:endParaRPr lang="en-US" sz="1950" b="0" u="none" strike="noStrike">
              <a:solidFill>
                <a:srgbClr val="000000"/>
              </a:solidFill>
              <a:effectLst/>
              <a:uFillTx/>
              <a:latin typeface="Arial"/>
            </a:endParaRPr>
          </a:p>
        </p:txBody>
      </p:sp>
      <p:sp>
        <p:nvSpPr>
          <p:cNvPr id="237" name="Text 11"/>
          <p:cNvSpPr/>
          <p:nvPr/>
        </p:nvSpPr>
        <p:spPr>
          <a:xfrm>
            <a:off x="2419200" y="5925600"/>
            <a:ext cx="6651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trike="noStrike">
                <a:solidFill>
                  <a:srgbClr val="7d8488"/>
                </a:solidFill>
                <a:effectLst/>
                <a:uFillTx/>
                <a:latin typeface="Arial"/>
                <a:ea typeface="Arial"/>
              </a:rPr>
              <a:t>DCs continuing Friday onward in Helsinki</a:t>
            </a:r>
            <a:endParaRPr lang="en-US" sz="1800" b="0" u="none" strike="noStrike">
              <a:solidFill>
                <a:srgbClr val="000000"/>
              </a:solidFill>
              <a:effectLst/>
              <a:uFillTx/>
              <a:latin typeface="Arial"/>
            </a:endParaRPr>
          </a:p>
        </p:txBody>
      </p:sp>
      <p:sp>
        <p:nvSpPr>
          <p:cNvPr id="238" name="Shape 12"/>
          <p:cNvSpPr/>
          <p:nvPr/>
        </p:nvSpPr>
        <p:spPr>
          <a:xfrm>
            <a:off x="9410760" y="2665800"/>
            <a:ext cx="7924320" cy="6763680"/>
          </a:xfrm>
          <a:prstGeom prst="rect">
            <a:avLst/>
          </a:prstGeom>
          <a:solidFill>
            <a:srgbClr val="e6eef3"/>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39" name="Shape 13"/>
          <p:cNvSpPr/>
          <p:nvPr/>
        </p:nvSpPr>
        <p:spPr>
          <a:xfrm>
            <a:off x="9410760" y="2665800"/>
            <a:ext cx="52200" cy="676368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pic>
        <p:nvPicPr>
          <p:cNvPr id="240" name="Image 0" descr="preencoded.png"/>
          <p:cNvPicPr/>
          <p:nvPr/>
        </p:nvPicPr>
        <p:blipFill>
          <a:blip r:embed="rId1"/>
          <a:stretch/>
        </p:blipFill>
        <p:spPr>
          <a:xfrm>
            <a:off x="9462960" y="2665800"/>
            <a:ext cx="7872120" cy="2666520"/>
          </a:xfrm>
          <a:prstGeom prst="rect">
            <a:avLst/>
          </a:prstGeom>
          <a:noFill/>
          <a:ln w="0">
            <a:noFill/>
          </a:ln>
        </p:spPr>
      </p:pic>
      <p:sp>
        <p:nvSpPr>
          <p:cNvPr id="241" name="Text 14"/>
          <p:cNvSpPr/>
          <p:nvPr/>
        </p:nvSpPr>
        <p:spPr>
          <a:xfrm>
            <a:off x="9590400" y="5409000"/>
            <a:ext cx="7401960" cy="360720"/>
          </a:xfrm>
          <a:prstGeom prst="rect">
            <a:avLst/>
          </a:prstGeom>
          <a:noFill/>
          <a:ln w="0">
            <a:noFill/>
          </a:ln>
        </p:spPr>
        <p:style>
          <a:lnRef idx="0"/>
          <a:fillRef idx="0"/>
          <a:effectRef idx="0"/>
          <a:fontRef idx="minor"/>
        </p:style>
        <p:txBody>
          <a:bodyPr lIns="25560" rIns="25560" tIns="25560" bIns="25560" anchor="t">
            <a:normAutofit/>
          </a:bodyPr>
          <a:p>
            <a:pPr algn="r" defTabSz="914400">
              <a:lnSpc>
                <a:spcPct val="100000"/>
              </a:lnSpc>
              <a:tabLst>
                <a:tab algn="l" pos="0"/>
              </a:tabLst>
            </a:pPr>
            <a:r>
              <a:rPr lang="en-US" sz="1800" b="0" u="none" strike="noStrike">
                <a:solidFill>
                  <a:srgbClr val="475158"/>
                </a:solidFill>
                <a:effectLst/>
                <a:uFillTx/>
                <a:latin typeface="Arial"/>
                <a:ea typeface="Arial"/>
              </a:rPr>
              <a:t>© CSC — IT Center for Science</a:t>
            </a:r>
            <a:endParaRPr lang="en-US" sz="1800" b="0" u="none" strike="noStrike">
              <a:solidFill>
                <a:srgbClr val="000000"/>
              </a:solidFill>
              <a:effectLst/>
              <a:uFillTx/>
              <a:latin typeface="Arial"/>
            </a:endParaRPr>
          </a:p>
        </p:txBody>
      </p:sp>
      <p:sp>
        <p:nvSpPr>
          <p:cNvPr id="242" name="Text 15"/>
          <p:cNvSpPr/>
          <p:nvPr/>
        </p:nvSpPr>
        <p:spPr>
          <a:xfrm>
            <a:off x="9806040" y="5903280"/>
            <a:ext cx="740196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3e7d9e"/>
                </a:solidFill>
                <a:effectLst/>
                <a:uFillTx/>
                <a:latin typeface="Arial"/>
                <a:ea typeface="Arial"/>
              </a:rPr>
              <a:t>OUR FRIDAY HOST</a:t>
            </a:r>
            <a:endParaRPr lang="en-US" sz="1800" b="0" u="none" strike="noStrike">
              <a:solidFill>
                <a:srgbClr val="000000"/>
              </a:solidFill>
              <a:effectLst/>
              <a:uFillTx/>
              <a:latin typeface="Arial"/>
            </a:endParaRPr>
          </a:p>
        </p:txBody>
      </p:sp>
      <p:sp>
        <p:nvSpPr>
          <p:cNvPr id="243" name="Text 16"/>
          <p:cNvSpPr/>
          <p:nvPr/>
        </p:nvSpPr>
        <p:spPr>
          <a:xfrm>
            <a:off x="9806040" y="6265800"/>
            <a:ext cx="1201680" cy="779760"/>
          </a:xfrm>
          <a:prstGeom prst="rect">
            <a:avLst/>
          </a:prstGeom>
          <a:noFill/>
          <a:ln w="0">
            <a:noFill/>
          </a:ln>
        </p:spPr>
        <p:style>
          <a:lnRef idx="0"/>
          <a:fillRef idx="0"/>
          <a:effectRef idx="0"/>
          <a:fontRef idx="minor"/>
        </p:style>
        <p:txBody>
          <a:bodyPr lIns="0" rIns="0" tIns="0" bIns="0" anchor="t">
            <a:normAutofit/>
          </a:bodyPr>
          <a:p>
            <a:pPr defTabSz="914400">
              <a:lnSpc>
                <a:spcPct val="105000"/>
              </a:lnSpc>
              <a:tabLst>
                <a:tab algn="l" pos="0"/>
              </a:tabLst>
            </a:pPr>
            <a:r>
              <a:rPr lang="en-US" sz="4200" b="1" u="none" strike="noStrike">
                <a:solidFill>
                  <a:srgbClr val="1f2a30"/>
                </a:solidFill>
                <a:effectLst/>
                <a:uFillTx/>
                <a:latin typeface="Arial"/>
                <a:ea typeface="Arial"/>
              </a:rPr>
              <a:t>CSC</a:t>
            </a:r>
            <a:endParaRPr lang="en-US" sz="4200" b="0" u="none" strike="noStrike">
              <a:solidFill>
                <a:srgbClr val="000000"/>
              </a:solidFill>
              <a:effectLst/>
              <a:uFillTx/>
              <a:latin typeface="Arial"/>
            </a:endParaRPr>
          </a:p>
        </p:txBody>
      </p:sp>
      <p:sp>
        <p:nvSpPr>
          <p:cNvPr id="244" name="Text 17"/>
          <p:cNvSpPr/>
          <p:nvPr/>
        </p:nvSpPr>
        <p:spPr>
          <a:xfrm>
            <a:off x="9806040" y="6973920"/>
            <a:ext cx="7401960" cy="31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2100" b="0" u="none" strike="noStrike">
                <a:solidFill>
                  <a:srgbClr val="475158"/>
                </a:solidFill>
                <a:effectLst/>
                <a:uFillTx/>
                <a:latin typeface="Arial"/>
                <a:ea typeface="Arial"/>
              </a:rPr>
              <a:t>— IT Center for Science</a:t>
            </a:r>
            <a:endParaRPr lang="en-US" sz="2100" b="0" u="none" strike="noStrike">
              <a:solidFill>
                <a:srgbClr val="000000"/>
              </a:solidFill>
              <a:effectLst/>
              <a:uFillTx/>
              <a:latin typeface="Arial"/>
            </a:endParaRPr>
          </a:p>
        </p:txBody>
      </p:sp>
      <p:sp>
        <p:nvSpPr>
          <p:cNvPr id="245" name="Text 18"/>
          <p:cNvSpPr/>
          <p:nvPr/>
        </p:nvSpPr>
        <p:spPr>
          <a:xfrm>
            <a:off x="9806040" y="7425360"/>
            <a:ext cx="7401960" cy="99792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Finland's national centre for high-performance computing and research IT — home to LUMI, the EuroHPC pre-exascale supercomputer in Kajaani, among Europe's most powerful and 100% hydro-powered.</a:t>
            </a:r>
            <a:endParaRPr lang="en-US" sz="1800" b="0" u="none" strike="noStrike">
              <a:solidFill>
                <a:srgbClr val="000000"/>
              </a:solidFill>
              <a:effectLst/>
              <a:uFillTx/>
              <a:latin typeface="Arial"/>
            </a:endParaRPr>
          </a:p>
        </p:txBody>
      </p:sp>
      <p:sp>
        <p:nvSpPr>
          <p:cNvPr id="246" name="Text 19"/>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247" name="Text 20"/>
          <p:cNvSpPr/>
          <p:nvPr/>
        </p:nvSpPr>
        <p:spPr>
          <a:xfrm>
            <a:off x="12473640" y="9582840"/>
            <a:ext cx="50076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CSC, Helsinki · csc.fi · lumi-supercomputer.eu</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8"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PRACTICAL INFO</a:t>
            </a:r>
            <a:endParaRPr lang="en-US" sz="1950" b="0" u="none" strike="noStrike">
              <a:solidFill>
                <a:srgbClr val="000000"/>
              </a:solidFill>
              <a:effectLst/>
              <a:uFillTx/>
              <a:latin typeface="Arial"/>
            </a:endParaRPr>
          </a:p>
        </p:txBody>
      </p:sp>
      <p:sp>
        <p:nvSpPr>
          <p:cNvPr id="249"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Venue, travel, who to call.</a:t>
            </a:r>
            <a:endParaRPr lang="en-US" sz="4800" b="0" u="none" strike="noStrike">
              <a:solidFill>
                <a:srgbClr val="000000"/>
              </a:solidFill>
              <a:effectLst/>
              <a:uFillTx/>
              <a:latin typeface="Arial"/>
            </a:endParaRPr>
          </a:p>
        </p:txBody>
      </p:sp>
      <p:sp>
        <p:nvSpPr>
          <p:cNvPr id="250" name="Shape 2"/>
          <p:cNvSpPr/>
          <p:nvPr/>
        </p:nvSpPr>
        <p:spPr>
          <a:xfrm>
            <a:off x="952560" y="2665800"/>
            <a:ext cx="5283000" cy="676368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51" name="Shape 3"/>
          <p:cNvSpPr/>
          <p:nvPr/>
        </p:nvSpPr>
        <p:spPr>
          <a:xfrm>
            <a:off x="952560" y="2665800"/>
            <a:ext cx="34560" cy="676368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pic>
        <p:nvPicPr>
          <p:cNvPr id="252" name="Image 0" descr="preencoded.png"/>
          <p:cNvPicPr/>
          <p:nvPr/>
        </p:nvPicPr>
        <p:blipFill>
          <a:blip r:embed="rId1"/>
          <a:stretch/>
        </p:blipFill>
        <p:spPr>
          <a:xfrm>
            <a:off x="987480" y="2665800"/>
            <a:ext cx="5248080" cy="1904760"/>
          </a:xfrm>
          <a:prstGeom prst="rect">
            <a:avLst/>
          </a:prstGeom>
          <a:noFill/>
          <a:ln w="0">
            <a:noFill/>
          </a:ln>
        </p:spPr>
      </p:pic>
      <p:sp>
        <p:nvSpPr>
          <p:cNvPr id="253" name="Text 4"/>
          <p:cNvSpPr/>
          <p:nvPr/>
        </p:nvSpPr>
        <p:spPr>
          <a:xfrm>
            <a:off x="1134720" y="4627800"/>
            <a:ext cx="4795920" cy="360720"/>
          </a:xfrm>
          <a:prstGeom prst="rect">
            <a:avLst/>
          </a:prstGeom>
          <a:noFill/>
          <a:ln w="0">
            <a:noFill/>
          </a:ln>
        </p:spPr>
        <p:style>
          <a:lnRef idx="0"/>
          <a:fillRef idx="0"/>
          <a:effectRef idx="0"/>
          <a:fontRef idx="minor"/>
        </p:style>
        <p:txBody>
          <a:bodyPr lIns="25560" rIns="25560" tIns="25560" bIns="25560" anchor="t">
            <a:normAutofit/>
          </a:bodyPr>
          <a:p>
            <a:pPr algn="r" defTabSz="914400">
              <a:lnSpc>
                <a:spcPct val="100000"/>
              </a:lnSpc>
              <a:tabLst>
                <a:tab algn="l" pos="0"/>
              </a:tabLst>
            </a:pPr>
            <a:r>
              <a:rPr lang="en-US" sz="1800" b="0" u="none" strike="noStrike">
                <a:solidFill>
                  <a:srgbClr val="7d8488"/>
                </a:solidFill>
                <a:effectLst/>
                <a:uFillTx/>
                <a:latin typeface="Arial"/>
                <a:ea typeface="Arial"/>
              </a:rPr>
              <a:t>Kuvaaja: Suvi Harvisalo</a:t>
            </a:r>
            <a:endParaRPr lang="en-US" sz="1800" b="0" u="none" strike="noStrike">
              <a:solidFill>
                <a:srgbClr val="000000"/>
              </a:solidFill>
              <a:effectLst/>
              <a:uFillTx/>
              <a:latin typeface="Arial"/>
            </a:endParaRPr>
          </a:p>
        </p:txBody>
      </p:sp>
      <p:sp>
        <p:nvSpPr>
          <p:cNvPr id="254" name="Text 5"/>
          <p:cNvSpPr/>
          <p:nvPr/>
        </p:nvSpPr>
        <p:spPr>
          <a:xfrm>
            <a:off x="1292400" y="5160600"/>
            <a:ext cx="47775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35" strike="noStrike">
                <a:solidFill>
                  <a:srgbClr val="3e7d9e"/>
                </a:solidFill>
                <a:effectLst/>
                <a:uFillTx/>
                <a:latin typeface="Arial"/>
                <a:ea typeface="Arial"/>
              </a:rPr>
              <a:t>VENUE</a:t>
            </a:r>
            <a:endParaRPr lang="en-US" sz="1950" b="0" u="none" strike="noStrike">
              <a:solidFill>
                <a:srgbClr val="000000"/>
              </a:solidFill>
              <a:effectLst/>
              <a:uFillTx/>
              <a:latin typeface="Arial"/>
            </a:endParaRPr>
          </a:p>
        </p:txBody>
      </p:sp>
      <p:sp>
        <p:nvSpPr>
          <p:cNvPr id="255" name="Text 6"/>
          <p:cNvSpPr/>
          <p:nvPr/>
        </p:nvSpPr>
        <p:spPr>
          <a:xfrm>
            <a:off x="1292400" y="5662080"/>
            <a:ext cx="4777560" cy="731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Medisiina D building Turku University Hospital</a:t>
            </a:r>
            <a:endParaRPr lang="en-US" sz="1950" b="0" u="none" strike="noStrike">
              <a:solidFill>
                <a:srgbClr val="000000"/>
              </a:solidFill>
              <a:effectLst/>
              <a:uFillTx/>
              <a:latin typeface="Arial"/>
            </a:endParaRPr>
          </a:p>
        </p:txBody>
      </p:sp>
      <p:sp>
        <p:nvSpPr>
          <p:cNvPr id="256" name="Text 7"/>
          <p:cNvSpPr/>
          <p:nvPr/>
        </p:nvSpPr>
        <p:spPr>
          <a:xfrm>
            <a:off x="1292400" y="643176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Kiinamyllynkatu 10 D, Turku</a:t>
            </a:r>
            <a:endParaRPr lang="en-US" sz="1950" b="0" u="none" strike="noStrike">
              <a:solidFill>
                <a:srgbClr val="000000"/>
              </a:solidFill>
              <a:effectLst/>
              <a:uFillTx/>
              <a:latin typeface="Arial"/>
            </a:endParaRPr>
          </a:p>
        </p:txBody>
      </p:sp>
      <p:sp>
        <p:nvSpPr>
          <p:cNvPr id="257" name="Text 8"/>
          <p:cNvSpPr/>
          <p:nvPr/>
        </p:nvSpPr>
        <p:spPr>
          <a:xfrm>
            <a:off x="1292400" y="6911640"/>
            <a:ext cx="477756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181" strike="noStrike">
                <a:solidFill>
                  <a:srgbClr val="7d8488"/>
                </a:solidFill>
                <a:effectLst/>
                <a:uFillTx/>
                <a:latin typeface="Arial"/>
                <a:ea typeface="Arial"/>
              </a:rPr>
              <a:t>ROOMS</a:t>
            </a:r>
            <a:endParaRPr lang="en-US" sz="1800" b="0" u="none" strike="noStrike">
              <a:solidFill>
                <a:srgbClr val="000000"/>
              </a:solidFill>
              <a:effectLst/>
              <a:uFillTx/>
              <a:latin typeface="Arial"/>
            </a:endParaRPr>
          </a:p>
        </p:txBody>
      </p:sp>
      <p:sp>
        <p:nvSpPr>
          <p:cNvPr id="258" name="Text 9"/>
          <p:cNvSpPr/>
          <p:nvPr/>
        </p:nvSpPr>
        <p:spPr>
          <a:xfrm>
            <a:off x="1292400" y="730800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Tue · Skooppi 1+2</a:t>
            </a:r>
            <a:endParaRPr lang="en-US" sz="1950" b="0" u="none" strike="noStrike">
              <a:solidFill>
                <a:srgbClr val="000000"/>
              </a:solidFill>
              <a:effectLst/>
              <a:uFillTx/>
              <a:latin typeface="Arial"/>
            </a:endParaRPr>
          </a:p>
        </p:txBody>
      </p:sp>
      <p:sp>
        <p:nvSpPr>
          <p:cNvPr id="259" name="Text 10"/>
          <p:cNvSpPr/>
          <p:nvPr/>
        </p:nvSpPr>
        <p:spPr>
          <a:xfrm>
            <a:off x="1292400" y="773100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Wed – Thu · Upokas</a:t>
            </a:r>
            <a:endParaRPr lang="en-US" sz="1950" b="0" u="none" strike="noStrike">
              <a:solidFill>
                <a:srgbClr val="000000"/>
              </a:solidFill>
              <a:effectLst/>
              <a:uFillTx/>
              <a:latin typeface="Arial"/>
            </a:endParaRPr>
          </a:p>
        </p:txBody>
      </p:sp>
      <p:sp>
        <p:nvSpPr>
          <p:cNvPr id="260" name="Shape 11"/>
          <p:cNvSpPr/>
          <p:nvPr/>
        </p:nvSpPr>
        <p:spPr>
          <a:xfrm>
            <a:off x="6502320" y="2665800"/>
            <a:ext cx="5283000" cy="676368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61" name="Shape 12"/>
          <p:cNvSpPr/>
          <p:nvPr/>
        </p:nvSpPr>
        <p:spPr>
          <a:xfrm>
            <a:off x="6502320" y="2665800"/>
            <a:ext cx="34560" cy="676368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262" name="Text 13"/>
          <p:cNvSpPr/>
          <p:nvPr/>
        </p:nvSpPr>
        <p:spPr>
          <a:xfrm>
            <a:off x="6842160" y="3008520"/>
            <a:ext cx="47775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35" strike="noStrike">
                <a:solidFill>
                  <a:srgbClr val="3e7d9e"/>
                </a:solidFill>
                <a:effectLst/>
                <a:uFillTx/>
                <a:latin typeface="Arial"/>
                <a:ea typeface="Arial"/>
              </a:rPr>
              <a:t>GETTING HERE</a:t>
            </a:r>
            <a:endParaRPr lang="en-US" sz="1950" b="0" u="none" strike="noStrike">
              <a:solidFill>
                <a:srgbClr val="000000"/>
              </a:solidFill>
              <a:effectLst/>
              <a:uFillTx/>
              <a:latin typeface="Arial"/>
            </a:endParaRPr>
          </a:p>
        </p:txBody>
      </p:sp>
      <p:sp>
        <p:nvSpPr>
          <p:cNvPr id="263" name="Text 14"/>
          <p:cNvSpPr/>
          <p:nvPr/>
        </p:nvSpPr>
        <p:spPr>
          <a:xfrm>
            <a:off x="6842160" y="351036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Helsinki often easier by air</a:t>
            </a:r>
            <a:endParaRPr lang="en-US" sz="1950" b="0" u="none" strike="noStrike">
              <a:solidFill>
                <a:srgbClr val="000000"/>
              </a:solidFill>
              <a:effectLst/>
              <a:uFillTx/>
              <a:latin typeface="Arial"/>
            </a:endParaRPr>
          </a:p>
        </p:txBody>
      </p:sp>
      <p:sp>
        <p:nvSpPr>
          <p:cNvPr id="264" name="Text 15"/>
          <p:cNvSpPr/>
          <p:nvPr/>
        </p:nvSpPr>
        <p:spPr>
          <a:xfrm>
            <a:off x="6842160" y="393336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Bus or train onward to Turku, ~2 h</a:t>
            </a:r>
            <a:endParaRPr lang="en-US" sz="1950" b="0" u="none" strike="noStrike">
              <a:solidFill>
                <a:srgbClr val="000000"/>
              </a:solidFill>
              <a:effectLst/>
              <a:uFillTx/>
              <a:latin typeface="Arial"/>
            </a:endParaRPr>
          </a:p>
        </p:txBody>
      </p:sp>
      <p:sp>
        <p:nvSpPr>
          <p:cNvPr id="265" name="Text 16"/>
          <p:cNvSpPr/>
          <p:nvPr/>
        </p:nvSpPr>
        <p:spPr>
          <a:xfrm>
            <a:off x="6842160" y="4413240"/>
            <a:ext cx="477756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181" strike="noStrike">
                <a:solidFill>
                  <a:srgbClr val="7d8488"/>
                </a:solidFill>
                <a:effectLst/>
                <a:uFillTx/>
                <a:latin typeface="Arial"/>
                <a:ea typeface="Arial"/>
              </a:rPr>
              <a:t>FRIDAY</a:t>
            </a:r>
            <a:endParaRPr lang="en-US" sz="1800" b="0" u="none" strike="noStrike">
              <a:solidFill>
                <a:srgbClr val="000000"/>
              </a:solidFill>
              <a:effectLst/>
              <a:uFillTx/>
              <a:latin typeface="Arial"/>
            </a:endParaRPr>
          </a:p>
        </p:txBody>
      </p:sp>
      <p:sp>
        <p:nvSpPr>
          <p:cNvPr id="266" name="Text 17"/>
          <p:cNvSpPr/>
          <p:nvPr/>
        </p:nvSpPr>
        <p:spPr>
          <a:xfrm>
            <a:off x="6842160" y="4809600"/>
            <a:ext cx="4777560" cy="731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Travel together to CSC, Helsinki for the Finnish Bioinformatics Days</a:t>
            </a:r>
            <a:endParaRPr lang="en-US" sz="1950" b="0" u="none" strike="noStrike">
              <a:solidFill>
                <a:srgbClr val="000000"/>
              </a:solidFill>
              <a:effectLst/>
              <a:uFillTx/>
              <a:latin typeface="Arial"/>
            </a:endParaRPr>
          </a:p>
        </p:txBody>
      </p:sp>
      <p:sp>
        <p:nvSpPr>
          <p:cNvPr id="267" name="Shape 18"/>
          <p:cNvSpPr/>
          <p:nvPr/>
        </p:nvSpPr>
        <p:spPr>
          <a:xfrm>
            <a:off x="12052440" y="2665800"/>
            <a:ext cx="5283000" cy="676368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68" name="Shape 19"/>
          <p:cNvSpPr/>
          <p:nvPr/>
        </p:nvSpPr>
        <p:spPr>
          <a:xfrm>
            <a:off x="12052440" y="2665800"/>
            <a:ext cx="34560" cy="676368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269" name="Text 20"/>
          <p:cNvSpPr/>
          <p:nvPr/>
        </p:nvSpPr>
        <p:spPr>
          <a:xfrm>
            <a:off x="12391920" y="3008520"/>
            <a:ext cx="477756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235" strike="noStrike">
                <a:solidFill>
                  <a:srgbClr val="3e7d9e"/>
                </a:solidFill>
                <a:effectLst/>
                <a:uFillTx/>
                <a:latin typeface="Arial"/>
                <a:ea typeface="Arial"/>
              </a:rPr>
              <a:t>ON-SITE CONTACTS</a:t>
            </a:r>
            <a:endParaRPr lang="en-US" sz="1950" b="0" u="none" strike="noStrike">
              <a:solidFill>
                <a:srgbClr val="000000"/>
              </a:solidFill>
              <a:effectLst/>
              <a:uFillTx/>
              <a:latin typeface="Arial"/>
            </a:endParaRPr>
          </a:p>
        </p:txBody>
      </p:sp>
      <p:sp>
        <p:nvSpPr>
          <p:cNvPr id="270" name="Text 21"/>
          <p:cNvSpPr/>
          <p:nvPr/>
        </p:nvSpPr>
        <p:spPr>
          <a:xfrm>
            <a:off x="12391920" y="351036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Sneha Das · sneha.s.das@utu.fi</a:t>
            </a:r>
            <a:endParaRPr lang="en-US" sz="1950" b="0" u="none" strike="noStrike">
              <a:solidFill>
                <a:srgbClr val="000000"/>
              </a:solidFill>
              <a:effectLst/>
              <a:uFillTx/>
              <a:latin typeface="Arial"/>
            </a:endParaRPr>
          </a:p>
        </p:txBody>
      </p:sp>
      <p:sp>
        <p:nvSpPr>
          <p:cNvPr id="271" name="Text 22"/>
          <p:cNvSpPr/>
          <p:nvPr/>
        </p:nvSpPr>
        <p:spPr>
          <a:xfrm>
            <a:off x="12391920" y="393336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WhatsApp +91 87770 23913</a:t>
            </a:r>
            <a:endParaRPr lang="en-US" sz="1950" b="0" u="none" strike="noStrike">
              <a:solidFill>
                <a:srgbClr val="000000"/>
              </a:solidFill>
              <a:effectLst/>
              <a:uFillTx/>
              <a:latin typeface="Arial"/>
            </a:endParaRPr>
          </a:p>
        </p:txBody>
      </p:sp>
      <p:sp>
        <p:nvSpPr>
          <p:cNvPr id="272" name="Text 23"/>
          <p:cNvSpPr/>
          <p:nvPr/>
        </p:nvSpPr>
        <p:spPr>
          <a:xfrm>
            <a:off x="12391920" y="435600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JP · WhatsApp +44 9314 186</a:t>
            </a:r>
            <a:endParaRPr lang="en-US" sz="1950" b="0" u="none" strike="noStrike">
              <a:solidFill>
                <a:srgbClr val="000000"/>
              </a:solidFill>
              <a:effectLst/>
              <a:uFillTx/>
              <a:latin typeface="Arial"/>
            </a:endParaRPr>
          </a:p>
        </p:txBody>
      </p:sp>
      <p:sp>
        <p:nvSpPr>
          <p:cNvPr id="273" name="Text 24"/>
          <p:cNvSpPr/>
          <p:nvPr/>
        </p:nvSpPr>
        <p:spPr>
          <a:xfrm>
            <a:off x="12391920" y="4779000"/>
            <a:ext cx="477756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1f2a30"/>
                </a:solidFill>
                <a:effectLst/>
                <a:uFillTx/>
                <a:latin typeface="Arial"/>
                <a:ea typeface="Arial"/>
              </a:rPr>
              <a:t>Leo · +358 50 436 4626</a:t>
            </a:r>
            <a:endParaRPr lang="en-US" sz="1950" b="0" u="none" strike="noStrike">
              <a:solidFill>
                <a:srgbClr val="000000"/>
              </a:solidFill>
              <a:effectLst/>
              <a:uFillTx/>
              <a:latin typeface="Arial"/>
            </a:endParaRPr>
          </a:p>
        </p:txBody>
      </p:sp>
      <p:sp>
        <p:nvSpPr>
          <p:cNvPr id="274" name="Text 25"/>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275" name="Text 26"/>
          <p:cNvSpPr/>
          <p:nvPr/>
        </p:nvSpPr>
        <p:spPr>
          <a:xfrm>
            <a:off x="11792160" y="9582840"/>
            <a:ext cx="5709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utu.fi/en/how-to-get-to-turku-move-around-in-the-city</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76"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RECAP</a:t>
            </a:r>
            <a:endParaRPr lang="en-US" sz="1950" b="0" u="none" strike="noStrike">
              <a:solidFill>
                <a:srgbClr val="000000"/>
              </a:solidFill>
              <a:effectLst/>
              <a:uFillTx/>
              <a:latin typeface="Arial"/>
            </a:endParaRPr>
          </a:p>
        </p:txBody>
      </p:sp>
      <p:sp>
        <p:nvSpPr>
          <p:cNvPr id="277"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HoloGen in a nutshell.</a:t>
            </a:r>
            <a:endParaRPr lang="en-US" sz="4800" b="0" u="none" strike="noStrike">
              <a:solidFill>
                <a:srgbClr val="000000"/>
              </a:solidFill>
              <a:effectLst/>
              <a:uFillTx/>
              <a:latin typeface="Arial"/>
            </a:endParaRPr>
          </a:p>
        </p:txBody>
      </p:sp>
      <p:sp>
        <p:nvSpPr>
          <p:cNvPr id="278" name="Shape 2"/>
          <p:cNvSpPr/>
          <p:nvPr/>
        </p:nvSpPr>
        <p:spPr>
          <a:xfrm>
            <a:off x="952560" y="2665800"/>
            <a:ext cx="7924320" cy="68760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79" name="Text 3"/>
          <p:cNvSpPr/>
          <p:nvPr/>
        </p:nvSpPr>
        <p:spPr>
          <a:xfrm>
            <a:off x="1295280" y="3046680"/>
            <a:ext cx="7455960" cy="622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3300" b="1" u="none" strike="noStrike">
                <a:solidFill>
                  <a:srgbClr val="2c6483"/>
                </a:solidFill>
                <a:effectLst/>
                <a:uFillTx/>
                <a:latin typeface="Arial"/>
                <a:ea typeface="Arial"/>
              </a:rPr>
              <a:t>An MSCA Doctoral Network</a:t>
            </a:r>
            <a:endParaRPr lang="en-US" sz="3300" b="0" u="none" strike="noStrike">
              <a:solidFill>
                <a:srgbClr val="000000"/>
              </a:solidFill>
              <a:effectLst/>
              <a:uFillTx/>
              <a:latin typeface="Arial"/>
            </a:endParaRPr>
          </a:p>
        </p:txBody>
      </p:sp>
      <p:sp>
        <p:nvSpPr>
          <p:cNvPr id="280" name="Text 4"/>
          <p:cNvSpPr/>
          <p:nvPr/>
        </p:nvSpPr>
        <p:spPr>
          <a:xfrm>
            <a:off x="1295280" y="3803040"/>
            <a:ext cx="7455960" cy="147420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45000"/>
              </a:lnSpc>
              <a:tabLst>
                <a:tab algn="l" pos="0"/>
              </a:tabLst>
            </a:pPr>
            <a:r>
              <a:rPr lang="en-US" sz="1950" b="0" u="none" strike="noStrike">
                <a:solidFill>
                  <a:srgbClr val="475158"/>
                </a:solidFill>
                <a:effectLst/>
                <a:uFillTx/>
                <a:latin typeface="Arial"/>
                <a:ea typeface="Arial"/>
              </a:rPr>
              <a:t>The MSCAs are the European Union's flagship programme for doctoral education and postdoctoral training — built around excellence, mobility, supervision, career guidance, and open science.</a:t>
            </a:r>
            <a:endParaRPr lang="en-US" sz="1950" b="0" u="none" strike="noStrike">
              <a:solidFill>
                <a:srgbClr val="000000"/>
              </a:solidFill>
              <a:effectLst/>
              <a:uFillTx/>
              <a:latin typeface="Arial"/>
            </a:endParaRPr>
          </a:p>
        </p:txBody>
      </p:sp>
      <p:sp>
        <p:nvSpPr>
          <p:cNvPr id="281" name="Text 5"/>
          <p:cNvSpPr/>
          <p:nvPr/>
        </p:nvSpPr>
        <p:spPr>
          <a:xfrm>
            <a:off x="1295280" y="5373000"/>
            <a:ext cx="7455960" cy="7560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5000"/>
              </a:lnSpc>
              <a:tabLst>
                <a:tab algn="l" pos="0"/>
              </a:tabLst>
            </a:pPr>
            <a:r>
              <a:rPr lang="en-US" sz="1950" b="0" u="none" strike="noStrike">
                <a:solidFill>
                  <a:srgbClr val="475158"/>
                </a:solidFill>
                <a:effectLst/>
                <a:uFillTx/>
                <a:latin typeface="Arial"/>
                <a:ea typeface="Arial"/>
              </a:rPr>
              <a:t>HoloGen brings together academic and non-academic partners to train the next generation of hologenomics scientists.</a:t>
            </a:r>
            <a:endParaRPr lang="en-US" sz="1950" b="0" u="none" strike="noStrike">
              <a:solidFill>
                <a:srgbClr val="000000"/>
              </a:solidFill>
              <a:effectLst/>
              <a:uFillTx/>
              <a:latin typeface="Arial"/>
            </a:endParaRPr>
          </a:p>
        </p:txBody>
      </p:sp>
      <p:sp>
        <p:nvSpPr>
          <p:cNvPr id="282" name="Text 6"/>
          <p:cNvSpPr/>
          <p:nvPr/>
        </p:nvSpPr>
        <p:spPr>
          <a:xfrm>
            <a:off x="1295280" y="6319800"/>
            <a:ext cx="3339360" cy="6472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0000"/>
              </a:lnSpc>
              <a:tabLst>
                <a:tab algn="l" pos="0"/>
              </a:tabLst>
            </a:pPr>
            <a:r>
              <a:rPr lang="en-US" sz="4800" b="1" u="none" strike="noStrike">
                <a:solidFill>
                  <a:srgbClr val="3e7d9e"/>
                </a:solidFill>
                <a:effectLst/>
                <a:uFillTx/>
                <a:latin typeface="Arial"/>
                <a:ea typeface="Arial"/>
              </a:rPr>
              <a:t>11</a:t>
            </a:r>
            <a:endParaRPr lang="en-US" sz="4800" b="0" u="none" strike="noStrike">
              <a:solidFill>
                <a:srgbClr val="000000"/>
              </a:solidFill>
              <a:effectLst/>
              <a:uFillTx/>
              <a:latin typeface="Arial"/>
            </a:endParaRPr>
          </a:p>
        </p:txBody>
      </p:sp>
      <p:sp>
        <p:nvSpPr>
          <p:cNvPr id="283" name="Text 7"/>
          <p:cNvSpPr/>
          <p:nvPr/>
        </p:nvSpPr>
        <p:spPr>
          <a:xfrm>
            <a:off x="1295280" y="6967440"/>
            <a:ext cx="3339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181" strike="noStrike">
                <a:solidFill>
                  <a:srgbClr val="7d8488"/>
                </a:solidFill>
                <a:effectLst/>
                <a:uFillTx/>
                <a:latin typeface="Arial"/>
                <a:ea typeface="Arial"/>
              </a:rPr>
              <a:t>DOCTORAL CANDIDATES</a:t>
            </a:r>
            <a:endParaRPr lang="en-US" sz="1800" b="0" u="none" strike="noStrike">
              <a:solidFill>
                <a:srgbClr val="000000"/>
              </a:solidFill>
              <a:effectLst/>
              <a:uFillTx/>
              <a:latin typeface="Arial"/>
            </a:endParaRPr>
          </a:p>
        </p:txBody>
      </p:sp>
      <p:sp>
        <p:nvSpPr>
          <p:cNvPr id="284" name="Text 8"/>
          <p:cNvSpPr/>
          <p:nvPr/>
        </p:nvSpPr>
        <p:spPr>
          <a:xfrm>
            <a:off x="4842360" y="6319800"/>
            <a:ext cx="2113920" cy="6472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0000"/>
              </a:lnSpc>
              <a:tabLst>
                <a:tab algn="l" pos="0"/>
              </a:tabLst>
            </a:pPr>
            <a:r>
              <a:rPr lang="en-US" sz="4800" b="1" u="none" strike="noStrike">
                <a:solidFill>
                  <a:srgbClr val="3e7d9e"/>
                </a:solidFill>
                <a:effectLst/>
                <a:uFillTx/>
                <a:latin typeface="Arial"/>
                <a:ea typeface="Arial"/>
              </a:rPr>
              <a:t>9</a:t>
            </a:r>
            <a:endParaRPr lang="en-US" sz="4800" b="0" u="none" strike="noStrike">
              <a:solidFill>
                <a:srgbClr val="000000"/>
              </a:solidFill>
              <a:effectLst/>
              <a:uFillTx/>
              <a:latin typeface="Arial"/>
            </a:endParaRPr>
          </a:p>
        </p:txBody>
      </p:sp>
      <p:sp>
        <p:nvSpPr>
          <p:cNvPr id="285" name="Text 9"/>
          <p:cNvSpPr/>
          <p:nvPr/>
        </p:nvSpPr>
        <p:spPr>
          <a:xfrm>
            <a:off x="4842360" y="6967440"/>
            <a:ext cx="211392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181" strike="noStrike">
                <a:solidFill>
                  <a:srgbClr val="7d8488"/>
                </a:solidFill>
                <a:effectLst/>
                <a:uFillTx/>
                <a:latin typeface="Arial"/>
                <a:ea typeface="Arial"/>
              </a:rPr>
              <a:t>BENEFICIARIES</a:t>
            </a:r>
            <a:endParaRPr lang="en-US" sz="1800" b="0" u="none" strike="noStrike">
              <a:solidFill>
                <a:srgbClr val="000000"/>
              </a:solidFill>
              <a:effectLst/>
              <a:uFillTx/>
              <a:latin typeface="Arial"/>
            </a:endParaRPr>
          </a:p>
        </p:txBody>
      </p:sp>
      <p:sp>
        <p:nvSpPr>
          <p:cNvPr id="286" name="Text 10"/>
          <p:cNvSpPr/>
          <p:nvPr/>
        </p:nvSpPr>
        <p:spPr>
          <a:xfrm>
            <a:off x="7185240" y="6319800"/>
            <a:ext cx="1203840" cy="6472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0000"/>
              </a:lnSpc>
              <a:tabLst>
                <a:tab algn="l" pos="0"/>
              </a:tabLst>
            </a:pPr>
            <a:r>
              <a:rPr lang="en-US" sz="4800" b="1" u="none" strike="noStrike">
                <a:solidFill>
                  <a:srgbClr val="3e7d9e"/>
                </a:solidFill>
                <a:effectLst/>
                <a:uFillTx/>
                <a:latin typeface="Arial"/>
                <a:ea typeface="Arial"/>
              </a:rPr>
              <a:t>48</a:t>
            </a:r>
            <a:endParaRPr lang="en-US" sz="4800" b="0" u="none" strike="noStrike">
              <a:solidFill>
                <a:srgbClr val="000000"/>
              </a:solidFill>
              <a:effectLst/>
              <a:uFillTx/>
              <a:latin typeface="Arial"/>
            </a:endParaRPr>
          </a:p>
        </p:txBody>
      </p:sp>
      <p:sp>
        <p:nvSpPr>
          <p:cNvPr id="287" name="Text 11"/>
          <p:cNvSpPr/>
          <p:nvPr/>
        </p:nvSpPr>
        <p:spPr>
          <a:xfrm>
            <a:off x="7185240" y="6967440"/>
            <a:ext cx="12038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181" strike="noStrike">
                <a:solidFill>
                  <a:srgbClr val="7d8488"/>
                </a:solidFill>
                <a:effectLst/>
                <a:uFillTx/>
                <a:latin typeface="Arial"/>
                <a:ea typeface="Arial"/>
              </a:rPr>
              <a:t>MONTHS</a:t>
            </a:r>
            <a:endParaRPr lang="en-US" sz="1800" b="0" u="none" strike="noStrike">
              <a:solidFill>
                <a:srgbClr val="000000"/>
              </a:solidFill>
              <a:effectLst/>
              <a:uFillTx/>
              <a:latin typeface="Arial"/>
            </a:endParaRPr>
          </a:p>
        </p:txBody>
      </p:sp>
      <p:sp>
        <p:nvSpPr>
          <p:cNvPr id="288" name="Shape 12"/>
          <p:cNvSpPr/>
          <p:nvPr/>
        </p:nvSpPr>
        <p:spPr>
          <a:xfrm>
            <a:off x="9410760" y="2665800"/>
            <a:ext cx="7924320" cy="6876000"/>
          </a:xfrm>
          <a:prstGeom prst="rect">
            <a:avLst/>
          </a:prstGeom>
          <a:solidFill>
            <a:srgbClr val="ffffff"/>
          </a:solidFill>
          <a:ln w="8731">
            <a:solidFill>
              <a:srgbClr val="d9dee1"/>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289" name="Text 13"/>
          <p:cNvSpPr/>
          <p:nvPr/>
        </p:nvSpPr>
        <p:spPr>
          <a:xfrm>
            <a:off x="9762480" y="3055320"/>
            <a:ext cx="7437960" cy="622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3300" b="1" u="none" strike="noStrike">
                <a:solidFill>
                  <a:srgbClr val="2c6483"/>
                </a:solidFill>
                <a:effectLst/>
                <a:uFillTx/>
                <a:latin typeface="Arial"/>
                <a:ea typeface="Arial"/>
              </a:rPr>
              <a:t>Hologenomics</a:t>
            </a:r>
            <a:endParaRPr lang="en-US" sz="3300" b="0" u="none" strike="noStrike">
              <a:solidFill>
                <a:srgbClr val="000000"/>
              </a:solidFill>
              <a:effectLst/>
              <a:uFillTx/>
              <a:latin typeface="Arial"/>
            </a:endParaRPr>
          </a:p>
        </p:txBody>
      </p:sp>
      <p:pic>
        <p:nvPicPr>
          <p:cNvPr id="290" name="Image 0" descr="preencoded.png"/>
          <p:cNvPicPr/>
          <p:nvPr/>
        </p:nvPicPr>
        <p:blipFill>
          <a:blip r:embed="rId1"/>
          <a:stretch/>
        </p:blipFill>
        <p:spPr>
          <a:xfrm>
            <a:off x="9762480" y="3812040"/>
            <a:ext cx="7221240" cy="3869640"/>
          </a:xfrm>
          <a:prstGeom prst="rect">
            <a:avLst/>
          </a:prstGeom>
          <a:noFill/>
          <a:ln w="0">
            <a:noFill/>
          </a:ln>
        </p:spPr>
      </p:pic>
      <p:sp>
        <p:nvSpPr>
          <p:cNvPr id="291" name="Text 14"/>
          <p:cNvSpPr/>
          <p:nvPr/>
        </p:nvSpPr>
        <p:spPr>
          <a:xfrm>
            <a:off x="9762480" y="7872120"/>
            <a:ext cx="7437960" cy="1317960"/>
          </a:xfrm>
          <a:prstGeom prst="rect">
            <a:avLst/>
          </a:prstGeom>
          <a:noFill/>
          <a:ln w="0">
            <a:noFill/>
          </a:ln>
        </p:spPr>
        <p:style>
          <a:lnRef idx="0"/>
          <a:fillRef idx="0"/>
          <a:effectRef idx="0"/>
          <a:fontRef idx="minor"/>
        </p:style>
        <p:txBody>
          <a:bodyPr lIns="25560" rIns="25560" tIns="25560" bIns="25560" anchor="t">
            <a:normAutofit/>
          </a:bodyPr>
          <a:p>
            <a:pPr defTabSz="914400">
              <a:lnSpc>
                <a:spcPct val="140000"/>
              </a:lnSpc>
              <a:tabLst>
                <a:tab algn="l" pos="0"/>
              </a:tabLst>
            </a:pPr>
            <a:r>
              <a:rPr lang="en-US" sz="1800" b="0" u="none" strike="noStrike">
                <a:solidFill>
                  <a:srgbClr val="475158"/>
                </a:solidFill>
                <a:effectLst/>
                <a:uFillTx/>
                <a:latin typeface="Arial"/>
                <a:ea typeface="Arial"/>
              </a:rPr>
              <a:t>The integrated study of host and microbiome — genomic, transcriptomic, proteomic and metabolomic data, paired with meta-omics of gut microbes, to detect interactions and their biological impact.</a:t>
            </a:r>
            <a:endParaRPr lang="en-US" sz="1800" b="0" u="none" strike="noStrike">
              <a:solidFill>
                <a:srgbClr val="000000"/>
              </a:solidFill>
              <a:effectLst/>
              <a:uFillTx/>
              <a:latin typeface="Arial"/>
            </a:endParaRPr>
          </a:p>
        </p:txBody>
      </p:sp>
      <p:sp>
        <p:nvSpPr>
          <p:cNvPr id="292" name="Text 15"/>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293" name="Text 16"/>
          <p:cNvSpPr/>
          <p:nvPr/>
        </p:nvSpPr>
        <p:spPr>
          <a:xfrm>
            <a:off x="16069320" y="9582840"/>
            <a:ext cx="134208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Background</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94"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OBJECTIVES</a:t>
            </a:r>
            <a:endParaRPr lang="en-US" sz="1950" b="0" u="none" strike="noStrike">
              <a:solidFill>
                <a:srgbClr val="000000"/>
              </a:solidFill>
              <a:effectLst/>
              <a:uFillTx/>
              <a:latin typeface="Arial"/>
            </a:endParaRPr>
          </a:p>
        </p:txBody>
      </p:sp>
      <p:sp>
        <p:nvSpPr>
          <p:cNvPr id="295"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Strategic, research, training.</a:t>
            </a:r>
            <a:endParaRPr lang="en-US" sz="4800" b="0" u="none" strike="noStrike">
              <a:solidFill>
                <a:srgbClr val="000000"/>
              </a:solidFill>
              <a:effectLst/>
              <a:uFillTx/>
              <a:latin typeface="Arial"/>
            </a:endParaRPr>
          </a:p>
        </p:txBody>
      </p:sp>
      <p:sp>
        <p:nvSpPr>
          <p:cNvPr id="296" name="Shape 2"/>
          <p:cNvSpPr/>
          <p:nvPr/>
        </p:nvSpPr>
        <p:spPr>
          <a:xfrm>
            <a:off x="952560" y="2665800"/>
            <a:ext cx="5231880" cy="5774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297" name="Text 3"/>
          <p:cNvSpPr/>
          <p:nvPr/>
        </p:nvSpPr>
        <p:spPr>
          <a:xfrm>
            <a:off x="1123920" y="2779920"/>
            <a:ext cx="504612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156" strike="noStrike">
                <a:solidFill>
                  <a:srgbClr val="ffffff"/>
                </a:solidFill>
                <a:effectLst/>
                <a:uFillTx/>
                <a:latin typeface="Arial"/>
                <a:ea typeface="Arial"/>
              </a:rPr>
              <a:t>STRATEGIC</a:t>
            </a:r>
            <a:endParaRPr lang="en-US" sz="1950" b="0" u="none" strike="noStrike">
              <a:solidFill>
                <a:srgbClr val="000000"/>
              </a:solidFill>
              <a:effectLst/>
              <a:uFillTx/>
              <a:latin typeface="Arial"/>
            </a:endParaRPr>
          </a:p>
        </p:txBody>
      </p:sp>
      <p:sp>
        <p:nvSpPr>
          <p:cNvPr id="298" name="Shape 4"/>
          <p:cNvSpPr/>
          <p:nvPr/>
        </p:nvSpPr>
        <p:spPr>
          <a:xfrm>
            <a:off x="952560" y="435960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299" name="Text 5"/>
          <p:cNvSpPr/>
          <p:nvPr/>
        </p:nvSpPr>
        <p:spPr>
          <a:xfrm>
            <a:off x="1123920" y="354852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SO1</a:t>
            </a:r>
            <a:endParaRPr lang="en-US" sz="1950" b="0" u="none" strike="noStrike">
              <a:solidFill>
                <a:srgbClr val="000000"/>
              </a:solidFill>
              <a:effectLst/>
              <a:uFillTx/>
              <a:latin typeface="Arial"/>
            </a:endParaRPr>
          </a:p>
        </p:txBody>
      </p:sp>
      <p:sp>
        <p:nvSpPr>
          <p:cNvPr id="300" name="Text 6"/>
          <p:cNvSpPr/>
          <p:nvPr/>
        </p:nvSpPr>
        <p:spPr>
          <a:xfrm>
            <a:off x="1847880" y="356724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Train the next generation of multidisciplinary scientists.</a:t>
            </a:r>
            <a:endParaRPr lang="en-US" sz="1800" b="0" u="none" strike="noStrike">
              <a:solidFill>
                <a:srgbClr val="000000"/>
              </a:solidFill>
              <a:effectLst/>
              <a:uFillTx/>
              <a:latin typeface="Arial"/>
            </a:endParaRPr>
          </a:p>
        </p:txBody>
      </p:sp>
      <p:sp>
        <p:nvSpPr>
          <p:cNvPr id="301" name="Shape 7"/>
          <p:cNvSpPr/>
          <p:nvPr/>
        </p:nvSpPr>
        <p:spPr>
          <a:xfrm>
            <a:off x="952560" y="533232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02" name="Text 8"/>
          <p:cNvSpPr/>
          <p:nvPr/>
        </p:nvSpPr>
        <p:spPr>
          <a:xfrm>
            <a:off x="1123920" y="452088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SO2</a:t>
            </a:r>
            <a:endParaRPr lang="en-US" sz="1950" b="0" u="none" strike="noStrike">
              <a:solidFill>
                <a:srgbClr val="000000"/>
              </a:solidFill>
              <a:effectLst/>
              <a:uFillTx/>
              <a:latin typeface="Arial"/>
            </a:endParaRPr>
          </a:p>
        </p:txBody>
      </p:sp>
      <p:sp>
        <p:nvSpPr>
          <p:cNvPr id="303" name="Text 9"/>
          <p:cNvSpPr/>
          <p:nvPr/>
        </p:nvSpPr>
        <p:spPr>
          <a:xfrm>
            <a:off x="1847880" y="453960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Strengthen European industry and academia with a cohort of talent.</a:t>
            </a:r>
            <a:endParaRPr lang="en-US" sz="1800" b="0" u="none" strike="noStrike">
              <a:solidFill>
                <a:srgbClr val="000000"/>
              </a:solidFill>
              <a:effectLst/>
              <a:uFillTx/>
              <a:latin typeface="Arial"/>
            </a:endParaRPr>
          </a:p>
        </p:txBody>
      </p:sp>
      <p:sp>
        <p:nvSpPr>
          <p:cNvPr id="304" name="Shape 10"/>
          <p:cNvSpPr/>
          <p:nvPr/>
        </p:nvSpPr>
        <p:spPr>
          <a:xfrm>
            <a:off x="952560" y="630468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05" name="Text 11"/>
          <p:cNvSpPr/>
          <p:nvPr/>
        </p:nvSpPr>
        <p:spPr>
          <a:xfrm>
            <a:off x="1123920" y="549324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SO3</a:t>
            </a:r>
            <a:endParaRPr lang="en-US" sz="1950" b="0" u="none" strike="noStrike">
              <a:solidFill>
                <a:srgbClr val="000000"/>
              </a:solidFill>
              <a:effectLst/>
              <a:uFillTx/>
              <a:latin typeface="Arial"/>
            </a:endParaRPr>
          </a:p>
        </p:txBody>
      </p:sp>
      <p:sp>
        <p:nvSpPr>
          <p:cNvPr id="306" name="Text 12"/>
          <p:cNvSpPr/>
          <p:nvPr/>
        </p:nvSpPr>
        <p:spPr>
          <a:xfrm>
            <a:off x="1847880" y="551232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Produce a large number of high-profile publications.</a:t>
            </a:r>
            <a:endParaRPr lang="en-US" sz="1800" b="0" u="none" strike="noStrike">
              <a:solidFill>
                <a:srgbClr val="000000"/>
              </a:solidFill>
              <a:effectLst/>
              <a:uFillTx/>
              <a:latin typeface="Arial"/>
            </a:endParaRPr>
          </a:p>
        </p:txBody>
      </p:sp>
      <p:sp>
        <p:nvSpPr>
          <p:cNvPr id="307" name="Shape 13"/>
          <p:cNvSpPr/>
          <p:nvPr/>
        </p:nvSpPr>
        <p:spPr>
          <a:xfrm>
            <a:off x="952560" y="727740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08" name="Text 14"/>
          <p:cNvSpPr/>
          <p:nvPr/>
        </p:nvSpPr>
        <p:spPr>
          <a:xfrm>
            <a:off x="1123920" y="646596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SO4</a:t>
            </a:r>
            <a:endParaRPr lang="en-US" sz="1950" b="0" u="none" strike="noStrike">
              <a:solidFill>
                <a:srgbClr val="000000"/>
              </a:solidFill>
              <a:effectLst/>
              <a:uFillTx/>
              <a:latin typeface="Arial"/>
            </a:endParaRPr>
          </a:p>
        </p:txBody>
      </p:sp>
      <p:sp>
        <p:nvSpPr>
          <p:cNvPr id="309" name="Text 15"/>
          <p:cNvSpPr/>
          <p:nvPr/>
        </p:nvSpPr>
        <p:spPr>
          <a:xfrm>
            <a:off x="1847880" y="648468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Enable long-term transfer of technological gains to and from industry.</a:t>
            </a:r>
            <a:endParaRPr lang="en-US" sz="1800" b="0" u="none" strike="noStrike">
              <a:solidFill>
                <a:srgbClr val="000000"/>
              </a:solidFill>
              <a:effectLst/>
              <a:uFillTx/>
              <a:latin typeface="Arial"/>
            </a:endParaRPr>
          </a:p>
        </p:txBody>
      </p:sp>
      <p:sp>
        <p:nvSpPr>
          <p:cNvPr id="310" name="Shape 16"/>
          <p:cNvSpPr/>
          <p:nvPr/>
        </p:nvSpPr>
        <p:spPr>
          <a:xfrm>
            <a:off x="6527880" y="2665800"/>
            <a:ext cx="5231880" cy="5774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11" name="Text 17"/>
          <p:cNvSpPr/>
          <p:nvPr/>
        </p:nvSpPr>
        <p:spPr>
          <a:xfrm>
            <a:off x="6699240" y="2779920"/>
            <a:ext cx="504612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156" strike="noStrike">
                <a:solidFill>
                  <a:srgbClr val="ffffff"/>
                </a:solidFill>
                <a:effectLst/>
                <a:uFillTx/>
                <a:latin typeface="Arial"/>
                <a:ea typeface="Arial"/>
              </a:rPr>
              <a:t>RESEARCH</a:t>
            </a:r>
            <a:endParaRPr lang="en-US" sz="1950" b="0" u="none" strike="noStrike">
              <a:solidFill>
                <a:srgbClr val="000000"/>
              </a:solidFill>
              <a:effectLst/>
              <a:uFillTx/>
              <a:latin typeface="Arial"/>
            </a:endParaRPr>
          </a:p>
        </p:txBody>
      </p:sp>
      <p:sp>
        <p:nvSpPr>
          <p:cNvPr id="312" name="Shape 18"/>
          <p:cNvSpPr/>
          <p:nvPr/>
        </p:nvSpPr>
        <p:spPr>
          <a:xfrm>
            <a:off x="6527880" y="435960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13" name="Text 19"/>
          <p:cNvSpPr/>
          <p:nvPr/>
        </p:nvSpPr>
        <p:spPr>
          <a:xfrm>
            <a:off x="6699240" y="354852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RO1</a:t>
            </a:r>
            <a:endParaRPr lang="en-US" sz="1950" b="0" u="none" strike="noStrike">
              <a:solidFill>
                <a:srgbClr val="000000"/>
              </a:solidFill>
              <a:effectLst/>
              <a:uFillTx/>
              <a:latin typeface="Arial"/>
            </a:endParaRPr>
          </a:p>
        </p:txBody>
      </p:sp>
      <p:sp>
        <p:nvSpPr>
          <p:cNvPr id="314" name="Text 20"/>
          <p:cNvSpPr/>
          <p:nvPr/>
        </p:nvSpPr>
        <p:spPr>
          <a:xfrm>
            <a:off x="7423200" y="3567240"/>
            <a:ext cx="4290120" cy="677880"/>
          </a:xfrm>
          <a:prstGeom prst="rect">
            <a:avLst/>
          </a:prstGeom>
          <a:noFill/>
          <a:ln w="0">
            <a:noFill/>
          </a:ln>
        </p:spPr>
        <p:style>
          <a:lnRef idx="0"/>
          <a:fillRef idx="0"/>
          <a:effectRef idx="0"/>
          <a:fontRef idx="minor"/>
        </p:style>
        <p:txBody>
          <a:bodyPr lIns="25560" rIns="25560" tIns="25560" bIns="25560" anchor="t">
            <a:normAutofit/>
          </a:bodyPr>
          <a:p>
            <a:pPr defTabSz="914400">
              <a:lnSpc>
                <a:spcPct val="140000"/>
              </a:lnSpc>
              <a:tabLst>
                <a:tab algn="l" pos="0"/>
              </a:tabLst>
            </a:pPr>
            <a:r>
              <a:rPr lang="en-US" sz="1800" b="0" u="none" strike="noStrike">
                <a:solidFill>
                  <a:srgbClr val="1f2a30"/>
                </a:solidFill>
                <a:effectLst/>
                <a:uFillTx/>
                <a:latin typeface="Arial"/>
                <a:ea typeface="Arial"/>
              </a:rPr>
              <a:t>Develop novel computational approaches.</a:t>
            </a:r>
            <a:endParaRPr lang="en-US" sz="1800" b="0" u="none" strike="noStrike">
              <a:solidFill>
                <a:srgbClr val="000000"/>
              </a:solidFill>
              <a:effectLst/>
              <a:uFillTx/>
              <a:latin typeface="Arial"/>
            </a:endParaRPr>
          </a:p>
        </p:txBody>
      </p:sp>
      <p:sp>
        <p:nvSpPr>
          <p:cNvPr id="315" name="Shape 21"/>
          <p:cNvSpPr/>
          <p:nvPr/>
        </p:nvSpPr>
        <p:spPr>
          <a:xfrm>
            <a:off x="6527880" y="533232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16" name="Text 22"/>
          <p:cNvSpPr/>
          <p:nvPr/>
        </p:nvSpPr>
        <p:spPr>
          <a:xfrm>
            <a:off x="6699240" y="452088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RO2</a:t>
            </a:r>
            <a:endParaRPr lang="en-US" sz="1950" b="0" u="none" strike="noStrike">
              <a:solidFill>
                <a:srgbClr val="000000"/>
              </a:solidFill>
              <a:effectLst/>
              <a:uFillTx/>
              <a:latin typeface="Arial"/>
            </a:endParaRPr>
          </a:p>
        </p:txBody>
      </p:sp>
      <p:sp>
        <p:nvSpPr>
          <p:cNvPr id="317" name="Text 23"/>
          <p:cNvSpPr/>
          <p:nvPr/>
        </p:nvSpPr>
        <p:spPr>
          <a:xfrm>
            <a:off x="7423200" y="453960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Understand fundamental principles of biochemical and ecological interplay.</a:t>
            </a:r>
            <a:endParaRPr lang="en-US" sz="1800" b="0" u="none" strike="noStrike">
              <a:solidFill>
                <a:srgbClr val="000000"/>
              </a:solidFill>
              <a:effectLst/>
              <a:uFillTx/>
              <a:latin typeface="Arial"/>
            </a:endParaRPr>
          </a:p>
        </p:txBody>
      </p:sp>
      <p:sp>
        <p:nvSpPr>
          <p:cNvPr id="318" name="Shape 24"/>
          <p:cNvSpPr/>
          <p:nvPr/>
        </p:nvSpPr>
        <p:spPr>
          <a:xfrm>
            <a:off x="6527880" y="599508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19" name="Text 25"/>
          <p:cNvSpPr/>
          <p:nvPr/>
        </p:nvSpPr>
        <p:spPr>
          <a:xfrm>
            <a:off x="6699240" y="549324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RO3</a:t>
            </a:r>
            <a:endParaRPr lang="en-US" sz="1950" b="0" u="none" strike="noStrike">
              <a:solidFill>
                <a:srgbClr val="000000"/>
              </a:solidFill>
              <a:effectLst/>
              <a:uFillTx/>
              <a:latin typeface="Arial"/>
            </a:endParaRPr>
          </a:p>
        </p:txBody>
      </p:sp>
      <p:sp>
        <p:nvSpPr>
          <p:cNvPr id="320" name="Text 26"/>
          <p:cNvSpPr/>
          <p:nvPr/>
        </p:nvSpPr>
        <p:spPr>
          <a:xfrm>
            <a:off x="7423200" y="5512320"/>
            <a:ext cx="429012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Apply the hologenomic framework.</a:t>
            </a:r>
            <a:endParaRPr lang="en-US" sz="1800" b="0" u="none" strike="noStrike">
              <a:solidFill>
                <a:srgbClr val="000000"/>
              </a:solidFill>
              <a:effectLst/>
              <a:uFillTx/>
              <a:latin typeface="Arial"/>
            </a:endParaRPr>
          </a:p>
        </p:txBody>
      </p:sp>
      <p:sp>
        <p:nvSpPr>
          <p:cNvPr id="321" name="Shape 27"/>
          <p:cNvSpPr/>
          <p:nvPr/>
        </p:nvSpPr>
        <p:spPr>
          <a:xfrm>
            <a:off x="12103200" y="2665800"/>
            <a:ext cx="5231880" cy="5774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22" name="Text 28"/>
          <p:cNvSpPr/>
          <p:nvPr/>
        </p:nvSpPr>
        <p:spPr>
          <a:xfrm>
            <a:off x="12274560" y="2779920"/>
            <a:ext cx="504612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156" strike="noStrike">
                <a:solidFill>
                  <a:srgbClr val="ffffff"/>
                </a:solidFill>
                <a:effectLst/>
                <a:uFillTx/>
                <a:latin typeface="Arial"/>
                <a:ea typeface="Arial"/>
              </a:rPr>
              <a:t>TRAINING</a:t>
            </a:r>
            <a:endParaRPr lang="en-US" sz="1950" b="0" u="none" strike="noStrike">
              <a:solidFill>
                <a:srgbClr val="000000"/>
              </a:solidFill>
              <a:effectLst/>
              <a:uFillTx/>
              <a:latin typeface="Arial"/>
            </a:endParaRPr>
          </a:p>
        </p:txBody>
      </p:sp>
      <p:sp>
        <p:nvSpPr>
          <p:cNvPr id="323" name="Shape 29"/>
          <p:cNvSpPr/>
          <p:nvPr/>
        </p:nvSpPr>
        <p:spPr>
          <a:xfrm>
            <a:off x="12103200" y="435960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24" name="Text 30"/>
          <p:cNvSpPr/>
          <p:nvPr/>
        </p:nvSpPr>
        <p:spPr>
          <a:xfrm>
            <a:off x="12274560" y="354852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TO1</a:t>
            </a:r>
            <a:endParaRPr lang="en-US" sz="1950" b="0" u="none" strike="noStrike">
              <a:solidFill>
                <a:srgbClr val="000000"/>
              </a:solidFill>
              <a:effectLst/>
              <a:uFillTx/>
              <a:latin typeface="Arial"/>
            </a:endParaRPr>
          </a:p>
        </p:txBody>
      </p:sp>
      <p:sp>
        <p:nvSpPr>
          <p:cNvPr id="325" name="Text 31"/>
          <p:cNvSpPr/>
          <p:nvPr/>
        </p:nvSpPr>
        <p:spPr>
          <a:xfrm>
            <a:off x="12998520" y="356724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Master the relevance of host-microbiota interactions and hologenomics.</a:t>
            </a:r>
            <a:endParaRPr lang="en-US" sz="1800" b="0" u="none" strike="noStrike">
              <a:solidFill>
                <a:srgbClr val="000000"/>
              </a:solidFill>
              <a:effectLst/>
              <a:uFillTx/>
              <a:latin typeface="Arial"/>
            </a:endParaRPr>
          </a:p>
        </p:txBody>
      </p:sp>
      <p:sp>
        <p:nvSpPr>
          <p:cNvPr id="326" name="Shape 32"/>
          <p:cNvSpPr/>
          <p:nvPr/>
        </p:nvSpPr>
        <p:spPr>
          <a:xfrm>
            <a:off x="12103200" y="533232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27" name="Text 33"/>
          <p:cNvSpPr/>
          <p:nvPr/>
        </p:nvSpPr>
        <p:spPr>
          <a:xfrm>
            <a:off x="12274560" y="452088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TO2</a:t>
            </a:r>
            <a:endParaRPr lang="en-US" sz="1950" b="0" u="none" strike="noStrike">
              <a:solidFill>
                <a:srgbClr val="000000"/>
              </a:solidFill>
              <a:effectLst/>
              <a:uFillTx/>
              <a:latin typeface="Arial"/>
            </a:endParaRPr>
          </a:p>
        </p:txBody>
      </p:sp>
      <p:sp>
        <p:nvSpPr>
          <p:cNvPr id="328" name="Text 34"/>
          <p:cNvSpPr/>
          <p:nvPr/>
        </p:nvSpPr>
        <p:spPr>
          <a:xfrm>
            <a:off x="12998520" y="453960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Build skills in quantitative analysis and big-data management.</a:t>
            </a:r>
            <a:endParaRPr lang="en-US" sz="1800" b="0" u="none" strike="noStrike">
              <a:solidFill>
                <a:srgbClr val="000000"/>
              </a:solidFill>
              <a:effectLst/>
              <a:uFillTx/>
              <a:latin typeface="Arial"/>
            </a:endParaRPr>
          </a:p>
        </p:txBody>
      </p:sp>
      <p:sp>
        <p:nvSpPr>
          <p:cNvPr id="329" name="Shape 35"/>
          <p:cNvSpPr/>
          <p:nvPr/>
        </p:nvSpPr>
        <p:spPr>
          <a:xfrm>
            <a:off x="12103200" y="6304680"/>
            <a:ext cx="52318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30" name="Text 36"/>
          <p:cNvSpPr/>
          <p:nvPr/>
        </p:nvSpPr>
        <p:spPr>
          <a:xfrm>
            <a:off x="12274560" y="5493240"/>
            <a:ext cx="647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2c6483"/>
                </a:solidFill>
                <a:effectLst/>
                <a:uFillTx/>
                <a:latin typeface="Arial"/>
                <a:ea typeface="Arial"/>
              </a:rPr>
              <a:t>TO3</a:t>
            </a:r>
            <a:endParaRPr lang="en-US" sz="1950" b="0" u="none" strike="noStrike">
              <a:solidFill>
                <a:srgbClr val="000000"/>
              </a:solidFill>
              <a:effectLst/>
              <a:uFillTx/>
              <a:latin typeface="Arial"/>
            </a:endParaRPr>
          </a:p>
        </p:txBody>
      </p:sp>
      <p:sp>
        <p:nvSpPr>
          <p:cNvPr id="331" name="Text 37"/>
          <p:cNvSpPr/>
          <p:nvPr/>
        </p:nvSpPr>
        <p:spPr>
          <a:xfrm>
            <a:off x="12998520" y="5512320"/>
            <a:ext cx="42901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0" u="none" strike="noStrike">
                <a:solidFill>
                  <a:srgbClr val="1f2a30"/>
                </a:solidFill>
                <a:effectLst/>
                <a:uFillTx/>
                <a:latin typeface="Arial"/>
                <a:ea typeface="Arial"/>
              </a:rPr>
              <a:t>Acquire transferable skills for academia and industry.</a:t>
            </a:r>
            <a:endParaRPr lang="en-US" sz="1800" b="0" u="none" strike="noStrike">
              <a:solidFill>
                <a:srgbClr val="000000"/>
              </a:solidFill>
              <a:effectLst/>
              <a:uFillTx/>
              <a:latin typeface="Arial"/>
            </a:endParaRPr>
          </a:p>
        </p:txBody>
      </p:sp>
      <p:sp>
        <p:nvSpPr>
          <p:cNvPr id="332" name="Text 38"/>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333" name="Text 39"/>
          <p:cNvSpPr/>
          <p:nvPr/>
        </p:nvSpPr>
        <p:spPr>
          <a:xfrm>
            <a:off x="15908040" y="9582840"/>
            <a:ext cx="15033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SO · RO · TO</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4"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PROGRESS SINCE OSLO</a:t>
            </a:r>
            <a:endParaRPr lang="en-US" sz="1950" b="0" u="none" strike="noStrike">
              <a:solidFill>
                <a:srgbClr val="000000"/>
              </a:solidFill>
              <a:effectLst/>
              <a:uFillTx/>
              <a:latin typeface="Arial"/>
            </a:endParaRPr>
          </a:p>
        </p:txBody>
      </p:sp>
      <p:sp>
        <p:nvSpPr>
          <p:cNvPr id="335"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Past mid-term, heading to M23.</a:t>
            </a:r>
            <a:endParaRPr lang="en-US" sz="4800" b="0" u="none" strike="noStrike">
              <a:solidFill>
                <a:srgbClr val="000000"/>
              </a:solidFill>
              <a:effectLst/>
              <a:uFillTx/>
              <a:latin typeface="Arial"/>
            </a:endParaRPr>
          </a:p>
        </p:txBody>
      </p:sp>
      <p:sp>
        <p:nvSpPr>
          <p:cNvPr id="336" name="Shape 2"/>
          <p:cNvSpPr/>
          <p:nvPr/>
        </p:nvSpPr>
        <p:spPr>
          <a:xfrm>
            <a:off x="952560" y="335520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37" name="Shape 3"/>
          <p:cNvSpPr/>
          <p:nvPr/>
        </p:nvSpPr>
        <p:spPr>
          <a:xfrm>
            <a:off x="952560" y="2896920"/>
            <a:ext cx="209160" cy="209160"/>
          </a:xfrm>
          <a:prstGeom prst="ellipse">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38" name="Text 4"/>
          <p:cNvSpPr/>
          <p:nvPr/>
        </p:nvSpPr>
        <p:spPr>
          <a:xfrm>
            <a:off x="1467000" y="2837160"/>
            <a:ext cx="798012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7d8488"/>
                </a:solidFill>
                <a:effectLst/>
                <a:uFillTx/>
                <a:latin typeface="Arial"/>
                <a:ea typeface="Arial"/>
              </a:rPr>
              <a:t>M2 · Oct-24 </a:t>
            </a:r>
            <a:r>
              <a:rPr lang="en-US" sz="1950" b="0" u="none" strike="noStrike">
                <a:solidFill>
                  <a:srgbClr val="1f2a30"/>
                </a:solidFill>
                <a:effectLst/>
                <a:uFillTx/>
                <a:latin typeface="Arial"/>
                <a:ea typeface="Arial"/>
              </a:rPr>
              <a:t>Consortium agreement signed</a:t>
            </a:r>
            <a:endParaRPr lang="en-US" sz="1950" b="0" u="none" strike="noStrike">
              <a:solidFill>
                <a:srgbClr val="000000"/>
              </a:solidFill>
              <a:effectLst/>
              <a:uFillTx/>
              <a:latin typeface="Arial"/>
            </a:endParaRPr>
          </a:p>
        </p:txBody>
      </p:sp>
      <p:sp>
        <p:nvSpPr>
          <p:cNvPr id="339" name="Shape 5"/>
          <p:cNvSpPr/>
          <p:nvPr/>
        </p:nvSpPr>
        <p:spPr>
          <a:xfrm>
            <a:off x="952560" y="405360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40" name="Shape 6"/>
          <p:cNvSpPr/>
          <p:nvPr/>
        </p:nvSpPr>
        <p:spPr>
          <a:xfrm>
            <a:off x="952560" y="3595320"/>
            <a:ext cx="209160" cy="209160"/>
          </a:xfrm>
          <a:prstGeom prst="ellipse">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41" name="Text 7"/>
          <p:cNvSpPr/>
          <p:nvPr/>
        </p:nvSpPr>
        <p:spPr>
          <a:xfrm>
            <a:off x="1467000" y="3535560"/>
            <a:ext cx="798012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7d8488"/>
                </a:solidFill>
                <a:effectLst/>
                <a:uFillTx/>
                <a:latin typeface="Arial"/>
                <a:ea typeface="Arial"/>
              </a:rPr>
              <a:t>M12 · Aug-25 </a:t>
            </a:r>
            <a:r>
              <a:rPr lang="en-US" sz="1950" b="0" u="none" strike="noStrike">
                <a:solidFill>
                  <a:srgbClr val="1f2a30"/>
                </a:solidFill>
                <a:effectLst/>
                <a:uFillTx/>
                <a:latin typeface="Arial"/>
                <a:ea typeface="Arial"/>
              </a:rPr>
              <a:t>All 11 DCs recruited &amp; enrolled in PhD programme</a:t>
            </a:r>
            <a:endParaRPr lang="en-US" sz="1950" b="0" u="none" strike="noStrike">
              <a:solidFill>
                <a:srgbClr val="000000"/>
              </a:solidFill>
              <a:effectLst/>
              <a:uFillTx/>
              <a:latin typeface="Arial"/>
            </a:endParaRPr>
          </a:p>
        </p:txBody>
      </p:sp>
      <p:sp>
        <p:nvSpPr>
          <p:cNvPr id="342" name="Shape 8"/>
          <p:cNvSpPr/>
          <p:nvPr/>
        </p:nvSpPr>
        <p:spPr>
          <a:xfrm>
            <a:off x="952560" y="475200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43" name="Shape 9"/>
          <p:cNvSpPr/>
          <p:nvPr/>
        </p:nvSpPr>
        <p:spPr>
          <a:xfrm>
            <a:off x="952560" y="4293720"/>
            <a:ext cx="209160" cy="209160"/>
          </a:xfrm>
          <a:prstGeom prst="ellipse">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44" name="Text 10"/>
          <p:cNvSpPr/>
          <p:nvPr/>
        </p:nvSpPr>
        <p:spPr>
          <a:xfrm>
            <a:off x="1467000" y="4233960"/>
            <a:ext cx="798012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7d8488"/>
                </a:solidFill>
                <a:effectLst/>
                <a:uFillTx/>
                <a:latin typeface="Arial"/>
                <a:ea typeface="Arial"/>
              </a:rPr>
              <a:t>M13 · Sep-25 </a:t>
            </a:r>
            <a:r>
              <a:rPr lang="en-US" sz="1950" b="0" u="none" strike="noStrike">
                <a:solidFill>
                  <a:srgbClr val="1f2a30"/>
                </a:solidFill>
                <a:effectLst/>
                <a:uFillTx/>
                <a:latin typeface="Arial"/>
                <a:ea typeface="Arial"/>
              </a:rPr>
              <a:t>Career Development Plans submitted</a:t>
            </a:r>
            <a:endParaRPr lang="en-US" sz="1950" b="0" u="none" strike="noStrike">
              <a:solidFill>
                <a:srgbClr val="000000"/>
              </a:solidFill>
              <a:effectLst/>
              <a:uFillTx/>
              <a:latin typeface="Arial"/>
            </a:endParaRPr>
          </a:p>
        </p:txBody>
      </p:sp>
      <p:sp>
        <p:nvSpPr>
          <p:cNvPr id="345" name="Shape 11"/>
          <p:cNvSpPr/>
          <p:nvPr/>
        </p:nvSpPr>
        <p:spPr>
          <a:xfrm>
            <a:off x="952560" y="545040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46" name="Shape 12"/>
          <p:cNvSpPr/>
          <p:nvPr/>
        </p:nvSpPr>
        <p:spPr>
          <a:xfrm>
            <a:off x="952560" y="4992120"/>
            <a:ext cx="209160" cy="209160"/>
          </a:xfrm>
          <a:prstGeom prst="ellipse">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47" name="Text 13"/>
          <p:cNvSpPr/>
          <p:nvPr/>
        </p:nvSpPr>
        <p:spPr>
          <a:xfrm>
            <a:off x="1467000" y="4932360"/>
            <a:ext cx="798012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7d8488"/>
                </a:solidFill>
                <a:effectLst/>
                <a:uFillTx/>
                <a:latin typeface="Arial"/>
                <a:ea typeface="Arial"/>
              </a:rPr>
              <a:t>M15 · Nov-25 </a:t>
            </a:r>
            <a:r>
              <a:rPr lang="en-US" sz="1950" b="0" u="none" strike="noStrike">
                <a:solidFill>
                  <a:srgbClr val="1f2a30"/>
                </a:solidFill>
                <a:effectLst/>
                <a:uFillTx/>
                <a:latin typeface="Arial"/>
                <a:ea typeface="Arial"/>
              </a:rPr>
              <a:t>Mid-term check completed</a:t>
            </a:r>
            <a:endParaRPr lang="en-US" sz="1950" b="0" u="none" strike="noStrike">
              <a:solidFill>
                <a:srgbClr val="000000"/>
              </a:solidFill>
              <a:effectLst/>
              <a:uFillTx/>
              <a:latin typeface="Arial"/>
            </a:endParaRPr>
          </a:p>
        </p:txBody>
      </p:sp>
      <p:sp>
        <p:nvSpPr>
          <p:cNvPr id="348" name="Shape 14"/>
          <p:cNvSpPr/>
          <p:nvPr/>
        </p:nvSpPr>
        <p:spPr>
          <a:xfrm>
            <a:off x="952560" y="649548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49" name="Shape 15"/>
          <p:cNvSpPr/>
          <p:nvPr/>
        </p:nvSpPr>
        <p:spPr>
          <a:xfrm>
            <a:off x="952560" y="5690520"/>
            <a:ext cx="209160" cy="209160"/>
          </a:xfrm>
          <a:prstGeom prst="ellipse">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50" name="Text 16"/>
          <p:cNvSpPr/>
          <p:nvPr/>
        </p:nvSpPr>
        <p:spPr>
          <a:xfrm>
            <a:off x="1467000" y="5630400"/>
            <a:ext cx="7980120" cy="731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7d8488"/>
                </a:solidFill>
                <a:effectLst/>
                <a:uFillTx/>
                <a:latin typeface="Arial"/>
                <a:ea typeface="Arial"/>
              </a:rPr>
              <a:t>M21 · May-26 · we are here </a:t>
            </a:r>
            <a:r>
              <a:rPr lang="en-US" sz="1950" b="0" u="none" strike="noStrike">
                <a:solidFill>
                  <a:srgbClr val="1f2a30"/>
                </a:solidFill>
                <a:effectLst/>
                <a:uFillTx/>
                <a:latin typeface="Arial"/>
                <a:ea typeface="Arial"/>
              </a:rPr>
              <a:t>Retreat 3 — Data analysis &amp; Open Science (Turku)</a:t>
            </a:r>
            <a:endParaRPr lang="en-US" sz="1950" b="0" u="none" strike="noStrike">
              <a:solidFill>
                <a:srgbClr val="000000"/>
              </a:solidFill>
              <a:effectLst/>
              <a:uFillTx/>
              <a:latin typeface="Arial"/>
            </a:endParaRPr>
          </a:p>
        </p:txBody>
      </p:sp>
      <p:sp>
        <p:nvSpPr>
          <p:cNvPr id="351" name="Shape 17"/>
          <p:cNvSpPr/>
          <p:nvPr/>
        </p:nvSpPr>
        <p:spPr>
          <a:xfrm>
            <a:off x="952560" y="757260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52" name="Shape 18"/>
          <p:cNvSpPr/>
          <p:nvPr/>
        </p:nvSpPr>
        <p:spPr>
          <a:xfrm>
            <a:off x="952560" y="6732720"/>
            <a:ext cx="244080" cy="244080"/>
          </a:xfrm>
          <a:prstGeom prst="ellipse">
            <a:avLst/>
          </a:prstGeom>
          <a:solidFill>
            <a:srgbClr val="ffffff"/>
          </a:solidFill>
          <a:ln w="17462">
            <a:solidFill>
              <a:srgbClr val="7d8488"/>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53" name="Text 19"/>
          <p:cNvSpPr/>
          <p:nvPr/>
        </p:nvSpPr>
        <p:spPr>
          <a:xfrm>
            <a:off x="1467000" y="6707880"/>
            <a:ext cx="7980120" cy="731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trike="noStrike">
                <a:solidFill>
                  <a:srgbClr val="7d8488"/>
                </a:solidFill>
                <a:effectLst/>
                <a:uFillTx/>
                <a:latin typeface="Arial"/>
                <a:ea typeface="Arial"/>
              </a:rPr>
              <a:t>M23 · Jul-26 </a:t>
            </a:r>
            <a:r>
              <a:rPr lang="en-US" sz="1950" b="0" u="none" strike="noStrike">
                <a:solidFill>
                  <a:srgbClr val="1f2a30"/>
                </a:solidFill>
                <a:effectLst/>
                <a:uFillTx/>
                <a:latin typeface="Arial"/>
                <a:ea typeface="Arial"/>
              </a:rPr>
              <a:t>Software beta versions · data generation complete · initial analyses</a:t>
            </a:r>
            <a:endParaRPr lang="en-US" sz="1950" b="0" u="none" strike="noStrike">
              <a:solidFill>
                <a:srgbClr val="000000"/>
              </a:solidFill>
              <a:effectLst/>
              <a:uFillTx/>
              <a:latin typeface="Arial"/>
            </a:endParaRPr>
          </a:p>
        </p:txBody>
      </p:sp>
      <p:sp>
        <p:nvSpPr>
          <p:cNvPr id="354" name="Shape 20"/>
          <p:cNvSpPr/>
          <p:nvPr/>
        </p:nvSpPr>
        <p:spPr>
          <a:xfrm>
            <a:off x="952560" y="8650080"/>
            <a:ext cx="8262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55" name="Shape 21"/>
          <p:cNvSpPr/>
          <p:nvPr/>
        </p:nvSpPr>
        <p:spPr>
          <a:xfrm>
            <a:off x="952560" y="7810200"/>
            <a:ext cx="244080" cy="244080"/>
          </a:xfrm>
          <a:prstGeom prst="ellipse">
            <a:avLst/>
          </a:prstGeom>
          <a:solidFill>
            <a:srgbClr val="ffffff"/>
          </a:solidFill>
          <a:ln w="17462">
            <a:solidFill>
              <a:srgbClr val="7d8488"/>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56" name="Text 22"/>
          <p:cNvSpPr/>
          <p:nvPr/>
        </p:nvSpPr>
        <p:spPr>
          <a:xfrm>
            <a:off x="1467000" y="7785000"/>
            <a:ext cx="7980120" cy="731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40000"/>
              </a:lnSpc>
              <a:tabLst>
                <a:tab algn="l" pos="0"/>
              </a:tabLst>
            </a:pPr>
            <a:r>
              <a:rPr lang="en-US" sz="1800" b="1" u="none" strike="noStrike">
                <a:solidFill>
                  <a:srgbClr val="7d8488"/>
                </a:solidFill>
                <a:effectLst/>
                <a:uFillTx/>
                <a:latin typeface="Arial"/>
                <a:ea typeface="Arial"/>
              </a:rPr>
              <a:t>M26 · Oct-26 </a:t>
            </a:r>
            <a:r>
              <a:rPr lang="en-US" sz="1950" b="0" u="none" strike="noStrike">
                <a:solidFill>
                  <a:srgbClr val="1f2a30"/>
                </a:solidFill>
                <a:effectLst/>
                <a:uFillTx/>
                <a:latin typeface="Arial"/>
                <a:ea typeface="Arial"/>
              </a:rPr>
              <a:t>Retreat 4 — KU Leuven · Dissemination &amp; Exploitation</a:t>
            </a:r>
            <a:endParaRPr lang="en-US" sz="1950" b="0" u="none" strike="noStrike">
              <a:solidFill>
                <a:srgbClr val="000000"/>
              </a:solidFill>
              <a:effectLst/>
              <a:uFillTx/>
              <a:latin typeface="Arial"/>
            </a:endParaRPr>
          </a:p>
        </p:txBody>
      </p:sp>
      <p:sp>
        <p:nvSpPr>
          <p:cNvPr id="357" name="Shape 23"/>
          <p:cNvSpPr/>
          <p:nvPr/>
        </p:nvSpPr>
        <p:spPr>
          <a:xfrm>
            <a:off x="9824400" y="2665800"/>
            <a:ext cx="7510680" cy="6763680"/>
          </a:xfrm>
          <a:prstGeom prst="rect">
            <a:avLst/>
          </a:prstGeom>
          <a:solidFill>
            <a:srgbClr val="e6eef3"/>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58" name="Shape 24"/>
          <p:cNvSpPr/>
          <p:nvPr/>
        </p:nvSpPr>
        <p:spPr>
          <a:xfrm>
            <a:off x="9824400" y="2665800"/>
            <a:ext cx="52200" cy="676368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59" name="Text 25"/>
          <p:cNvSpPr/>
          <p:nvPr/>
        </p:nvSpPr>
        <p:spPr>
          <a:xfrm>
            <a:off x="10334160" y="4641840"/>
            <a:ext cx="2589840" cy="13712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0000"/>
              </a:lnSpc>
              <a:tabLst>
                <a:tab algn="l" pos="0"/>
              </a:tabLst>
            </a:pPr>
            <a:r>
              <a:rPr lang="en-US" sz="10500" b="1" u="none" spc="-210" strike="noStrike">
                <a:solidFill>
                  <a:srgbClr val="2c6483"/>
                </a:solidFill>
                <a:effectLst/>
                <a:uFillTx/>
                <a:latin typeface="Arial"/>
                <a:ea typeface="Arial"/>
              </a:rPr>
              <a:t>M21</a:t>
            </a:r>
            <a:endParaRPr lang="en-US" sz="10500" b="0" u="none" strike="noStrike">
              <a:solidFill>
                <a:srgbClr val="000000"/>
              </a:solidFill>
              <a:effectLst/>
              <a:uFillTx/>
              <a:latin typeface="Arial"/>
            </a:endParaRPr>
          </a:p>
        </p:txBody>
      </p:sp>
      <p:sp>
        <p:nvSpPr>
          <p:cNvPr id="360" name="Text 26"/>
          <p:cNvSpPr/>
          <p:nvPr/>
        </p:nvSpPr>
        <p:spPr>
          <a:xfrm>
            <a:off x="10334160" y="6146640"/>
            <a:ext cx="542448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0" u="none" strike="noStrike">
                <a:solidFill>
                  <a:srgbClr val="1f2a30"/>
                </a:solidFill>
                <a:effectLst/>
                <a:uFillTx/>
                <a:latin typeface="Arial"/>
                <a:ea typeface="Arial"/>
              </a:rPr>
              <a:t>21 months into a 48-month programme</a:t>
            </a:r>
            <a:endParaRPr lang="en-US" sz="2400" b="0" u="none" strike="noStrike">
              <a:solidFill>
                <a:srgbClr val="000000"/>
              </a:solidFill>
              <a:effectLst/>
              <a:uFillTx/>
              <a:latin typeface="Arial"/>
            </a:endParaRPr>
          </a:p>
        </p:txBody>
      </p:sp>
      <p:sp>
        <p:nvSpPr>
          <p:cNvPr id="361" name="Text 27"/>
          <p:cNvSpPr/>
          <p:nvPr/>
        </p:nvSpPr>
        <p:spPr>
          <a:xfrm>
            <a:off x="10334160" y="6859440"/>
            <a:ext cx="494604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475158"/>
                </a:solidFill>
                <a:effectLst/>
                <a:uFillTx/>
                <a:latin typeface="Arial"/>
                <a:ea typeface="Arial"/>
              </a:rPr>
              <a:t>Two months from the M23 milestone cluster</a:t>
            </a:r>
            <a:endParaRPr lang="en-US" sz="1950" b="0" u="none" strike="noStrike">
              <a:solidFill>
                <a:srgbClr val="000000"/>
              </a:solidFill>
              <a:effectLst/>
              <a:uFillTx/>
              <a:latin typeface="Arial"/>
            </a:endParaRPr>
          </a:p>
        </p:txBody>
      </p:sp>
      <p:sp>
        <p:nvSpPr>
          <p:cNvPr id="362" name="Text 28"/>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363" name="Text 29"/>
          <p:cNvSpPr/>
          <p:nvPr/>
        </p:nvSpPr>
        <p:spPr>
          <a:xfrm>
            <a:off x="16659720" y="9582840"/>
            <a:ext cx="75168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Status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4"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REFERENCE</a:t>
            </a:r>
            <a:endParaRPr lang="en-US" sz="1950" b="0" u="none" strike="noStrike">
              <a:solidFill>
                <a:srgbClr val="000000"/>
              </a:solidFill>
              <a:effectLst/>
              <a:uFillTx/>
              <a:latin typeface="Arial"/>
            </a:endParaRPr>
          </a:p>
        </p:txBody>
      </p:sp>
      <p:sp>
        <p:nvSpPr>
          <p:cNvPr id="365"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Supervision &amp; secondments.</a:t>
            </a:r>
            <a:endParaRPr lang="en-US" sz="4800" b="0" u="none" strike="noStrike">
              <a:solidFill>
                <a:srgbClr val="000000"/>
              </a:solidFill>
              <a:effectLst/>
              <a:uFillTx/>
              <a:latin typeface="Arial"/>
            </a:endParaRPr>
          </a:p>
        </p:txBody>
      </p:sp>
      <p:sp>
        <p:nvSpPr>
          <p:cNvPr id="366" name="Shape 2"/>
          <p:cNvSpPr/>
          <p:nvPr/>
        </p:nvSpPr>
        <p:spPr>
          <a:xfrm>
            <a:off x="978840" y="2665800"/>
            <a:ext cx="98100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67" name="Shape 3"/>
          <p:cNvSpPr/>
          <p:nvPr/>
        </p:nvSpPr>
        <p:spPr>
          <a:xfrm>
            <a:off x="195120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68" name="Text 4"/>
          <p:cNvSpPr/>
          <p:nvPr/>
        </p:nvSpPr>
        <p:spPr>
          <a:xfrm>
            <a:off x="1131120" y="2779920"/>
            <a:ext cx="74376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WP</a:t>
            </a:r>
            <a:endParaRPr lang="en-US" sz="1800" b="0" u="none" strike="noStrike">
              <a:solidFill>
                <a:srgbClr val="000000"/>
              </a:solidFill>
              <a:effectLst/>
              <a:uFillTx/>
              <a:latin typeface="Arial"/>
            </a:endParaRPr>
          </a:p>
        </p:txBody>
      </p:sp>
      <p:sp>
        <p:nvSpPr>
          <p:cNvPr id="369" name="Shape 5"/>
          <p:cNvSpPr/>
          <p:nvPr/>
        </p:nvSpPr>
        <p:spPr>
          <a:xfrm>
            <a:off x="1960200" y="2665800"/>
            <a:ext cx="98100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70" name="Shape 6"/>
          <p:cNvSpPr/>
          <p:nvPr/>
        </p:nvSpPr>
        <p:spPr>
          <a:xfrm>
            <a:off x="293292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71" name="Text 7"/>
          <p:cNvSpPr/>
          <p:nvPr/>
        </p:nvSpPr>
        <p:spPr>
          <a:xfrm>
            <a:off x="2112480" y="2779920"/>
            <a:ext cx="74376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DC</a:t>
            </a:r>
            <a:endParaRPr lang="en-US" sz="1800" b="0" u="none" strike="noStrike">
              <a:solidFill>
                <a:srgbClr val="000000"/>
              </a:solidFill>
              <a:effectLst/>
              <a:uFillTx/>
              <a:latin typeface="Arial"/>
            </a:endParaRPr>
          </a:p>
        </p:txBody>
      </p:sp>
      <p:sp>
        <p:nvSpPr>
          <p:cNvPr id="372" name="Shape 8"/>
          <p:cNvSpPr/>
          <p:nvPr/>
        </p:nvSpPr>
        <p:spPr>
          <a:xfrm>
            <a:off x="2941560" y="2665800"/>
            <a:ext cx="310716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73" name="Shape 9"/>
          <p:cNvSpPr/>
          <p:nvPr/>
        </p:nvSpPr>
        <p:spPr>
          <a:xfrm>
            <a:off x="604044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74" name="Text 10"/>
          <p:cNvSpPr/>
          <p:nvPr/>
        </p:nvSpPr>
        <p:spPr>
          <a:xfrm>
            <a:off x="3093840" y="2779920"/>
            <a:ext cx="288720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DOCTORAL CANDIDATE</a:t>
            </a:r>
            <a:endParaRPr lang="en-US" sz="1800" b="0" u="none" strike="noStrike">
              <a:solidFill>
                <a:srgbClr val="000000"/>
              </a:solidFill>
              <a:effectLst/>
              <a:uFillTx/>
              <a:latin typeface="Arial"/>
            </a:endParaRPr>
          </a:p>
        </p:txBody>
      </p:sp>
      <p:sp>
        <p:nvSpPr>
          <p:cNvPr id="375" name="Shape 11"/>
          <p:cNvSpPr/>
          <p:nvPr/>
        </p:nvSpPr>
        <p:spPr>
          <a:xfrm>
            <a:off x="6049080" y="2665800"/>
            <a:ext cx="257292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76" name="Shape 12"/>
          <p:cNvSpPr/>
          <p:nvPr/>
        </p:nvSpPr>
        <p:spPr>
          <a:xfrm>
            <a:off x="861372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77" name="Text 13"/>
          <p:cNvSpPr/>
          <p:nvPr/>
        </p:nvSpPr>
        <p:spPr>
          <a:xfrm>
            <a:off x="6201720" y="2779920"/>
            <a:ext cx="233640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MAIN SUPERVISOR</a:t>
            </a:r>
            <a:endParaRPr lang="en-US" sz="1800" b="0" u="none" strike="noStrike">
              <a:solidFill>
                <a:srgbClr val="000000"/>
              </a:solidFill>
              <a:effectLst/>
              <a:uFillTx/>
              <a:latin typeface="Arial"/>
            </a:endParaRPr>
          </a:p>
        </p:txBody>
      </p:sp>
      <p:sp>
        <p:nvSpPr>
          <p:cNvPr id="378" name="Shape 14"/>
          <p:cNvSpPr/>
          <p:nvPr/>
        </p:nvSpPr>
        <p:spPr>
          <a:xfrm>
            <a:off x="8622360" y="2665800"/>
            <a:ext cx="233532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79" name="Shape 15"/>
          <p:cNvSpPr/>
          <p:nvPr/>
        </p:nvSpPr>
        <p:spPr>
          <a:xfrm>
            <a:off x="1094904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80" name="Text 16"/>
          <p:cNvSpPr/>
          <p:nvPr/>
        </p:nvSpPr>
        <p:spPr>
          <a:xfrm>
            <a:off x="8774640" y="2779920"/>
            <a:ext cx="209772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CO-SUPERVISOR</a:t>
            </a:r>
            <a:endParaRPr lang="en-US" sz="1800" b="0" u="none" strike="noStrike">
              <a:solidFill>
                <a:srgbClr val="000000"/>
              </a:solidFill>
              <a:effectLst/>
              <a:uFillTx/>
              <a:latin typeface="Arial"/>
            </a:endParaRPr>
          </a:p>
        </p:txBody>
      </p:sp>
      <p:sp>
        <p:nvSpPr>
          <p:cNvPr id="381" name="Shape 17"/>
          <p:cNvSpPr/>
          <p:nvPr/>
        </p:nvSpPr>
        <p:spPr>
          <a:xfrm>
            <a:off x="10958040" y="2665800"/>
            <a:ext cx="274896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82" name="Shape 18"/>
          <p:cNvSpPr/>
          <p:nvPr/>
        </p:nvSpPr>
        <p:spPr>
          <a:xfrm>
            <a:off x="1369836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83" name="Text 19"/>
          <p:cNvSpPr/>
          <p:nvPr/>
        </p:nvSpPr>
        <p:spPr>
          <a:xfrm>
            <a:off x="11110320" y="2779920"/>
            <a:ext cx="251784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SECONDMENT HOST</a:t>
            </a:r>
            <a:endParaRPr lang="en-US" sz="1800" b="0" u="none" strike="noStrike">
              <a:solidFill>
                <a:srgbClr val="000000"/>
              </a:solidFill>
              <a:effectLst/>
              <a:uFillTx/>
              <a:latin typeface="Arial"/>
            </a:endParaRPr>
          </a:p>
        </p:txBody>
      </p:sp>
      <p:sp>
        <p:nvSpPr>
          <p:cNvPr id="384" name="Shape 20"/>
          <p:cNvSpPr/>
          <p:nvPr/>
        </p:nvSpPr>
        <p:spPr>
          <a:xfrm>
            <a:off x="13707000" y="2665800"/>
            <a:ext cx="135936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85" name="Shape 21"/>
          <p:cNvSpPr/>
          <p:nvPr/>
        </p:nvSpPr>
        <p:spPr>
          <a:xfrm>
            <a:off x="15058080" y="2665800"/>
            <a:ext cx="9000" cy="89172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386" name="Text 22"/>
          <p:cNvSpPr/>
          <p:nvPr/>
        </p:nvSpPr>
        <p:spPr>
          <a:xfrm>
            <a:off x="13859640" y="2779920"/>
            <a:ext cx="112212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MONTHS</a:t>
            </a:r>
            <a:endParaRPr lang="en-US" sz="1800" b="0" u="none" strike="noStrike">
              <a:solidFill>
                <a:srgbClr val="000000"/>
              </a:solidFill>
              <a:effectLst/>
              <a:uFillTx/>
              <a:latin typeface="Arial"/>
            </a:endParaRPr>
          </a:p>
        </p:txBody>
      </p:sp>
      <p:sp>
        <p:nvSpPr>
          <p:cNvPr id="387" name="Shape 23"/>
          <p:cNvSpPr/>
          <p:nvPr/>
        </p:nvSpPr>
        <p:spPr>
          <a:xfrm>
            <a:off x="15066720" y="2665800"/>
            <a:ext cx="2268360" cy="8917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88" name="Text 24"/>
          <p:cNvSpPr/>
          <p:nvPr/>
        </p:nvSpPr>
        <p:spPr>
          <a:xfrm>
            <a:off x="15219360" y="2779920"/>
            <a:ext cx="2039760" cy="70128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INDUSTRY HOST</a:t>
            </a:r>
            <a:endParaRPr lang="en-US" sz="1800" b="0" u="none" strike="noStrike">
              <a:solidFill>
                <a:srgbClr val="000000"/>
              </a:solidFill>
              <a:effectLst/>
              <a:uFillTx/>
              <a:latin typeface="Arial"/>
            </a:endParaRPr>
          </a:p>
        </p:txBody>
      </p:sp>
      <p:sp>
        <p:nvSpPr>
          <p:cNvPr id="389" name="Shape 25"/>
          <p:cNvSpPr/>
          <p:nvPr/>
        </p:nvSpPr>
        <p:spPr>
          <a:xfrm>
            <a:off x="978840" y="3557880"/>
            <a:ext cx="981000" cy="4345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90" name="Shape 26"/>
          <p:cNvSpPr/>
          <p:nvPr/>
        </p:nvSpPr>
        <p:spPr>
          <a:xfrm>
            <a:off x="978840" y="398412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91" name="Shape 27"/>
          <p:cNvSpPr/>
          <p:nvPr/>
        </p:nvSpPr>
        <p:spPr>
          <a:xfrm>
            <a:off x="978840" y="3557880"/>
            <a:ext cx="52200" cy="43452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392" name="Text 28"/>
          <p:cNvSpPr/>
          <p:nvPr/>
        </p:nvSpPr>
        <p:spPr>
          <a:xfrm>
            <a:off x="1183320" y="3624480"/>
            <a:ext cx="70020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WP3</a:t>
            </a:r>
            <a:endParaRPr lang="en-US" sz="1800" b="0" u="none" strike="noStrike">
              <a:solidFill>
                <a:srgbClr val="000000"/>
              </a:solidFill>
              <a:effectLst/>
              <a:uFillTx/>
              <a:latin typeface="Arial"/>
            </a:endParaRPr>
          </a:p>
        </p:txBody>
      </p:sp>
      <p:sp>
        <p:nvSpPr>
          <p:cNvPr id="393" name="Shape 29"/>
          <p:cNvSpPr/>
          <p:nvPr/>
        </p:nvSpPr>
        <p:spPr>
          <a:xfrm>
            <a:off x="1960200" y="398412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94" name="Text 30"/>
          <p:cNvSpPr/>
          <p:nvPr/>
        </p:nvSpPr>
        <p:spPr>
          <a:xfrm>
            <a:off x="2112480" y="3624480"/>
            <a:ext cx="75240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3e7d9e"/>
                </a:solidFill>
                <a:effectLst/>
                <a:uFillTx/>
                <a:latin typeface="Arial"/>
                <a:ea typeface="Arial"/>
              </a:rPr>
              <a:t>DC1</a:t>
            </a:r>
            <a:endParaRPr lang="en-US" sz="1800" b="0" u="none" strike="noStrike">
              <a:solidFill>
                <a:srgbClr val="000000"/>
              </a:solidFill>
              <a:effectLst/>
              <a:uFillTx/>
              <a:latin typeface="Arial"/>
            </a:endParaRPr>
          </a:p>
        </p:txBody>
      </p:sp>
      <p:sp>
        <p:nvSpPr>
          <p:cNvPr id="395" name="Shape 31"/>
          <p:cNvSpPr/>
          <p:nvPr/>
        </p:nvSpPr>
        <p:spPr>
          <a:xfrm>
            <a:off x="2941560" y="398412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96" name="Text 32"/>
          <p:cNvSpPr/>
          <p:nvPr/>
        </p:nvSpPr>
        <p:spPr>
          <a:xfrm>
            <a:off x="3093840" y="3624480"/>
            <a:ext cx="289584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Veronica Quarato</a:t>
            </a:r>
            <a:endParaRPr lang="en-US" sz="1800" b="0" u="none" strike="noStrike">
              <a:solidFill>
                <a:srgbClr val="000000"/>
              </a:solidFill>
              <a:effectLst/>
              <a:uFillTx/>
              <a:latin typeface="Arial"/>
            </a:endParaRPr>
          </a:p>
        </p:txBody>
      </p:sp>
      <p:sp>
        <p:nvSpPr>
          <p:cNvPr id="397" name="Shape 33"/>
          <p:cNvSpPr/>
          <p:nvPr/>
        </p:nvSpPr>
        <p:spPr>
          <a:xfrm>
            <a:off x="6049080" y="398412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398" name="Text 34"/>
          <p:cNvSpPr/>
          <p:nvPr/>
        </p:nvSpPr>
        <p:spPr>
          <a:xfrm>
            <a:off x="6201720" y="3624480"/>
            <a:ext cx="234504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Hvidsten</a:t>
            </a:r>
            <a:endParaRPr lang="en-US" sz="1800" b="0" u="none" strike="noStrike">
              <a:solidFill>
                <a:srgbClr val="000000"/>
              </a:solidFill>
              <a:effectLst/>
              <a:uFillTx/>
              <a:latin typeface="Arial"/>
            </a:endParaRPr>
          </a:p>
        </p:txBody>
      </p:sp>
      <p:sp>
        <p:nvSpPr>
          <p:cNvPr id="399" name="Shape 35"/>
          <p:cNvSpPr/>
          <p:nvPr/>
        </p:nvSpPr>
        <p:spPr>
          <a:xfrm>
            <a:off x="8622360" y="398412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00" name="Text 36"/>
          <p:cNvSpPr/>
          <p:nvPr/>
        </p:nvSpPr>
        <p:spPr>
          <a:xfrm>
            <a:off x="8774640" y="3624480"/>
            <a:ext cx="210672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Lahti</a:t>
            </a:r>
            <a:endParaRPr lang="en-US" sz="1800" b="0" u="none" strike="noStrike">
              <a:solidFill>
                <a:srgbClr val="000000"/>
              </a:solidFill>
              <a:effectLst/>
              <a:uFillTx/>
              <a:latin typeface="Arial"/>
            </a:endParaRPr>
          </a:p>
        </p:txBody>
      </p:sp>
      <p:sp>
        <p:nvSpPr>
          <p:cNvPr id="401" name="Shape 37"/>
          <p:cNvSpPr/>
          <p:nvPr/>
        </p:nvSpPr>
        <p:spPr>
          <a:xfrm>
            <a:off x="10958040" y="398412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02" name="Text 38"/>
          <p:cNvSpPr/>
          <p:nvPr/>
        </p:nvSpPr>
        <p:spPr>
          <a:xfrm>
            <a:off x="11110320" y="3624480"/>
            <a:ext cx="252648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Gilbert</a:t>
            </a:r>
            <a:endParaRPr lang="en-US" sz="1800" b="0" u="none" strike="noStrike">
              <a:solidFill>
                <a:srgbClr val="000000"/>
              </a:solidFill>
              <a:effectLst/>
              <a:uFillTx/>
              <a:latin typeface="Arial"/>
            </a:endParaRPr>
          </a:p>
        </p:txBody>
      </p:sp>
      <p:sp>
        <p:nvSpPr>
          <p:cNvPr id="403" name="Shape 39"/>
          <p:cNvSpPr/>
          <p:nvPr/>
        </p:nvSpPr>
        <p:spPr>
          <a:xfrm>
            <a:off x="13707000" y="398412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04" name="Text 40"/>
          <p:cNvSpPr/>
          <p:nvPr/>
        </p:nvSpPr>
        <p:spPr>
          <a:xfrm>
            <a:off x="13859640" y="3624480"/>
            <a:ext cx="113076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a:t>
            </a:r>
            <a:endParaRPr lang="en-US" sz="1800" b="0" u="none" strike="noStrike">
              <a:solidFill>
                <a:srgbClr val="000000"/>
              </a:solidFill>
              <a:effectLst/>
              <a:uFillTx/>
              <a:latin typeface="Arial"/>
            </a:endParaRPr>
          </a:p>
        </p:txBody>
      </p:sp>
      <p:sp>
        <p:nvSpPr>
          <p:cNvPr id="405" name="Shape 41"/>
          <p:cNvSpPr/>
          <p:nvPr/>
        </p:nvSpPr>
        <p:spPr>
          <a:xfrm>
            <a:off x="15066720" y="398412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06" name="Text 42"/>
          <p:cNvSpPr/>
          <p:nvPr/>
        </p:nvSpPr>
        <p:spPr>
          <a:xfrm>
            <a:off x="15219360" y="3624480"/>
            <a:ext cx="2039760" cy="330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Aluke Oy</a:t>
            </a:r>
            <a:endParaRPr lang="en-US" sz="1800" b="0" u="none" strike="noStrike">
              <a:solidFill>
                <a:srgbClr val="000000"/>
              </a:solidFill>
              <a:effectLst/>
              <a:uFillTx/>
              <a:latin typeface="Arial"/>
            </a:endParaRPr>
          </a:p>
        </p:txBody>
      </p:sp>
      <p:sp>
        <p:nvSpPr>
          <p:cNvPr id="407" name="Shape 43"/>
          <p:cNvSpPr/>
          <p:nvPr/>
        </p:nvSpPr>
        <p:spPr>
          <a:xfrm>
            <a:off x="978840" y="3992760"/>
            <a:ext cx="981000" cy="4388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08" name="Shape 44"/>
          <p:cNvSpPr/>
          <p:nvPr/>
        </p:nvSpPr>
        <p:spPr>
          <a:xfrm>
            <a:off x="978840" y="442332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09" name="Shape 45"/>
          <p:cNvSpPr/>
          <p:nvPr/>
        </p:nvSpPr>
        <p:spPr>
          <a:xfrm>
            <a:off x="978840" y="3992760"/>
            <a:ext cx="52200" cy="4388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10" name="Text 46"/>
          <p:cNvSpPr/>
          <p:nvPr/>
        </p:nvSpPr>
        <p:spPr>
          <a:xfrm>
            <a:off x="1183320" y="405972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WP3</a:t>
            </a:r>
            <a:endParaRPr lang="en-US" sz="1800" b="0" u="none" strike="noStrike">
              <a:solidFill>
                <a:srgbClr val="000000"/>
              </a:solidFill>
              <a:effectLst/>
              <a:uFillTx/>
              <a:latin typeface="Arial"/>
            </a:endParaRPr>
          </a:p>
        </p:txBody>
      </p:sp>
      <p:sp>
        <p:nvSpPr>
          <p:cNvPr id="411" name="Shape 47"/>
          <p:cNvSpPr/>
          <p:nvPr/>
        </p:nvSpPr>
        <p:spPr>
          <a:xfrm>
            <a:off x="1960200" y="3992760"/>
            <a:ext cx="981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12" name="Shape 48"/>
          <p:cNvSpPr/>
          <p:nvPr/>
        </p:nvSpPr>
        <p:spPr>
          <a:xfrm>
            <a:off x="1960200" y="442332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13" name="Text 49"/>
          <p:cNvSpPr/>
          <p:nvPr/>
        </p:nvSpPr>
        <p:spPr>
          <a:xfrm>
            <a:off x="2112480" y="405972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3e7d9e"/>
                </a:solidFill>
                <a:effectLst/>
                <a:uFillTx/>
                <a:latin typeface="Arial"/>
                <a:ea typeface="Arial"/>
              </a:rPr>
              <a:t>DC2</a:t>
            </a:r>
            <a:endParaRPr lang="en-US" sz="1800" b="0" u="none" strike="noStrike">
              <a:solidFill>
                <a:srgbClr val="000000"/>
              </a:solidFill>
              <a:effectLst/>
              <a:uFillTx/>
              <a:latin typeface="Arial"/>
            </a:endParaRPr>
          </a:p>
        </p:txBody>
      </p:sp>
      <p:sp>
        <p:nvSpPr>
          <p:cNvPr id="414" name="Shape 50"/>
          <p:cNvSpPr/>
          <p:nvPr/>
        </p:nvSpPr>
        <p:spPr>
          <a:xfrm>
            <a:off x="2941560" y="3992760"/>
            <a:ext cx="31071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15" name="Shape 51"/>
          <p:cNvSpPr/>
          <p:nvPr/>
        </p:nvSpPr>
        <p:spPr>
          <a:xfrm>
            <a:off x="2941560" y="442332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16" name="Text 52"/>
          <p:cNvSpPr/>
          <p:nvPr/>
        </p:nvSpPr>
        <p:spPr>
          <a:xfrm>
            <a:off x="3093840" y="405972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Sneha Das</a:t>
            </a:r>
            <a:endParaRPr lang="en-US" sz="1800" b="0" u="none" strike="noStrike">
              <a:solidFill>
                <a:srgbClr val="000000"/>
              </a:solidFill>
              <a:effectLst/>
              <a:uFillTx/>
              <a:latin typeface="Arial"/>
            </a:endParaRPr>
          </a:p>
        </p:txBody>
      </p:sp>
      <p:sp>
        <p:nvSpPr>
          <p:cNvPr id="417" name="Shape 53"/>
          <p:cNvSpPr/>
          <p:nvPr/>
        </p:nvSpPr>
        <p:spPr>
          <a:xfrm>
            <a:off x="6049080" y="3992760"/>
            <a:ext cx="25729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18" name="Shape 54"/>
          <p:cNvSpPr/>
          <p:nvPr/>
        </p:nvSpPr>
        <p:spPr>
          <a:xfrm>
            <a:off x="6049080" y="442332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19" name="Text 55"/>
          <p:cNvSpPr/>
          <p:nvPr/>
        </p:nvSpPr>
        <p:spPr>
          <a:xfrm>
            <a:off x="6201720" y="405972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Lahti</a:t>
            </a:r>
            <a:endParaRPr lang="en-US" sz="1800" b="0" u="none" strike="noStrike">
              <a:solidFill>
                <a:srgbClr val="000000"/>
              </a:solidFill>
              <a:effectLst/>
              <a:uFillTx/>
              <a:latin typeface="Arial"/>
            </a:endParaRPr>
          </a:p>
        </p:txBody>
      </p:sp>
      <p:sp>
        <p:nvSpPr>
          <p:cNvPr id="420" name="Shape 56"/>
          <p:cNvSpPr/>
          <p:nvPr/>
        </p:nvSpPr>
        <p:spPr>
          <a:xfrm>
            <a:off x="8622360" y="3992760"/>
            <a:ext cx="23353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21" name="Shape 57"/>
          <p:cNvSpPr/>
          <p:nvPr/>
        </p:nvSpPr>
        <p:spPr>
          <a:xfrm>
            <a:off x="8622360" y="442332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22" name="Text 58"/>
          <p:cNvSpPr/>
          <p:nvPr/>
        </p:nvSpPr>
        <p:spPr>
          <a:xfrm>
            <a:off x="8774640" y="405972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Hvidsten</a:t>
            </a:r>
            <a:endParaRPr lang="en-US" sz="1800" b="0" u="none" strike="noStrike">
              <a:solidFill>
                <a:srgbClr val="000000"/>
              </a:solidFill>
              <a:effectLst/>
              <a:uFillTx/>
              <a:latin typeface="Arial"/>
            </a:endParaRPr>
          </a:p>
        </p:txBody>
      </p:sp>
      <p:sp>
        <p:nvSpPr>
          <p:cNvPr id="423" name="Shape 59"/>
          <p:cNvSpPr/>
          <p:nvPr/>
        </p:nvSpPr>
        <p:spPr>
          <a:xfrm>
            <a:off x="10958040" y="3992760"/>
            <a:ext cx="27489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24" name="Shape 60"/>
          <p:cNvSpPr/>
          <p:nvPr/>
        </p:nvSpPr>
        <p:spPr>
          <a:xfrm>
            <a:off x="10958040" y="442332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25" name="Text 61"/>
          <p:cNvSpPr/>
          <p:nvPr/>
        </p:nvSpPr>
        <p:spPr>
          <a:xfrm>
            <a:off x="11110320" y="405972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Hall</a:t>
            </a:r>
            <a:endParaRPr lang="en-US" sz="1800" b="0" u="none" strike="noStrike">
              <a:solidFill>
                <a:srgbClr val="000000"/>
              </a:solidFill>
              <a:effectLst/>
              <a:uFillTx/>
              <a:latin typeface="Arial"/>
            </a:endParaRPr>
          </a:p>
        </p:txBody>
      </p:sp>
      <p:sp>
        <p:nvSpPr>
          <p:cNvPr id="426" name="Shape 62"/>
          <p:cNvSpPr/>
          <p:nvPr/>
        </p:nvSpPr>
        <p:spPr>
          <a:xfrm>
            <a:off x="13707000" y="3992760"/>
            <a:ext cx="1359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27" name="Shape 63"/>
          <p:cNvSpPr/>
          <p:nvPr/>
        </p:nvSpPr>
        <p:spPr>
          <a:xfrm>
            <a:off x="13707000" y="442332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28" name="Text 64"/>
          <p:cNvSpPr/>
          <p:nvPr/>
        </p:nvSpPr>
        <p:spPr>
          <a:xfrm>
            <a:off x="13859640" y="405972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a:t>
            </a:r>
            <a:endParaRPr lang="en-US" sz="1800" b="0" u="none" strike="noStrike">
              <a:solidFill>
                <a:srgbClr val="000000"/>
              </a:solidFill>
              <a:effectLst/>
              <a:uFillTx/>
              <a:latin typeface="Arial"/>
            </a:endParaRPr>
          </a:p>
        </p:txBody>
      </p:sp>
      <p:sp>
        <p:nvSpPr>
          <p:cNvPr id="429" name="Shape 65"/>
          <p:cNvSpPr/>
          <p:nvPr/>
        </p:nvSpPr>
        <p:spPr>
          <a:xfrm>
            <a:off x="15066720" y="3992760"/>
            <a:ext cx="2268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30" name="Shape 66"/>
          <p:cNvSpPr/>
          <p:nvPr/>
        </p:nvSpPr>
        <p:spPr>
          <a:xfrm>
            <a:off x="15066720" y="442332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31" name="Text 67"/>
          <p:cNvSpPr/>
          <p:nvPr/>
        </p:nvSpPr>
        <p:spPr>
          <a:xfrm>
            <a:off x="15219360" y="405972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Aluke Oy</a:t>
            </a:r>
            <a:endParaRPr lang="en-US" sz="1800" b="0" u="none" strike="noStrike">
              <a:solidFill>
                <a:srgbClr val="000000"/>
              </a:solidFill>
              <a:effectLst/>
              <a:uFillTx/>
              <a:latin typeface="Arial"/>
            </a:endParaRPr>
          </a:p>
        </p:txBody>
      </p:sp>
      <p:sp>
        <p:nvSpPr>
          <p:cNvPr id="432" name="Shape 68"/>
          <p:cNvSpPr/>
          <p:nvPr/>
        </p:nvSpPr>
        <p:spPr>
          <a:xfrm>
            <a:off x="978840" y="4432320"/>
            <a:ext cx="981000" cy="4388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33" name="Shape 69"/>
          <p:cNvSpPr/>
          <p:nvPr/>
        </p:nvSpPr>
        <p:spPr>
          <a:xfrm>
            <a:off x="978840" y="486252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34" name="Shape 70"/>
          <p:cNvSpPr/>
          <p:nvPr/>
        </p:nvSpPr>
        <p:spPr>
          <a:xfrm>
            <a:off x="978840" y="4432320"/>
            <a:ext cx="52200" cy="43884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35" name="Text 71"/>
          <p:cNvSpPr/>
          <p:nvPr/>
        </p:nvSpPr>
        <p:spPr>
          <a:xfrm>
            <a:off x="1183320" y="449892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WP3</a:t>
            </a:r>
            <a:endParaRPr lang="en-US" sz="1800" b="0" u="none" strike="noStrike">
              <a:solidFill>
                <a:srgbClr val="000000"/>
              </a:solidFill>
              <a:effectLst/>
              <a:uFillTx/>
              <a:latin typeface="Arial"/>
            </a:endParaRPr>
          </a:p>
        </p:txBody>
      </p:sp>
      <p:sp>
        <p:nvSpPr>
          <p:cNvPr id="436" name="Shape 72"/>
          <p:cNvSpPr/>
          <p:nvPr/>
        </p:nvSpPr>
        <p:spPr>
          <a:xfrm>
            <a:off x="1960200" y="486252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37" name="Text 73"/>
          <p:cNvSpPr/>
          <p:nvPr/>
        </p:nvSpPr>
        <p:spPr>
          <a:xfrm>
            <a:off x="2112480" y="449892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3e7d9e"/>
                </a:solidFill>
                <a:effectLst/>
                <a:uFillTx/>
                <a:latin typeface="Arial"/>
                <a:ea typeface="Arial"/>
              </a:rPr>
              <a:t>DC3</a:t>
            </a:r>
            <a:endParaRPr lang="en-US" sz="1800" b="0" u="none" strike="noStrike">
              <a:solidFill>
                <a:srgbClr val="000000"/>
              </a:solidFill>
              <a:effectLst/>
              <a:uFillTx/>
              <a:latin typeface="Arial"/>
            </a:endParaRPr>
          </a:p>
        </p:txBody>
      </p:sp>
      <p:sp>
        <p:nvSpPr>
          <p:cNvPr id="438" name="Shape 74"/>
          <p:cNvSpPr/>
          <p:nvPr/>
        </p:nvSpPr>
        <p:spPr>
          <a:xfrm>
            <a:off x="2941560" y="486252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39" name="Text 75"/>
          <p:cNvSpPr/>
          <p:nvPr/>
        </p:nvSpPr>
        <p:spPr>
          <a:xfrm>
            <a:off x="3093840" y="449892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Zoé Horisberger</a:t>
            </a:r>
            <a:endParaRPr lang="en-US" sz="1800" b="0" u="none" strike="noStrike">
              <a:solidFill>
                <a:srgbClr val="000000"/>
              </a:solidFill>
              <a:effectLst/>
              <a:uFillTx/>
              <a:latin typeface="Arial"/>
            </a:endParaRPr>
          </a:p>
        </p:txBody>
      </p:sp>
      <p:sp>
        <p:nvSpPr>
          <p:cNvPr id="440" name="Shape 76"/>
          <p:cNvSpPr/>
          <p:nvPr/>
        </p:nvSpPr>
        <p:spPr>
          <a:xfrm>
            <a:off x="6049080" y="486252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41" name="Text 77"/>
          <p:cNvSpPr/>
          <p:nvPr/>
        </p:nvSpPr>
        <p:spPr>
          <a:xfrm>
            <a:off x="6201720" y="449892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Marti-Renom</a:t>
            </a:r>
            <a:endParaRPr lang="en-US" sz="1800" b="0" u="none" strike="noStrike">
              <a:solidFill>
                <a:srgbClr val="000000"/>
              </a:solidFill>
              <a:effectLst/>
              <a:uFillTx/>
              <a:latin typeface="Arial"/>
            </a:endParaRPr>
          </a:p>
        </p:txBody>
      </p:sp>
      <p:sp>
        <p:nvSpPr>
          <p:cNvPr id="442" name="Shape 78"/>
          <p:cNvSpPr/>
          <p:nvPr/>
        </p:nvSpPr>
        <p:spPr>
          <a:xfrm>
            <a:off x="8622360" y="486252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43" name="Text 79"/>
          <p:cNvSpPr/>
          <p:nvPr/>
        </p:nvSpPr>
        <p:spPr>
          <a:xfrm>
            <a:off x="8774640" y="449892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Alberdi</a:t>
            </a:r>
            <a:endParaRPr lang="en-US" sz="1800" b="0" u="none" strike="noStrike">
              <a:solidFill>
                <a:srgbClr val="000000"/>
              </a:solidFill>
              <a:effectLst/>
              <a:uFillTx/>
              <a:latin typeface="Arial"/>
            </a:endParaRPr>
          </a:p>
        </p:txBody>
      </p:sp>
      <p:sp>
        <p:nvSpPr>
          <p:cNvPr id="444" name="Shape 80"/>
          <p:cNvSpPr/>
          <p:nvPr/>
        </p:nvSpPr>
        <p:spPr>
          <a:xfrm>
            <a:off x="10958040" y="486252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45" name="Text 81"/>
          <p:cNvSpPr/>
          <p:nvPr/>
        </p:nvSpPr>
        <p:spPr>
          <a:xfrm>
            <a:off x="11110320" y="449892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Hanhineva</a:t>
            </a:r>
            <a:endParaRPr lang="en-US" sz="1800" b="0" u="none" strike="noStrike">
              <a:solidFill>
                <a:srgbClr val="000000"/>
              </a:solidFill>
              <a:effectLst/>
              <a:uFillTx/>
              <a:latin typeface="Arial"/>
            </a:endParaRPr>
          </a:p>
        </p:txBody>
      </p:sp>
      <p:sp>
        <p:nvSpPr>
          <p:cNvPr id="446" name="Shape 82"/>
          <p:cNvSpPr/>
          <p:nvPr/>
        </p:nvSpPr>
        <p:spPr>
          <a:xfrm>
            <a:off x="13707000" y="486252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47" name="Text 83"/>
          <p:cNvSpPr/>
          <p:nvPr/>
        </p:nvSpPr>
        <p:spPr>
          <a:xfrm>
            <a:off x="13859640" y="449892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a:t>
            </a:r>
            <a:endParaRPr lang="en-US" sz="1800" b="0" u="none" strike="noStrike">
              <a:solidFill>
                <a:srgbClr val="000000"/>
              </a:solidFill>
              <a:effectLst/>
              <a:uFillTx/>
              <a:latin typeface="Arial"/>
            </a:endParaRPr>
          </a:p>
        </p:txBody>
      </p:sp>
      <p:sp>
        <p:nvSpPr>
          <p:cNvPr id="448" name="Shape 84"/>
          <p:cNvSpPr/>
          <p:nvPr/>
        </p:nvSpPr>
        <p:spPr>
          <a:xfrm>
            <a:off x="15066720" y="486252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49" name="Text 85"/>
          <p:cNvSpPr/>
          <p:nvPr/>
        </p:nvSpPr>
        <p:spPr>
          <a:xfrm>
            <a:off x="15219360" y="449892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Afekta</a:t>
            </a:r>
            <a:endParaRPr lang="en-US" sz="1800" b="0" u="none" strike="noStrike">
              <a:solidFill>
                <a:srgbClr val="000000"/>
              </a:solidFill>
              <a:effectLst/>
              <a:uFillTx/>
              <a:latin typeface="Arial"/>
            </a:endParaRPr>
          </a:p>
        </p:txBody>
      </p:sp>
      <p:sp>
        <p:nvSpPr>
          <p:cNvPr id="450" name="Shape 86"/>
          <p:cNvSpPr/>
          <p:nvPr/>
        </p:nvSpPr>
        <p:spPr>
          <a:xfrm>
            <a:off x="978840" y="4871520"/>
            <a:ext cx="9810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51" name="Shape 87"/>
          <p:cNvSpPr/>
          <p:nvPr/>
        </p:nvSpPr>
        <p:spPr>
          <a:xfrm>
            <a:off x="978840" y="53020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52" name="Shape 88"/>
          <p:cNvSpPr/>
          <p:nvPr/>
        </p:nvSpPr>
        <p:spPr>
          <a:xfrm>
            <a:off x="978840" y="4871520"/>
            <a:ext cx="522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53" name="Text 89"/>
          <p:cNvSpPr/>
          <p:nvPr/>
        </p:nvSpPr>
        <p:spPr>
          <a:xfrm>
            <a:off x="1183320" y="493812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WP4</a:t>
            </a:r>
            <a:endParaRPr lang="en-US" sz="1800" b="0" u="none" strike="noStrike">
              <a:solidFill>
                <a:srgbClr val="000000"/>
              </a:solidFill>
              <a:effectLst/>
              <a:uFillTx/>
              <a:latin typeface="Arial"/>
            </a:endParaRPr>
          </a:p>
        </p:txBody>
      </p:sp>
      <p:sp>
        <p:nvSpPr>
          <p:cNvPr id="454" name="Shape 90"/>
          <p:cNvSpPr/>
          <p:nvPr/>
        </p:nvSpPr>
        <p:spPr>
          <a:xfrm>
            <a:off x="1960200" y="4871520"/>
            <a:ext cx="981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55" name="Shape 91"/>
          <p:cNvSpPr/>
          <p:nvPr/>
        </p:nvSpPr>
        <p:spPr>
          <a:xfrm>
            <a:off x="1960200" y="53020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56" name="Text 92"/>
          <p:cNvSpPr/>
          <p:nvPr/>
        </p:nvSpPr>
        <p:spPr>
          <a:xfrm>
            <a:off x="2112480" y="493812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c95a3c"/>
                </a:solidFill>
                <a:effectLst/>
                <a:uFillTx/>
                <a:latin typeface="Arial"/>
                <a:ea typeface="Arial"/>
              </a:rPr>
              <a:t>DC4</a:t>
            </a:r>
            <a:endParaRPr lang="en-US" sz="1800" b="0" u="none" strike="noStrike">
              <a:solidFill>
                <a:srgbClr val="000000"/>
              </a:solidFill>
              <a:effectLst/>
              <a:uFillTx/>
              <a:latin typeface="Arial"/>
            </a:endParaRPr>
          </a:p>
        </p:txBody>
      </p:sp>
      <p:sp>
        <p:nvSpPr>
          <p:cNvPr id="457" name="Shape 93"/>
          <p:cNvSpPr/>
          <p:nvPr/>
        </p:nvSpPr>
        <p:spPr>
          <a:xfrm>
            <a:off x="2941560" y="4871520"/>
            <a:ext cx="31071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58" name="Shape 94"/>
          <p:cNvSpPr/>
          <p:nvPr/>
        </p:nvSpPr>
        <p:spPr>
          <a:xfrm>
            <a:off x="2941560" y="530208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59" name="Text 95"/>
          <p:cNvSpPr/>
          <p:nvPr/>
        </p:nvSpPr>
        <p:spPr>
          <a:xfrm>
            <a:off x="3093840" y="493812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Adedamola Daodu</a:t>
            </a:r>
            <a:endParaRPr lang="en-US" sz="1800" b="0" u="none" strike="noStrike">
              <a:solidFill>
                <a:srgbClr val="000000"/>
              </a:solidFill>
              <a:effectLst/>
              <a:uFillTx/>
              <a:latin typeface="Arial"/>
            </a:endParaRPr>
          </a:p>
        </p:txBody>
      </p:sp>
      <p:sp>
        <p:nvSpPr>
          <p:cNvPr id="460" name="Shape 96"/>
          <p:cNvSpPr/>
          <p:nvPr/>
        </p:nvSpPr>
        <p:spPr>
          <a:xfrm>
            <a:off x="6049080" y="4871520"/>
            <a:ext cx="25729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61" name="Shape 97"/>
          <p:cNvSpPr/>
          <p:nvPr/>
        </p:nvSpPr>
        <p:spPr>
          <a:xfrm>
            <a:off x="6049080" y="530208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62" name="Text 98"/>
          <p:cNvSpPr/>
          <p:nvPr/>
        </p:nvSpPr>
        <p:spPr>
          <a:xfrm>
            <a:off x="6201720" y="493812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Faust</a:t>
            </a:r>
            <a:endParaRPr lang="en-US" sz="1800" b="0" u="none" strike="noStrike">
              <a:solidFill>
                <a:srgbClr val="000000"/>
              </a:solidFill>
              <a:effectLst/>
              <a:uFillTx/>
              <a:latin typeface="Arial"/>
            </a:endParaRPr>
          </a:p>
        </p:txBody>
      </p:sp>
      <p:sp>
        <p:nvSpPr>
          <p:cNvPr id="463" name="Shape 99"/>
          <p:cNvSpPr/>
          <p:nvPr/>
        </p:nvSpPr>
        <p:spPr>
          <a:xfrm>
            <a:off x="8622360" y="4871520"/>
            <a:ext cx="23353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64" name="Shape 100"/>
          <p:cNvSpPr/>
          <p:nvPr/>
        </p:nvSpPr>
        <p:spPr>
          <a:xfrm>
            <a:off x="8622360" y="530208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65" name="Text 101"/>
          <p:cNvSpPr/>
          <p:nvPr/>
        </p:nvSpPr>
        <p:spPr>
          <a:xfrm>
            <a:off x="8774640" y="493812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Pope</a:t>
            </a:r>
            <a:endParaRPr lang="en-US" sz="1800" b="0" u="none" strike="noStrike">
              <a:solidFill>
                <a:srgbClr val="000000"/>
              </a:solidFill>
              <a:effectLst/>
              <a:uFillTx/>
              <a:latin typeface="Arial"/>
            </a:endParaRPr>
          </a:p>
        </p:txBody>
      </p:sp>
      <p:sp>
        <p:nvSpPr>
          <p:cNvPr id="466" name="Shape 102"/>
          <p:cNvSpPr/>
          <p:nvPr/>
        </p:nvSpPr>
        <p:spPr>
          <a:xfrm>
            <a:off x="10958040" y="4871520"/>
            <a:ext cx="27489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67" name="Shape 103"/>
          <p:cNvSpPr/>
          <p:nvPr/>
        </p:nvSpPr>
        <p:spPr>
          <a:xfrm>
            <a:off x="10958040" y="530208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68" name="Text 104"/>
          <p:cNvSpPr/>
          <p:nvPr/>
        </p:nvSpPr>
        <p:spPr>
          <a:xfrm>
            <a:off x="11110320" y="493812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Hanhineva</a:t>
            </a:r>
            <a:endParaRPr lang="en-US" sz="1800" b="0" u="none" strike="noStrike">
              <a:solidFill>
                <a:srgbClr val="000000"/>
              </a:solidFill>
              <a:effectLst/>
              <a:uFillTx/>
              <a:latin typeface="Arial"/>
            </a:endParaRPr>
          </a:p>
        </p:txBody>
      </p:sp>
      <p:sp>
        <p:nvSpPr>
          <p:cNvPr id="469" name="Shape 105"/>
          <p:cNvSpPr/>
          <p:nvPr/>
        </p:nvSpPr>
        <p:spPr>
          <a:xfrm>
            <a:off x="13707000" y="4871520"/>
            <a:ext cx="1359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70" name="Shape 106"/>
          <p:cNvSpPr/>
          <p:nvPr/>
        </p:nvSpPr>
        <p:spPr>
          <a:xfrm>
            <a:off x="13707000" y="530208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71" name="Text 107"/>
          <p:cNvSpPr/>
          <p:nvPr/>
        </p:nvSpPr>
        <p:spPr>
          <a:xfrm>
            <a:off x="13859640" y="493812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 – 4</a:t>
            </a:r>
            <a:endParaRPr lang="en-US" sz="1800" b="0" u="none" strike="noStrike">
              <a:solidFill>
                <a:srgbClr val="000000"/>
              </a:solidFill>
              <a:effectLst/>
              <a:uFillTx/>
              <a:latin typeface="Arial"/>
            </a:endParaRPr>
          </a:p>
        </p:txBody>
      </p:sp>
      <p:sp>
        <p:nvSpPr>
          <p:cNvPr id="472" name="Shape 108"/>
          <p:cNvSpPr/>
          <p:nvPr/>
        </p:nvSpPr>
        <p:spPr>
          <a:xfrm>
            <a:off x="15066720" y="4871520"/>
            <a:ext cx="2268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73" name="Shape 109"/>
          <p:cNvSpPr/>
          <p:nvPr/>
        </p:nvSpPr>
        <p:spPr>
          <a:xfrm>
            <a:off x="15066720" y="530208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74" name="Text 110"/>
          <p:cNvSpPr/>
          <p:nvPr/>
        </p:nvSpPr>
        <p:spPr>
          <a:xfrm>
            <a:off x="15219360" y="493812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Afekta</a:t>
            </a:r>
            <a:endParaRPr lang="en-US" sz="1800" b="0" u="none" strike="noStrike">
              <a:solidFill>
                <a:srgbClr val="000000"/>
              </a:solidFill>
              <a:effectLst/>
              <a:uFillTx/>
              <a:latin typeface="Arial"/>
            </a:endParaRPr>
          </a:p>
        </p:txBody>
      </p:sp>
      <p:sp>
        <p:nvSpPr>
          <p:cNvPr id="475" name="Shape 111"/>
          <p:cNvSpPr/>
          <p:nvPr/>
        </p:nvSpPr>
        <p:spPr>
          <a:xfrm>
            <a:off x="978840" y="5310720"/>
            <a:ext cx="9810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76" name="Shape 112"/>
          <p:cNvSpPr/>
          <p:nvPr/>
        </p:nvSpPr>
        <p:spPr>
          <a:xfrm>
            <a:off x="978840" y="57412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77" name="Shape 113"/>
          <p:cNvSpPr/>
          <p:nvPr/>
        </p:nvSpPr>
        <p:spPr>
          <a:xfrm>
            <a:off x="978840" y="5310720"/>
            <a:ext cx="522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78" name="Text 114"/>
          <p:cNvSpPr/>
          <p:nvPr/>
        </p:nvSpPr>
        <p:spPr>
          <a:xfrm>
            <a:off x="1183320" y="537732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WP4</a:t>
            </a:r>
            <a:endParaRPr lang="en-US" sz="1800" b="0" u="none" strike="noStrike">
              <a:solidFill>
                <a:srgbClr val="000000"/>
              </a:solidFill>
              <a:effectLst/>
              <a:uFillTx/>
              <a:latin typeface="Arial"/>
            </a:endParaRPr>
          </a:p>
        </p:txBody>
      </p:sp>
      <p:sp>
        <p:nvSpPr>
          <p:cNvPr id="479" name="Shape 115"/>
          <p:cNvSpPr/>
          <p:nvPr/>
        </p:nvSpPr>
        <p:spPr>
          <a:xfrm>
            <a:off x="1960200" y="57412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80" name="Text 116"/>
          <p:cNvSpPr/>
          <p:nvPr/>
        </p:nvSpPr>
        <p:spPr>
          <a:xfrm>
            <a:off x="2112480" y="537732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c95a3c"/>
                </a:solidFill>
                <a:effectLst/>
                <a:uFillTx/>
                <a:latin typeface="Arial"/>
                <a:ea typeface="Arial"/>
              </a:rPr>
              <a:t>DC5</a:t>
            </a:r>
            <a:endParaRPr lang="en-US" sz="1800" b="0" u="none" strike="noStrike">
              <a:solidFill>
                <a:srgbClr val="000000"/>
              </a:solidFill>
              <a:effectLst/>
              <a:uFillTx/>
              <a:latin typeface="Arial"/>
            </a:endParaRPr>
          </a:p>
        </p:txBody>
      </p:sp>
      <p:sp>
        <p:nvSpPr>
          <p:cNvPr id="481" name="Shape 117"/>
          <p:cNvSpPr/>
          <p:nvPr/>
        </p:nvSpPr>
        <p:spPr>
          <a:xfrm>
            <a:off x="2941560" y="574128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82" name="Text 118"/>
          <p:cNvSpPr/>
          <p:nvPr/>
        </p:nvSpPr>
        <p:spPr>
          <a:xfrm>
            <a:off x="3093840" y="537732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Lucas Padilha</a:t>
            </a:r>
            <a:endParaRPr lang="en-US" sz="1800" b="0" u="none" strike="noStrike">
              <a:solidFill>
                <a:srgbClr val="000000"/>
              </a:solidFill>
              <a:effectLst/>
              <a:uFillTx/>
              <a:latin typeface="Arial"/>
            </a:endParaRPr>
          </a:p>
        </p:txBody>
      </p:sp>
      <p:sp>
        <p:nvSpPr>
          <p:cNvPr id="483" name="Shape 119"/>
          <p:cNvSpPr/>
          <p:nvPr/>
        </p:nvSpPr>
        <p:spPr>
          <a:xfrm>
            <a:off x="6049080" y="574128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84" name="Text 120"/>
          <p:cNvSpPr/>
          <p:nvPr/>
        </p:nvSpPr>
        <p:spPr>
          <a:xfrm>
            <a:off x="6201720" y="537732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Alberdi</a:t>
            </a:r>
            <a:endParaRPr lang="en-US" sz="1800" b="0" u="none" strike="noStrike">
              <a:solidFill>
                <a:srgbClr val="000000"/>
              </a:solidFill>
              <a:effectLst/>
              <a:uFillTx/>
              <a:latin typeface="Arial"/>
            </a:endParaRPr>
          </a:p>
        </p:txBody>
      </p:sp>
      <p:sp>
        <p:nvSpPr>
          <p:cNvPr id="485" name="Shape 121"/>
          <p:cNvSpPr/>
          <p:nvPr/>
        </p:nvSpPr>
        <p:spPr>
          <a:xfrm>
            <a:off x="8622360" y="574128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86" name="Text 122"/>
          <p:cNvSpPr/>
          <p:nvPr/>
        </p:nvSpPr>
        <p:spPr>
          <a:xfrm>
            <a:off x="8774640" y="537732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Havulinna</a:t>
            </a:r>
            <a:endParaRPr lang="en-US" sz="1800" b="0" u="none" strike="noStrike">
              <a:solidFill>
                <a:srgbClr val="000000"/>
              </a:solidFill>
              <a:effectLst/>
              <a:uFillTx/>
              <a:latin typeface="Arial"/>
            </a:endParaRPr>
          </a:p>
        </p:txBody>
      </p:sp>
      <p:sp>
        <p:nvSpPr>
          <p:cNvPr id="487" name="Shape 123"/>
          <p:cNvSpPr/>
          <p:nvPr/>
        </p:nvSpPr>
        <p:spPr>
          <a:xfrm>
            <a:off x="10958040" y="574128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88" name="Text 124"/>
          <p:cNvSpPr/>
          <p:nvPr/>
        </p:nvSpPr>
        <p:spPr>
          <a:xfrm>
            <a:off x="11110320" y="537732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Faust</a:t>
            </a:r>
            <a:endParaRPr lang="en-US" sz="1800" b="0" u="none" strike="noStrike">
              <a:solidFill>
                <a:srgbClr val="000000"/>
              </a:solidFill>
              <a:effectLst/>
              <a:uFillTx/>
              <a:latin typeface="Arial"/>
            </a:endParaRPr>
          </a:p>
        </p:txBody>
      </p:sp>
      <p:sp>
        <p:nvSpPr>
          <p:cNvPr id="489" name="Shape 125"/>
          <p:cNvSpPr/>
          <p:nvPr/>
        </p:nvSpPr>
        <p:spPr>
          <a:xfrm>
            <a:off x="13707000" y="574128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90" name="Text 126"/>
          <p:cNvSpPr/>
          <p:nvPr/>
        </p:nvSpPr>
        <p:spPr>
          <a:xfrm>
            <a:off x="13859640" y="537732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4</a:t>
            </a:r>
            <a:endParaRPr lang="en-US" sz="1800" b="0" u="none" strike="noStrike">
              <a:solidFill>
                <a:srgbClr val="000000"/>
              </a:solidFill>
              <a:effectLst/>
              <a:uFillTx/>
              <a:latin typeface="Arial"/>
            </a:endParaRPr>
          </a:p>
        </p:txBody>
      </p:sp>
      <p:sp>
        <p:nvSpPr>
          <p:cNvPr id="491" name="Shape 127"/>
          <p:cNvSpPr/>
          <p:nvPr/>
        </p:nvSpPr>
        <p:spPr>
          <a:xfrm>
            <a:off x="15066720" y="574128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92" name="Text 128"/>
          <p:cNvSpPr/>
          <p:nvPr/>
        </p:nvSpPr>
        <p:spPr>
          <a:xfrm>
            <a:off x="15219360" y="537732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Biomin</a:t>
            </a:r>
            <a:endParaRPr lang="en-US" sz="1800" b="0" u="none" strike="noStrike">
              <a:solidFill>
                <a:srgbClr val="000000"/>
              </a:solidFill>
              <a:effectLst/>
              <a:uFillTx/>
              <a:latin typeface="Arial"/>
            </a:endParaRPr>
          </a:p>
        </p:txBody>
      </p:sp>
      <p:sp>
        <p:nvSpPr>
          <p:cNvPr id="493" name="Shape 129"/>
          <p:cNvSpPr/>
          <p:nvPr/>
        </p:nvSpPr>
        <p:spPr>
          <a:xfrm>
            <a:off x="978840" y="5749920"/>
            <a:ext cx="9810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94" name="Shape 130"/>
          <p:cNvSpPr/>
          <p:nvPr/>
        </p:nvSpPr>
        <p:spPr>
          <a:xfrm>
            <a:off x="978840" y="61804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95" name="Shape 131"/>
          <p:cNvSpPr/>
          <p:nvPr/>
        </p:nvSpPr>
        <p:spPr>
          <a:xfrm>
            <a:off x="978840" y="5749920"/>
            <a:ext cx="522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496" name="Text 132"/>
          <p:cNvSpPr/>
          <p:nvPr/>
        </p:nvSpPr>
        <p:spPr>
          <a:xfrm>
            <a:off x="1183320" y="581652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WP4</a:t>
            </a:r>
            <a:endParaRPr lang="en-US" sz="1800" b="0" u="none" strike="noStrike">
              <a:solidFill>
                <a:srgbClr val="000000"/>
              </a:solidFill>
              <a:effectLst/>
              <a:uFillTx/>
              <a:latin typeface="Arial"/>
            </a:endParaRPr>
          </a:p>
        </p:txBody>
      </p:sp>
      <p:sp>
        <p:nvSpPr>
          <p:cNvPr id="497" name="Shape 133"/>
          <p:cNvSpPr/>
          <p:nvPr/>
        </p:nvSpPr>
        <p:spPr>
          <a:xfrm>
            <a:off x="1960200" y="5749920"/>
            <a:ext cx="981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498" name="Shape 134"/>
          <p:cNvSpPr/>
          <p:nvPr/>
        </p:nvSpPr>
        <p:spPr>
          <a:xfrm>
            <a:off x="1960200" y="61804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499" name="Text 135"/>
          <p:cNvSpPr/>
          <p:nvPr/>
        </p:nvSpPr>
        <p:spPr>
          <a:xfrm>
            <a:off x="2112480" y="581652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c95a3c"/>
                </a:solidFill>
                <a:effectLst/>
                <a:uFillTx/>
                <a:latin typeface="Arial"/>
                <a:ea typeface="Arial"/>
              </a:rPr>
              <a:t>DC6</a:t>
            </a:r>
            <a:endParaRPr lang="en-US" sz="1800" b="0" u="none" strike="noStrike">
              <a:solidFill>
                <a:srgbClr val="000000"/>
              </a:solidFill>
              <a:effectLst/>
              <a:uFillTx/>
              <a:latin typeface="Arial"/>
            </a:endParaRPr>
          </a:p>
        </p:txBody>
      </p:sp>
      <p:sp>
        <p:nvSpPr>
          <p:cNvPr id="500" name="Shape 136"/>
          <p:cNvSpPr/>
          <p:nvPr/>
        </p:nvSpPr>
        <p:spPr>
          <a:xfrm>
            <a:off x="2941560" y="5749920"/>
            <a:ext cx="31071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01" name="Shape 137"/>
          <p:cNvSpPr/>
          <p:nvPr/>
        </p:nvSpPr>
        <p:spPr>
          <a:xfrm>
            <a:off x="2941560" y="618048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02" name="Text 138"/>
          <p:cNvSpPr/>
          <p:nvPr/>
        </p:nvSpPr>
        <p:spPr>
          <a:xfrm>
            <a:off x="3093840" y="581652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Anh Vu Nguyen</a:t>
            </a:r>
            <a:endParaRPr lang="en-US" sz="1800" b="0" u="none" strike="noStrike">
              <a:solidFill>
                <a:srgbClr val="000000"/>
              </a:solidFill>
              <a:effectLst/>
              <a:uFillTx/>
              <a:latin typeface="Arial"/>
            </a:endParaRPr>
          </a:p>
        </p:txBody>
      </p:sp>
      <p:sp>
        <p:nvSpPr>
          <p:cNvPr id="503" name="Shape 139"/>
          <p:cNvSpPr/>
          <p:nvPr/>
        </p:nvSpPr>
        <p:spPr>
          <a:xfrm>
            <a:off x="6049080" y="5749920"/>
            <a:ext cx="25729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04" name="Shape 140"/>
          <p:cNvSpPr/>
          <p:nvPr/>
        </p:nvSpPr>
        <p:spPr>
          <a:xfrm>
            <a:off x="6049080" y="618048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05" name="Text 141"/>
          <p:cNvSpPr/>
          <p:nvPr/>
        </p:nvSpPr>
        <p:spPr>
          <a:xfrm>
            <a:off x="6201720" y="581652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Hanhineva</a:t>
            </a:r>
            <a:endParaRPr lang="en-US" sz="1800" b="0" u="none" strike="noStrike">
              <a:solidFill>
                <a:srgbClr val="000000"/>
              </a:solidFill>
              <a:effectLst/>
              <a:uFillTx/>
              <a:latin typeface="Arial"/>
            </a:endParaRPr>
          </a:p>
        </p:txBody>
      </p:sp>
      <p:sp>
        <p:nvSpPr>
          <p:cNvPr id="506" name="Shape 142"/>
          <p:cNvSpPr/>
          <p:nvPr/>
        </p:nvSpPr>
        <p:spPr>
          <a:xfrm>
            <a:off x="8622360" y="5749920"/>
            <a:ext cx="23353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07" name="Shape 143"/>
          <p:cNvSpPr/>
          <p:nvPr/>
        </p:nvSpPr>
        <p:spPr>
          <a:xfrm>
            <a:off x="8622360" y="618048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08" name="Text 144"/>
          <p:cNvSpPr/>
          <p:nvPr/>
        </p:nvSpPr>
        <p:spPr>
          <a:xfrm>
            <a:off x="8774640" y="581652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Sandve</a:t>
            </a:r>
            <a:endParaRPr lang="en-US" sz="1800" b="0" u="none" strike="noStrike">
              <a:solidFill>
                <a:srgbClr val="000000"/>
              </a:solidFill>
              <a:effectLst/>
              <a:uFillTx/>
              <a:latin typeface="Arial"/>
            </a:endParaRPr>
          </a:p>
        </p:txBody>
      </p:sp>
      <p:sp>
        <p:nvSpPr>
          <p:cNvPr id="509" name="Shape 145"/>
          <p:cNvSpPr/>
          <p:nvPr/>
        </p:nvSpPr>
        <p:spPr>
          <a:xfrm>
            <a:off x="10958040" y="5749920"/>
            <a:ext cx="27489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10" name="Shape 146"/>
          <p:cNvSpPr/>
          <p:nvPr/>
        </p:nvSpPr>
        <p:spPr>
          <a:xfrm>
            <a:off x="10958040" y="618048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11" name="Text 147"/>
          <p:cNvSpPr/>
          <p:nvPr/>
        </p:nvSpPr>
        <p:spPr>
          <a:xfrm>
            <a:off x="11110320" y="581652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Aizpurua</a:t>
            </a:r>
            <a:endParaRPr lang="en-US" sz="1800" b="0" u="none" strike="noStrike">
              <a:solidFill>
                <a:srgbClr val="000000"/>
              </a:solidFill>
              <a:effectLst/>
              <a:uFillTx/>
              <a:latin typeface="Arial"/>
            </a:endParaRPr>
          </a:p>
        </p:txBody>
      </p:sp>
      <p:sp>
        <p:nvSpPr>
          <p:cNvPr id="512" name="Shape 148"/>
          <p:cNvSpPr/>
          <p:nvPr/>
        </p:nvSpPr>
        <p:spPr>
          <a:xfrm>
            <a:off x="13707000" y="5749920"/>
            <a:ext cx="1359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13" name="Shape 149"/>
          <p:cNvSpPr/>
          <p:nvPr/>
        </p:nvSpPr>
        <p:spPr>
          <a:xfrm>
            <a:off x="13707000" y="618048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14" name="Text 150"/>
          <p:cNvSpPr/>
          <p:nvPr/>
        </p:nvSpPr>
        <p:spPr>
          <a:xfrm>
            <a:off x="13859640" y="581652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4</a:t>
            </a:r>
            <a:endParaRPr lang="en-US" sz="1800" b="0" u="none" strike="noStrike">
              <a:solidFill>
                <a:srgbClr val="000000"/>
              </a:solidFill>
              <a:effectLst/>
              <a:uFillTx/>
              <a:latin typeface="Arial"/>
            </a:endParaRPr>
          </a:p>
        </p:txBody>
      </p:sp>
      <p:sp>
        <p:nvSpPr>
          <p:cNvPr id="515" name="Shape 151"/>
          <p:cNvSpPr/>
          <p:nvPr/>
        </p:nvSpPr>
        <p:spPr>
          <a:xfrm>
            <a:off x="15066720" y="5749920"/>
            <a:ext cx="2268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16" name="Shape 152"/>
          <p:cNvSpPr/>
          <p:nvPr/>
        </p:nvSpPr>
        <p:spPr>
          <a:xfrm>
            <a:off x="15066720" y="618048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17" name="Text 153"/>
          <p:cNvSpPr/>
          <p:nvPr/>
        </p:nvSpPr>
        <p:spPr>
          <a:xfrm>
            <a:off x="15219360" y="581652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ZiBA</a:t>
            </a:r>
            <a:endParaRPr lang="en-US" sz="1800" b="0" u="none" strike="noStrike">
              <a:solidFill>
                <a:srgbClr val="000000"/>
              </a:solidFill>
              <a:effectLst/>
              <a:uFillTx/>
              <a:latin typeface="Arial"/>
            </a:endParaRPr>
          </a:p>
        </p:txBody>
      </p:sp>
      <p:sp>
        <p:nvSpPr>
          <p:cNvPr id="518" name="Shape 154"/>
          <p:cNvSpPr/>
          <p:nvPr/>
        </p:nvSpPr>
        <p:spPr>
          <a:xfrm>
            <a:off x="978840" y="6189120"/>
            <a:ext cx="9810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19" name="Shape 155"/>
          <p:cNvSpPr/>
          <p:nvPr/>
        </p:nvSpPr>
        <p:spPr>
          <a:xfrm>
            <a:off x="978840" y="66196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20" name="Shape 156"/>
          <p:cNvSpPr/>
          <p:nvPr/>
        </p:nvSpPr>
        <p:spPr>
          <a:xfrm>
            <a:off x="978840" y="6189120"/>
            <a:ext cx="52200" cy="43884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21" name="Text 157"/>
          <p:cNvSpPr/>
          <p:nvPr/>
        </p:nvSpPr>
        <p:spPr>
          <a:xfrm>
            <a:off x="1183320" y="625572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WP4</a:t>
            </a:r>
            <a:endParaRPr lang="en-US" sz="1800" b="0" u="none" strike="noStrike">
              <a:solidFill>
                <a:srgbClr val="000000"/>
              </a:solidFill>
              <a:effectLst/>
              <a:uFillTx/>
              <a:latin typeface="Arial"/>
            </a:endParaRPr>
          </a:p>
        </p:txBody>
      </p:sp>
      <p:sp>
        <p:nvSpPr>
          <p:cNvPr id="522" name="Shape 158"/>
          <p:cNvSpPr/>
          <p:nvPr/>
        </p:nvSpPr>
        <p:spPr>
          <a:xfrm>
            <a:off x="1960200" y="66196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23" name="Text 159"/>
          <p:cNvSpPr/>
          <p:nvPr/>
        </p:nvSpPr>
        <p:spPr>
          <a:xfrm>
            <a:off x="2112480" y="625572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c95a3c"/>
                </a:solidFill>
                <a:effectLst/>
                <a:uFillTx/>
                <a:latin typeface="Arial"/>
                <a:ea typeface="Arial"/>
              </a:rPr>
              <a:t>DC7</a:t>
            </a:r>
            <a:endParaRPr lang="en-US" sz="1800" b="0" u="none" strike="noStrike">
              <a:solidFill>
                <a:srgbClr val="000000"/>
              </a:solidFill>
              <a:effectLst/>
              <a:uFillTx/>
              <a:latin typeface="Arial"/>
            </a:endParaRPr>
          </a:p>
        </p:txBody>
      </p:sp>
      <p:sp>
        <p:nvSpPr>
          <p:cNvPr id="524" name="Shape 160"/>
          <p:cNvSpPr/>
          <p:nvPr/>
        </p:nvSpPr>
        <p:spPr>
          <a:xfrm>
            <a:off x="2941560" y="661968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25" name="Text 161"/>
          <p:cNvSpPr/>
          <p:nvPr/>
        </p:nvSpPr>
        <p:spPr>
          <a:xfrm>
            <a:off x="3093840" y="625572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Elsa Brenner</a:t>
            </a:r>
            <a:endParaRPr lang="en-US" sz="1800" b="0" u="none" strike="noStrike">
              <a:solidFill>
                <a:srgbClr val="000000"/>
              </a:solidFill>
              <a:effectLst/>
              <a:uFillTx/>
              <a:latin typeface="Arial"/>
            </a:endParaRPr>
          </a:p>
        </p:txBody>
      </p:sp>
      <p:sp>
        <p:nvSpPr>
          <p:cNvPr id="526" name="Shape 162"/>
          <p:cNvSpPr/>
          <p:nvPr/>
        </p:nvSpPr>
        <p:spPr>
          <a:xfrm>
            <a:off x="6049080" y="661968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27" name="Text 163"/>
          <p:cNvSpPr/>
          <p:nvPr/>
        </p:nvSpPr>
        <p:spPr>
          <a:xfrm>
            <a:off x="6201720" y="625572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Aizpurua</a:t>
            </a:r>
            <a:endParaRPr lang="en-US" sz="1800" b="0" u="none" strike="noStrike">
              <a:solidFill>
                <a:srgbClr val="000000"/>
              </a:solidFill>
              <a:effectLst/>
              <a:uFillTx/>
              <a:latin typeface="Arial"/>
            </a:endParaRPr>
          </a:p>
        </p:txBody>
      </p:sp>
      <p:sp>
        <p:nvSpPr>
          <p:cNvPr id="528" name="Shape 164"/>
          <p:cNvSpPr/>
          <p:nvPr/>
        </p:nvSpPr>
        <p:spPr>
          <a:xfrm>
            <a:off x="8622360" y="661968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29" name="Text 165"/>
          <p:cNvSpPr/>
          <p:nvPr/>
        </p:nvSpPr>
        <p:spPr>
          <a:xfrm>
            <a:off x="8774640" y="625572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Gilbert</a:t>
            </a:r>
            <a:endParaRPr lang="en-US" sz="1800" b="0" u="none" strike="noStrike">
              <a:solidFill>
                <a:srgbClr val="000000"/>
              </a:solidFill>
              <a:effectLst/>
              <a:uFillTx/>
              <a:latin typeface="Arial"/>
            </a:endParaRPr>
          </a:p>
        </p:txBody>
      </p:sp>
      <p:sp>
        <p:nvSpPr>
          <p:cNvPr id="530" name="Shape 166"/>
          <p:cNvSpPr/>
          <p:nvPr/>
        </p:nvSpPr>
        <p:spPr>
          <a:xfrm>
            <a:off x="10958040" y="661968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31" name="Text 167"/>
          <p:cNvSpPr/>
          <p:nvPr/>
        </p:nvSpPr>
        <p:spPr>
          <a:xfrm>
            <a:off x="11110320" y="625572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Hanhineva</a:t>
            </a:r>
            <a:endParaRPr lang="en-US" sz="1800" b="0" u="none" strike="noStrike">
              <a:solidFill>
                <a:srgbClr val="000000"/>
              </a:solidFill>
              <a:effectLst/>
              <a:uFillTx/>
              <a:latin typeface="Arial"/>
            </a:endParaRPr>
          </a:p>
        </p:txBody>
      </p:sp>
      <p:sp>
        <p:nvSpPr>
          <p:cNvPr id="532" name="Shape 168"/>
          <p:cNvSpPr/>
          <p:nvPr/>
        </p:nvSpPr>
        <p:spPr>
          <a:xfrm>
            <a:off x="13707000" y="661968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33" name="Text 169"/>
          <p:cNvSpPr/>
          <p:nvPr/>
        </p:nvSpPr>
        <p:spPr>
          <a:xfrm>
            <a:off x="13859640" y="625572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a:t>
            </a:r>
            <a:endParaRPr lang="en-US" sz="1800" b="0" u="none" strike="noStrike">
              <a:solidFill>
                <a:srgbClr val="000000"/>
              </a:solidFill>
              <a:effectLst/>
              <a:uFillTx/>
              <a:latin typeface="Arial"/>
            </a:endParaRPr>
          </a:p>
        </p:txBody>
      </p:sp>
      <p:sp>
        <p:nvSpPr>
          <p:cNvPr id="534" name="Shape 170"/>
          <p:cNvSpPr/>
          <p:nvPr/>
        </p:nvSpPr>
        <p:spPr>
          <a:xfrm>
            <a:off x="15066720" y="661968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35" name="Text 171"/>
          <p:cNvSpPr/>
          <p:nvPr/>
        </p:nvSpPr>
        <p:spPr>
          <a:xfrm>
            <a:off x="15219360" y="625572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Afekta</a:t>
            </a:r>
            <a:endParaRPr lang="en-US" sz="1800" b="0" u="none" strike="noStrike">
              <a:solidFill>
                <a:srgbClr val="000000"/>
              </a:solidFill>
              <a:effectLst/>
              <a:uFillTx/>
              <a:latin typeface="Arial"/>
            </a:endParaRPr>
          </a:p>
        </p:txBody>
      </p:sp>
      <p:sp>
        <p:nvSpPr>
          <p:cNvPr id="536" name="Shape 172"/>
          <p:cNvSpPr/>
          <p:nvPr/>
        </p:nvSpPr>
        <p:spPr>
          <a:xfrm>
            <a:off x="978840" y="6628320"/>
            <a:ext cx="9810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37" name="Shape 173"/>
          <p:cNvSpPr/>
          <p:nvPr/>
        </p:nvSpPr>
        <p:spPr>
          <a:xfrm>
            <a:off x="978840" y="70588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38" name="Shape 174"/>
          <p:cNvSpPr/>
          <p:nvPr/>
        </p:nvSpPr>
        <p:spPr>
          <a:xfrm>
            <a:off x="978840" y="6628320"/>
            <a:ext cx="522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39" name="Text 175"/>
          <p:cNvSpPr/>
          <p:nvPr/>
        </p:nvSpPr>
        <p:spPr>
          <a:xfrm>
            <a:off x="1183320" y="669528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WP5</a:t>
            </a:r>
            <a:endParaRPr lang="en-US" sz="1800" b="0" u="none" strike="noStrike">
              <a:solidFill>
                <a:srgbClr val="000000"/>
              </a:solidFill>
              <a:effectLst/>
              <a:uFillTx/>
              <a:latin typeface="Arial"/>
            </a:endParaRPr>
          </a:p>
        </p:txBody>
      </p:sp>
      <p:sp>
        <p:nvSpPr>
          <p:cNvPr id="540" name="Shape 176"/>
          <p:cNvSpPr/>
          <p:nvPr/>
        </p:nvSpPr>
        <p:spPr>
          <a:xfrm>
            <a:off x="1960200" y="6628320"/>
            <a:ext cx="981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41" name="Shape 177"/>
          <p:cNvSpPr/>
          <p:nvPr/>
        </p:nvSpPr>
        <p:spPr>
          <a:xfrm>
            <a:off x="1960200" y="70588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42" name="Text 178"/>
          <p:cNvSpPr/>
          <p:nvPr/>
        </p:nvSpPr>
        <p:spPr>
          <a:xfrm>
            <a:off x="2112480" y="669528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4a8568"/>
                </a:solidFill>
                <a:effectLst/>
                <a:uFillTx/>
                <a:latin typeface="Arial"/>
                <a:ea typeface="Arial"/>
              </a:rPr>
              <a:t>DC8</a:t>
            </a:r>
            <a:endParaRPr lang="en-US" sz="1800" b="0" u="none" strike="noStrike">
              <a:solidFill>
                <a:srgbClr val="000000"/>
              </a:solidFill>
              <a:effectLst/>
              <a:uFillTx/>
              <a:latin typeface="Arial"/>
            </a:endParaRPr>
          </a:p>
        </p:txBody>
      </p:sp>
      <p:sp>
        <p:nvSpPr>
          <p:cNvPr id="543" name="Shape 179"/>
          <p:cNvSpPr/>
          <p:nvPr/>
        </p:nvSpPr>
        <p:spPr>
          <a:xfrm>
            <a:off x="2941560" y="6628320"/>
            <a:ext cx="31071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44" name="Shape 180"/>
          <p:cNvSpPr/>
          <p:nvPr/>
        </p:nvSpPr>
        <p:spPr>
          <a:xfrm>
            <a:off x="2941560" y="705888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45" name="Text 181"/>
          <p:cNvSpPr/>
          <p:nvPr/>
        </p:nvSpPr>
        <p:spPr>
          <a:xfrm>
            <a:off x="3093840" y="669528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Emmanuel Odah</a:t>
            </a:r>
            <a:endParaRPr lang="en-US" sz="1800" b="0" u="none" strike="noStrike">
              <a:solidFill>
                <a:srgbClr val="000000"/>
              </a:solidFill>
              <a:effectLst/>
              <a:uFillTx/>
              <a:latin typeface="Arial"/>
            </a:endParaRPr>
          </a:p>
        </p:txBody>
      </p:sp>
      <p:sp>
        <p:nvSpPr>
          <p:cNvPr id="546" name="Shape 182"/>
          <p:cNvSpPr/>
          <p:nvPr/>
        </p:nvSpPr>
        <p:spPr>
          <a:xfrm>
            <a:off x="6049080" y="6628320"/>
            <a:ext cx="25729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47" name="Shape 183"/>
          <p:cNvSpPr/>
          <p:nvPr/>
        </p:nvSpPr>
        <p:spPr>
          <a:xfrm>
            <a:off x="6049080" y="705888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48" name="Text 184"/>
          <p:cNvSpPr/>
          <p:nvPr/>
        </p:nvSpPr>
        <p:spPr>
          <a:xfrm>
            <a:off x="6201720" y="669528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Sandve</a:t>
            </a:r>
            <a:endParaRPr lang="en-US" sz="1800" b="0" u="none" strike="noStrike">
              <a:solidFill>
                <a:srgbClr val="000000"/>
              </a:solidFill>
              <a:effectLst/>
              <a:uFillTx/>
              <a:latin typeface="Arial"/>
            </a:endParaRPr>
          </a:p>
        </p:txBody>
      </p:sp>
      <p:sp>
        <p:nvSpPr>
          <p:cNvPr id="549" name="Shape 185"/>
          <p:cNvSpPr/>
          <p:nvPr/>
        </p:nvSpPr>
        <p:spPr>
          <a:xfrm>
            <a:off x="8622360" y="6628320"/>
            <a:ext cx="23353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50" name="Shape 186"/>
          <p:cNvSpPr/>
          <p:nvPr/>
        </p:nvSpPr>
        <p:spPr>
          <a:xfrm>
            <a:off x="8622360" y="705888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51" name="Text 187"/>
          <p:cNvSpPr/>
          <p:nvPr/>
        </p:nvSpPr>
        <p:spPr>
          <a:xfrm>
            <a:off x="8774640" y="669528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Hall</a:t>
            </a:r>
            <a:endParaRPr lang="en-US" sz="1800" b="0" u="none" strike="noStrike">
              <a:solidFill>
                <a:srgbClr val="000000"/>
              </a:solidFill>
              <a:effectLst/>
              <a:uFillTx/>
              <a:latin typeface="Arial"/>
            </a:endParaRPr>
          </a:p>
        </p:txBody>
      </p:sp>
      <p:sp>
        <p:nvSpPr>
          <p:cNvPr id="552" name="Shape 188"/>
          <p:cNvSpPr/>
          <p:nvPr/>
        </p:nvSpPr>
        <p:spPr>
          <a:xfrm>
            <a:off x="10958040" y="6628320"/>
            <a:ext cx="27489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53" name="Shape 189"/>
          <p:cNvSpPr/>
          <p:nvPr/>
        </p:nvSpPr>
        <p:spPr>
          <a:xfrm>
            <a:off x="10958040" y="705888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54" name="Text 190"/>
          <p:cNvSpPr/>
          <p:nvPr/>
        </p:nvSpPr>
        <p:spPr>
          <a:xfrm>
            <a:off x="11110320" y="669528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Alberdi</a:t>
            </a:r>
            <a:endParaRPr lang="en-US" sz="1800" b="0" u="none" strike="noStrike">
              <a:solidFill>
                <a:srgbClr val="000000"/>
              </a:solidFill>
              <a:effectLst/>
              <a:uFillTx/>
              <a:latin typeface="Arial"/>
            </a:endParaRPr>
          </a:p>
        </p:txBody>
      </p:sp>
      <p:sp>
        <p:nvSpPr>
          <p:cNvPr id="555" name="Shape 191"/>
          <p:cNvSpPr/>
          <p:nvPr/>
        </p:nvSpPr>
        <p:spPr>
          <a:xfrm>
            <a:off x="13707000" y="6628320"/>
            <a:ext cx="1359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56" name="Shape 192"/>
          <p:cNvSpPr/>
          <p:nvPr/>
        </p:nvSpPr>
        <p:spPr>
          <a:xfrm>
            <a:off x="13707000" y="705888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57" name="Text 193"/>
          <p:cNvSpPr/>
          <p:nvPr/>
        </p:nvSpPr>
        <p:spPr>
          <a:xfrm>
            <a:off x="13859640" y="669528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a:t>
            </a:r>
            <a:endParaRPr lang="en-US" sz="1800" b="0" u="none" strike="noStrike">
              <a:solidFill>
                <a:srgbClr val="000000"/>
              </a:solidFill>
              <a:effectLst/>
              <a:uFillTx/>
              <a:latin typeface="Arial"/>
            </a:endParaRPr>
          </a:p>
        </p:txBody>
      </p:sp>
      <p:sp>
        <p:nvSpPr>
          <p:cNvPr id="558" name="Shape 194"/>
          <p:cNvSpPr/>
          <p:nvPr/>
        </p:nvSpPr>
        <p:spPr>
          <a:xfrm>
            <a:off x="15066720" y="6628320"/>
            <a:ext cx="2268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59" name="Shape 195"/>
          <p:cNvSpPr/>
          <p:nvPr/>
        </p:nvSpPr>
        <p:spPr>
          <a:xfrm>
            <a:off x="15066720" y="705888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60" name="Text 196"/>
          <p:cNvSpPr/>
          <p:nvPr/>
        </p:nvSpPr>
        <p:spPr>
          <a:xfrm>
            <a:off x="15219360" y="669528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Cargill</a:t>
            </a:r>
            <a:endParaRPr lang="en-US" sz="1800" b="0" u="none" strike="noStrike">
              <a:solidFill>
                <a:srgbClr val="000000"/>
              </a:solidFill>
              <a:effectLst/>
              <a:uFillTx/>
              <a:latin typeface="Arial"/>
            </a:endParaRPr>
          </a:p>
        </p:txBody>
      </p:sp>
      <p:sp>
        <p:nvSpPr>
          <p:cNvPr id="561" name="Shape 197"/>
          <p:cNvSpPr/>
          <p:nvPr/>
        </p:nvSpPr>
        <p:spPr>
          <a:xfrm>
            <a:off x="978840" y="7067880"/>
            <a:ext cx="9810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62" name="Shape 198"/>
          <p:cNvSpPr/>
          <p:nvPr/>
        </p:nvSpPr>
        <p:spPr>
          <a:xfrm>
            <a:off x="978840" y="74980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63" name="Shape 199"/>
          <p:cNvSpPr/>
          <p:nvPr/>
        </p:nvSpPr>
        <p:spPr>
          <a:xfrm>
            <a:off x="978840" y="7067880"/>
            <a:ext cx="522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64" name="Text 200"/>
          <p:cNvSpPr/>
          <p:nvPr/>
        </p:nvSpPr>
        <p:spPr>
          <a:xfrm>
            <a:off x="1183320" y="713448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WP5</a:t>
            </a:r>
            <a:endParaRPr lang="en-US" sz="1800" b="0" u="none" strike="noStrike">
              <a:solidFill>
                <a:srgbClr val="000000"/>
              </a:solidFill>
              <a:effectLst/>
              <a:uFillTx/>
              <a:latin typeface="Arial"/>
            </a:endParaRPr>
          </a:p>
        </p:txBody>
      </p:sp>
      <p:sp>
        <p:nvSpPr>
          <p:cNvPr id="565" name="Shape 201"/>
          <p:cNvSpPr/>
          <p:nvPr/>
        </p:nvSpPr>
        <p:spPr>
          <a:xfrm>
            <a:off x="1960200" y="749808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66" name="Text 202"/>
          <p:cNvSpPr/>
          <p:nvPr/>
        </p:nvSpPr>
        <p:spPr>
          <a:xfrm>
            <a:off x="2112480" y="713448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4a8568"/>
                </a:solidFill>
                <a:effectLst/>
                <a:uFillTx/>
                <a:latin typeface="Arial"/>
                <a:ea typeface="Arial"/>
              </a:rPr>
              <a:t>DC9</a:t>
            </a:r>
            <a:endParaRPr lang="en-US" sz="1800" b="0" u="none" strike="noStrike">
              <a:solidFill>
                <a:srgbClr val="000000"/>
              </a:solidFill>
              <a:effectLst/>
              <a:uFillTx/>
              <a:latin typeface="Arial"/>
            </a:endParaRPr>
          </a:p>
        </p:txBody>
      </p:sp>
      <p:sp>
        <p:nvSpPr>
          <p:cNvPr id="567" name="Shape 203"/>
          <p:cNvSpPr/>
          <p:nvPr/>
        </p:nvSpPr>
        <p:spPr>
          <a:xfrm>
            <a:off x="2941560" y="749808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68" name="Text 204"/>
          <p:cNvSpPr/>
          <p:nvPr/>
        </p:nvSpPr>
        <p:spPr>
          <a:xfrm>
            <a:off x="3093840" y="713448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Katerina Katirtzoglou</a:t>
            </a:r>
            <a:endParaRPr lang="en-US" sz="1800" b="0" u="none" strike="noStrike">
              <a:solidFill>
                <a:srgbClr val="000000"/>
              </a:solidFill>
              <a:effectLst/>
              <a:uFillTx/>
              <a:latin typeface="Arial"/>
            </a:endParaRPr>
          </a:p>
        </p:txBody>
      </p:sp>
      <p:sp>
        <p:nvSpPr>
          <p:cNvPr id="569" name="Shape 205"/>
          <p:cNvSpPr/>
          <p:nvPr/>
        </p:nvSpPr>
        <p:spPr>
          <a:xfrm>
            <a:off x="6049080" y="749808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70" name="Text 206"/>
          <p:cNvSpPr/>
          <p:nvPr/>
        </p:nvSpPr>
        <p:spPr>
          <a:xfrm>
            <a:off x="6201720" y="713448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Pope</a:t>
            </a:r>
            <a:endParaRPr lang="en-US" sz="1800" b="0" u="none" strike="noStrike">
              <a:solidFill>
                <a:srgbClr val="000000"/>
              </a:solidFill>
              <a:effectLst/>
              <a:uFillTx/>
              <a:latin typeface="Arial"/>
            </a:endParaRPr>
          </a:p>
        </p:txBody>
      </p:sp>
      <p:sp>
        <p:nvSpPr>
          <p:cNvPr id="571" name="Shape 207"/>
          <p:cNvSpPr/>
          <p:nvPr/>
        </p:nvSpPr>
        <p:spPr>
          <a:xfrm>
            <a:off x="8622360" y="749808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72" name="Text 208"/>
          <p:cNvSpPr/>
          <p:nvPr/>
        </p:nvSpPr>
        <p:spPr>
          <a:xfrm>
            <a:off x="8774640" y="713448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Hall</a:t>
            </a:r>
            <a:endParaRPr lang="en-US" sz="1800" b="0" u="none" strike="noStrike">
              <a:solidFill>
                <a:srgbClr val="000000"/>
              </a:solidFill>
              <a:effectLst/>
              <a:uFillTx/>
              <a:latin typeface="Arial"/>
            </a:endParaRPr>
          </a:p>
        </p:txBody>
      </p:sp>
      <p:sp>
        <p:nvSpPr>
          <p:cNvPr id="573" name="Shape 209"/>
          <p:cNvSpPr/>
          <p:nvPr/>
        </p:nvSpPr>
        <p:spPr>
          <a:xfrm>
            <a:off x="10958040" y="749808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74" name="Text 210"/>
          <p:cNvSpPr/>
          <p:nvPr/>
        </p:nvSpPr>
        <p:spPr>
          <a:xfrm>
            <a:off x="11110320" y="713448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Marti-Renom</a:t>
            </a:r>
            <a:endParaRPr lang="en-US" sz="1800" b="0" u="none" strike="noStrike">
              <a:solidFill>
                <a:srgbClr val="000000"/>
              </a:solidFill>
              <a:effectLst/>
              <a:uFillTx/>
              <a:latin typeface="Arial"/>
            </a:endParaRPr>
          </a:p>
        </p:txBody>
      </p:sp>
      <p:sp>
        <p:nvSpPr>
          <p:cNvPr id="575" name="Shape 211"/>
          <p:cNvSpPr/>
          <p:nvPr/>
        </p:nvSpPr>
        <p:spPr>
          <a:xfrm>
            <a:off x="13707000" y="749808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76" name="Text 212"/>
          <p:cNvSpPr/>
          <p:nvPr/>
        </p:nvSpPr>
        <p:spPr>
          <a:xfrm>
            <a:off x="13859640" y="713448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4</a:t>
            </a:r>
            <a:endParaRPr lang="en-US" sz="1800" b="0" u="none" strike="noStrike">
              <a:solidFill>
                <a:srgbClr val="000000"/>
              </a:solidFill>
              <a:effectLst/>
              <a:uFillTx/>
              <a:latin typeface="Arial"/>
            </a:endParaRPr>
          </a:p>
        </p:txBody>
      </p:sp>
      <p:sp>
        <p:nvSpPr>
          <p:cNvPr id="577" name="Shape 213"/>
          <p:cNvSpPr/>
          <p:nvPr/>
        </p:nvSpPr>
        <p:spPr>
          <a:xfrm>
            <a:off x="15066720" y="749808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78" name="Text 214"/>
          <p:cNvSpPr/>
          <p:nvPr/>
        </p:nvSpPr>
        <p:spPr>
          <a:xfrm>
            <a:off x="15219360" y="713448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Norsvin</a:t>
            </a:r>
            <a:endParaRPr lang="en-US" sz="1800" b="0" u="none" strike="noStrike">
              <a:solidFill>
                <a:srgbClr val="000000"/>
              </a:solidFill>
              <a:effectLst/>
              <a:uFillTx/>
              <a:latin typeface="Arial"/>
            </a:endParaRPr>
          </a:p>
        </p:txBody>
      </p:sp>
      <p:sp>
        <p:nvSpPr>
          <p:cNvPr id="579" name="Shape 215"/>
          <p:cNvSpPr/>
          <p:nvPr/>
        </p:nvSpPr>
        <p:spPr>
          <a:xfrm>
            <a:off x="978840" y="7507080"/>
            <a:ext cx="9810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80" name="Shape 216"/>
          <p:cNvSpPr/>
          <p:nvPr/>
        </p:nvSpPr>
        <p:spPr>
          <a:xfrm>
            <a:off x="978840" y="793764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81" name="Shape 217"/>
          <p:cNvSpPr/>
          <p:nvPr/>
        </p:nvSpPr>
        <p:spPr>
          <a:xfrm>
            <a:off x="978840" y="7507080"/>
            <a:ext cx="522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582" name="Text 218"/>
          <p:cNvSpPr/>
          <p:nvPr/>
        </p:nvSpPr>
        <p:spPr>
          <a:xfrm>
            <a:off x="1183320" y="757368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WP5</a:t>
            </a:r>
            <a:endParaRPr lang="en-US" sz="1800" b="0" u="none" strike="noStrike">
              <a:solidFill>
                <a:srgbClr val="000000"/>
              </a:solidFill>
              <a:effectLst/>
              <a:uFillTx/>
              <a:latin typeface="Arial"/>
            </a:endParaRPr>
          </a:p>
        </p:txBody>
      </p:sp>
      <p:sp>
        <p:nvSpPr>
          <p:cNvPr id="583" name="Shape 219"/>
          <p:cNvSpPr/>
          <p:nvPr/>
        </p:nvSpPr>
        <p:spPr>
          <a:xfrm>
            <a:off x="1960200" y="7507080"/>
            <a:ext cx="981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84" name="Shape 220"/>
          <p:cNvSpPr/>
          <p:nvPr/>
        </p:nvSpPr>
        <p:spPr>
          <a:xfrm>
            <a:off x="1960200" y="793764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85" name="Text 221"/>
          <p:cNvSpPr/>
          <p:nvPr/>
        </p:nvSpPr>
        <p:spPr>
          <a:xfrm>
            <a:off x="2112480" y="757368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4a8568"/>
                </a:solidFill>
                <a:effectLst/>
                <a:uFillTx/>
                <a:latin typeface="Arial"/>
                <a:ea typeface="Arial"/>
              </a:rPr>
              <a:t>DC10</a:t>
            </a:r>
            <a:endParaRPr lang="en-US" sz="1800" b="0" u="none" strike="noStrike">
              <a:solidFill>
                <a:srgbClr val="000000"/>
              </a:solidFill>
              <a:effectLst/>
              <a:uFillTx/>
              <a:latin typeface="Arial"/>
            </a:endParaRPr>
          </a:p>
        </p:txBody>
      </p:sp>
      <p:sp>
        <p:nvSpPr>
          <p:cNvPr id="586" name="Shape 222"/>
          <p:cNvSpPr/>
          <p:nvPr/>
        </p:nvSpPr>
        <p:spPr>
          <a:xfrm>
            <a:off x="2941560" y="7507080"/>
            <a:ext cx="31071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87" name="Shape 223"/>
          <p:cNvSpPr/>
          <p:nvPr/>
        </p:nvSpPr>
        <p:spPr>
          <a:xfrm>
            <a:off x="2941560" y="793764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88" name="Text 224"/>
          <p:cNvSpPr/>
          <p:nvPr/>
        </p:nvSpPr>
        <p:spPr>
          <a:xfrm>
            <a:off x="3093840" y="757368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JP Cassucci dos Santos</a:t>
            </a:r>
            <a:endParaRPr lang="en-US" sz="1800" b="0" u="none" strike="noStrike">
              <a:solidFill>
                <a:srgbClr val="000000"/>
              </a:solidFill>
              <a:effectLst/>
              <a:uFillTx/>
              <a:latin typeface="Arial"/>
            </a:endParaRPr>
          </a:p>
        </p:txBody>
      </p:sp>
      <p:sp>
        <p:nvSpPr>
          <p:cNvPr id="589" name="Shape 225"/>
          <p:cNvSpPr/>
          <p:nvPr/>
        </p:nvSpPr>
        <p:spPr>
          <a:xfrm>
            <a:off x="6049080" y="7507080"/>
            <a:ext cx="25729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90" name="Shape 226"/>
          <p:cNvSpPr/>
          <p:nvPr/>
        </p:nvSpPr>
        <p:spPr>
          <a:xfrm>
            <a:off x="6049080" y="793764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91" name="Text 227"/>
          <p:cNvSpPr/>
          <p:nvPr/>
        </p:nvSpPr>
        <p:spPr>
          <a:xfrm>
            <a:off x="6201720" y="757368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Havulinna</a:t>
            </a:r>
            <a:endParaRPr lang="en-US" sz="1800" b="0" u="none" strike="noStrike">
              <a:solidFill>
                <a:srgbClr val="000000"/>
              </a:solidFill>
              <a:effectLst/>
              <a:uFillTx/>
              <a:latin typeface="Arial"/>
            </a:endParaRPr>
          </a:p>
        </p:txBody>
      </p:sp>
      <p:sp>
        <p:nvSpPr>
          <p:cNvPr id="592" name="Shape 228"/>
          <p:cNvSpPr/>
          <p:nvPr/>
        </p:nvSpPr>
        <p:spPr>
          <a:xfrm>
            <a:off x="8622360" y="7507080"/>
            <a:ext cx="233532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93" name="Shape 229"/>
          <p:cNvSpPr/>
          <p:nvPr/>
        </p:nvSpPr>
        <p:spPr>
          <a:xfrm>
            <a:off x="8622360" y="793764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94" name="Text 230"/>
          <p:cNvSpPr/>
          <p:nvPr/>
        </p:nvSpPr>
        <p:spPr>
          <a:xfrm>
            <a:off x="8774640" y="757368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Alberdi</a:t>
            </a:r>
            <a:endParaRPr lang="en-US" sz="1800" b="0" u="none" strike="noStrike">
              <a:solidFill>
                <a:srgbClr val="000000"/>
              </a:solidFill>
              <a:effectLst/>
              <a:uFillTx/>
              <a:latin typeface="Arial"/>
            </a:endParaRPr>
          </a:p>
        </p:txBody>
      </p:sp>
      <p:sp>
        <p:nvSpPr>
          <p:cNvPr id="595" name="Shape 231"/>
          <p:cNvSpPr/>
          <p:nvPr/>
        </p:nvSpPr>
        <p:spPr>
          <a:xfrm>
            <a:off x="10958040" y="7507080"/>
            <a:ext cx="27489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96" name="Shape 232"/>
          <p:cNvSpPr/>
          <p:nvPr/>
        </p:nvSpPr>
        <p:spPr>
          <a:xfrm>
            <a:off x="10958040" y="793764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597" name="Text 233"/>
          <p:cNvSpPr/>
          <p:nvPr/>
        </p:nvSpPr>
        <p:spPr>
          <a:xfrm>
            <a:off x="11110320" y="757368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Sandve</a:t>
            </a:r>
            <a:endParaRPr lang="en-US" sz="1800" b="0" u="none" strike="noStrike">
              <a:solidFill>
                <a:srgbClr val="000000"/>
              </a:solidFill>
              <a:effectLst/>
              <a:uFillTx/>
              <a:latin typeface="Arial"/>
            </a:endParaRPr>
          </a:p>
        </p:txBody>
      </p:sp>
      <p:sp>
        <p:nvSpPr>
          <p:cNvPr id="598" name="Shape 234"/>
          <p:cNvSpPr/>
          <p:nvPr/>
        </p:nvSpPr>
        <p:spPr>
          <a:xfrm>
            <a:off x="13707000" y="7507080"/>
            <a:ext cx="1359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599" name="Shape 235"/>
          <p:cNvSpPr/>
          <p:nvPr/>
        </p:nvSpPr>
        <p:spPr>
          <a:xfrm>
            <a:off x="13707000" y="793764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00" name="Text 236"/>
          <p:cNvSpPr/>
          <p:nvPr/>
        </p:nvSpPr>
        <p:spPr>
          <a:xfrm>
            <a:off x="13859640" y="757368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4</a:t>
            </a:r>
            <a:endParaRPr lang="en-US" sz="1800" b="0" u="none" strike="noStrike">
              <a:solidFill>
                <a:srgbClr val="000000"/>
              </a:solidFill>
              <a:effectLst/>
              <a:uFillTx/>
              <a:latin typeface="Arial"/>
            </a:endParaRPr>
          </a:p>
        </p:txBody>
      </p:sp>
      <p:sp>
        <p:nvSpPr>
          <p:cNvPr id="601" name="Shape 237"/>
          <p:cNvSpPr/>
          <p:nvPr/>
        </p:nvSpPr>
        <p:spPr>
          <a:xfrm>
            <a:off x="15066720" y="7507080"/>
            <a:ext cx="226836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02" name="Shape 238"/>
          <p:cNvSpPr/>
          <p:nvPr/>
        </p:nvSpPr>
        <p:spPr>
          <a:xfrm>
            <a:off x="15066720" y="793764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03" name="Text 239"/>
          <p:cNvSpPr/>
          <p:nvPr/>
        </p:nvSpPr>
        <p:spPr>
          <a:xfrm>
            <a:off x="15219360" y="757368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Genetic Analysis</a:t>
            </a:r>
            <a:endParaRPr lang="en-US" sz="1800" b="0" u="none" strike="noStrike">
              <a:solidFill>
                <a:srgbClr val="000000"/>
              </a:solidFill>
              <a:effectLst/>
              <a:uFillTx/>
              <a:latin typeface="Arial"/>
            </a:endParaRPr>
          </a:p>
        </p:txBody>
      </p:sp>
      <p:sp>
        <p:nvSpPr>
          <p:cNvPr id="604" name="Shape 240"/>
          <p:cNvSpPr/>
          <p:nvPr/>
        </p:nvSpPr>
        <p:spPr>
          <a:xfrm>
            <a:off x="978840" y="7946280"/>
            <a:ext cx="9810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05" name="Shape 241"/>
          <p:cNvSpPr/>
          <p:nvPr/>
        </p:nvSpPr>
        <p:spPr>
          <a:xfrm>
            <a:off x="978840" y="837684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06" name="Shape 242"/>
          <p:cNvSpPr/>
          <p:nvPr/>
        </p:nvSpPr>
        <p:spPr>
          <a:xfrm>
            <a:off x="978840" y="7946280"/>
            <a:ext cx="52200" cy="438840"/>
          </a:xfrm>
          <a:prstGeom prst="rect">
            <a:avLst/>
          </a:prstGeom>
          <a:solidFill>
            <a:srgbClr val="4a8568"/>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07" name="Text 243"/>
          <p:cNvSpPr/>
          <p:nvPr/>
        </p:nvSpPr>
        <p:spPr>
          <a:xfrm>
            <a:off x="1183320" y="8012880"/>
            <a:ext cx="7002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ffffff"/>
                </a:solidFill>
                <a:effectLst/>
                <a:uFillTx/>
                <a:latin typeface="Arial"/>
                <a:ea typeface="Arial"/>
              </a:rPr>
              <a:t>WP5</a:t>
            </a:r>
            <a:endParaRPr lang="en-US" sz="1800" b="0" u="none" strike="noStrike">
              <a:solidFill>
                <a:srgbClr val="000000"/>
              </a:solidFill>
              <a:effectLst/>
              <a:uFillTx/>
              <a:latin typeface="Arial"/>
            </a:endParaRPr>
          </a:p>
        </p:txBody>
      </p:sp>
      <p:sp>
        <p:nvSpPr>
          <p:cNvPr id="608" name="Shape 244"/>
          <p:cNvSpPr/>
          <p:nvPr/>
        </p:nvSpPr>
        <p:spPr>
          <a:xfrm>
            <a:off x="1960200" y="8376840"/>
            <a:ext cx="981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09" name="Text 245"/>
          <p:cNvSpPr/>
          <p:nvPr/>
        </p:nvSpPr>
        <p:spPr>
          <a:xfrm>
            <a:off x="2112480" y="8012880"/>
            <a:ext cx="752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4a8568"/>
                </a:solidFill>
                <a:effectLst/>
                <a:uFillTx/>
                <a:latin typeface="Arial"/>
                <a:ea typeface="Arial"/>
              </a:rPr>
              <a:t>DC11</a:t>
            </a:r>
            <a:endParaRPr lang="en-US" sz="1800" b="0" u="none" strike="noStrike">
              <a:solidFill>
                <a:srgbClr val="000000"/>
              </a:solidFill>
              <a:effectLst/>
              <a:uFillTx/>
              <a:latin typeface="Arial"/>
            </a:endParaRPr>
          </a:p>
        </p:txBody>
      </p:sp>
      <p:sp>
        <p:nvSpPr>
          <p:cNvPr id="610" name="Shape 246"/>
          <p:cNvSpPr/>
          <p:nvPr/>
        </p:nvSpPr>
        <p:spPr>
          <a:xfrm>
            <a:off x="2941560" y="8376840"/>
            <a:ext cx="31071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11" name="Text 247"/>
          <p:cNvSpPr/>
          <p:nvPr/>
        </p:nvSpPr>
        <p:spPr>
          <a:xfrm>
            <a:off x="3093840" y="8012880"/>
            <a:ext cx="28958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Chujun Zhang</a:t>
            </a:r>
            <a:endParaRPr lang="en-US" sz="1800" b="0" u="none" strike="noStrike">
              <a:solidFill>
                <a:srgbClr val="000000"/>
              </a:solidFill>
              <a:effectLst/>
              <a:uFillTx/>
              <a:latin typeface="Arial"/>
            </a:endParaRPr>
          </a:p>
        </p:txBody>
      </p:sp>
      <p:sp>
        <p:nvSpPr>
          <p:cNvPr id="612" name="Shape 248"/>
          <p:cNvSpPr/>
          <p:nvPr/>
        </p:nvSpPr>
        <p:spPr>
          <a:xfrm>
            <a:off x="6049080" y="8376840"/>
            <a:ext cx="25729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13" name="Text 249"/>
          <p:cNvSpPr/>
          <p:nvPr/>
        </p:nvSpPr>
        <p:spPr>
          <a:xfrm>
            <a:off x="6201720" y="8012880"/>
            <a:ext cx="2345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Hall</a:t>
            </a:r>
            <a:endParaRPr lang="en-US" sz="1800" b="0" u="none" strike="noStrike">
              <a:solidFill>
                <a:srgbClr val="000000"/>
              </a:solidFill>
              <a:effectLst/>
              <a:uFillTx/>
              <a:latin typeface="Arial"/>
            </a:endParaRPr>
          </a:p>
        </p:txBody>
      </p:sp>
      <p:sp>
        <p:nvSpPr>
          <p:cNvPr id="614" name="Shape 250"/>
          <p:cNvSpPr/>
          <p:nvPr/>
        </p:nvSpPr>
        <p:spPr>
          <a:xfrm>
            <a:off x="8622360" y="8376840"/>
            <a:ext cx="23353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15" name="Text 251"/>
          <p:cNvSpPr/>
          <p:nvPr/>
        </p:nvSpPr>
        <p:spPr>
          <a:xfrm>
            <a:off x="8774640" y="8012880"/>
            <a:ext cx="2106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Lahti</a:t>
            </a:r>
            <a:endParaRPr lang="en-US" sz="1800" b="0" u="none" strike="noStrike">
              <a:solidFill>
                <a:srgbClr val="000000"/>
              </a:solidFill>
              <a:effectLst/>
              <a:uFillTx/>
              <a:latin typeface="Arial"/>
            </a:endParaRPr>
          </a:p>
        </p:txBody>
      </p:sp>
      <p:sp>
        <p:nvSpPr>
          <p:cNvPr id="616" name="Shape 252"/>
          <p:cNvSpPr/>
          <p:nvPr/>
        </p:nvSpPr>
        <p:spPr>
          <a:xfrm>
            <a:off x="10958040" y="8376840"/>
            <a:ext cx="27489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17" name="Text 253"/>
          <p:cNvSpPr/>
          <p:nvPr/>
        </p:nvSpPr>
        <p:spPr>
          <a:xfrm>
            <a:off x="11110320" y="8012880"/>
            <a:ext cx="2526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Pope</a:t>
            </a:r>
            <a:endParaRPr lang="en-US" sz="1800" b="0" u="none" strike="noStrike">
              <a:solidFill>
                <a:srgbClr val="000000"/>
              </a:solidFill>
              <a:effectLst/>
              <a:uFillTx/>
              <a:latin typeface="Arial"/>
            </a:endParaRPr>
          </a:p>
        </p:txBody>
      </p:sp>
      <p:sp>
        <p:nvSpPr>
          <p:cNvPr id="618" name="Shape 254"/>
          <p:cNvSpPr/>
          <p:nvPr/>
        </p:nvSpPr>
        <p:spPr>
          <a:xfrm>
            <a:off x="13707000" y="8376840"/>
            <a:ext cx="1359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19" name="Text 255"/>
          <p:cNvSpPr/>
          <p:nvPr/>
        </p:nvSpPr>
        <p:spPr>
          <a:xfrm>
            <a:off x="13859640" y="8012880"/>
            <a:ext cx="1130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3</a:t>
            </a:r>
            <a:endParaRPr lang="en-US" sz="1800" b="0" u="none" strike="noStrike">
              <a:solidFill>
                <a:srgbClr val="000000"/>
              </a:solidFill>
              <a:effectLst/>
              <a:uFillTx/>
              <a:latin typeface="Arial"/>
            </a:endParaRPr>
          </a:p>
        </p:txBody>
      </p:sp>
      <p:sp>
        <p:nvSpPr>
          <p:cNvPr id="620" name="Shape 256"/>
          <p:cNvSpPr/>
          <p:nvPr/>
        </p:nvSpPr>
        <p:spPr>
          <a:xfrm>
            <a:off x="15066720" y="8376840"/>
            <a:ext cx="226836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21" name="Text 257"/>
          <p:cNvSpPr/>
          <p:nvPr/>
        </p:nvSpPr>
        <p:spPr>
          <a:xfrm>
            <a:off x="15219360" y="8012880"/>
            <a:ext cx="203976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Genetic Analysis</a:t>
            </a:r>
            <a:endParaRPr lang="en-US" sz="1800" b="0" u="none" strike="noStrike">
              <a:solidFill>
                <a:srgbClr val="000000"/>
              </a:solidFill>
              <a:effectLst/>
              <a:uFillTx/>
              <a:latin typeface="Arial"/>
            </a:endParaRPr>
          </a:p>
        </p:txBody>
      </p:sp>
      <p:sp>
        <p:nvSpPr>
          <p:cNvPr id="622" name="Shape 258"/>
          <p:cNvSpPr/>
          <p:nvPr/>
        </p:nvSpPr>
        <p:spPr>
          <a:xfrm>
            <a:off x="952560" y="8599320"/>
            <a:ext cx="8076960" cy="100152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23" name="Shape 259"/>
          <p:cNvSpPr/>
          <p:nvPr/>
        </p:nvSpPr>
        <p:spPr>
          <a:xfrm>
            <a:off x="952560" y="8599320"/>
            <a:ext cx="34560" cy="100152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24" name="Text 260"/>
          <p:cNvSpPr/>
          <p:nvPr/>
        </p:nvSpPr>
        <p:spPr>
          <a:xfrm>
            <a:off x="1177920" y="8751600"/>
            <a:ext cx="789084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15" strike="noStrike">
                <a:solidFill>
                  <a:srgbClr val="c95a3c"/>
                </a:solidFill>
                <a:effectLst/>
                <a:uFillTx/>
                <a:latin typeface="Arial"/>
                <a:ea typeface="Arial"/>
              </a:rPr>
              <a:t>SUPERVISION</a:t>
            </a:r>
            <a:endParaRPr lang="en-US" sz="1800" b="0" u="none" strike="noStrike">
              <a:solidFill>
                <a:srgbClr val="000000"/>
              </a:solidFill>
              <a:effectLst/>
              <a:uFillTx/>
              <a:latin typeface="Arial"/>
            </a:endParaRPr>
          </a:p>
        </p:txBody>
      </p:sp>
      <p:sp>
        <p:nvSpPr>
          <p:cNvPr id="625" name="Text 261"/>
          <p:cNvSpPr/>
          <p:nvPr/>
        </p:nvSpPr>
        <p:spPr>
          <a:xfrm>
            <a:off x="1177920" y="9127440"/>
            <a:ext cx="6753600" cy="360720"/>
          </a:xfrm>
          <a:prstGeom prst="rect">
            <a:avLst/>
          </a:prstGeom>
          <a:noFill/>
          <a:ln w="0">
            <a:noFill/>
          </a:ln>
        </p:spPr>
        <p:style>
          <a:lnRef idx="0"/>
          <a:fillRef idx="0"/>
          <a:effectRef idx="0"/>
          <a:fontRef idx="minor"/>
        </p:style>
        <p:txBody>
          <a:bodyPr lIns="0" rIns="0" tIns="0" bIns="0" anchor="t">
            <a:normAutofit lnSpcReduction="9999"/>
          </a:bodyPr>
          <a:p>
            <a:pPr defTabSz="914400">
              <a:lnSpc>
                <a:spcPct val="140000"/>
              </a:lnSpc>
              <a:tabLst>
                <a:tab algn="l" pos="0"/>
              </a:tabLst>
            </a:pPr>
            <a:r>
              <a:rPr lang="en-US" sz="1800" b="0" u="none" strike="noStrike">
                <a:solidFill>
                  <a:srgbClr val="1f2a30"/>
                </a:solidFill>
                <a:effectLst/>
                <a:uFillTx/>
                <a:latin typeface="Arial"/>
                <a:ea typeface="Arial"/>
              </a:rPr>
              <a:t>At least two meetings with the HoloGen co-supervisor each year.</a:t>
            </a:r>
            <a:endParaRPr lang="en-US" sz="1800" b="0" u="none" strike="noStrike">
              <a:solidFill>
                <a:srgbClr val="000000"/>
              </a:solidFill>
              <a:effectLst/>
              <a:uFillTx/>
              <a:latin typeface="Arial"/>
            </a:endParaRPr>
          </a:p>
        </p:txBody>
      </p:sp>
      <p:sp>
        <p:nvSpPr>
          <p:cNvPr id="626" name="Shape 262"/>
          <p:cNvSpPr/>
          <p:nvPr/>
        </p:nvSpPr>
        <p:spPr>
          <a:xfrm>
            <a:off x="9258480" y="8599320"/>
            <a:ext cx="8076960" cy="100152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27" name="Shape 263"/>
          <p:cNvSpPr/>
          <p:nvPr/>
        </p:nvSpPr>
        <p:spPr>
          <a:xfrm>
            <a:off x="9258480" y="8599320"/>
            <a:ext cx="34560" cy="100152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28" name="Text 264"/>
          <p:cNvSpPr/>
          <p:nvPr/>
        </p:nvSpPr>
        <p:spPr>
          <a:xfrm>
            <a:off x="9483840" y="8751600"/>
            <a:ext cx="789084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15" strike="noStrike">
                <a:solidFill>
                  <a:srgbClr val="c95a3c"/>
                </a:solidFill>
                <a:effectLst/>
                <a:uFillTx/>
                <a:latin typeface="Arial"/>
                <a:ea typeface="Arial"/>
              </a:rPr>
              <a:t>REMINDER</a:t>
            </a:r>
            <a:endParaRPr lang="en-US" sz="1800" b="0" u="none" strike="noStrike">
              <a:solidFill>
                <a:srgbClr val="000000"/>
              </a:solidFill>
              <a:effectLst/>
              <a:uFillTx/>
              <a:latin typeface="Arial"/>
            </a:endParaRPr>
          </a:p>
        </p:txBody>
      </p:sp>
      <p:sp>
        <p:nvSpPr>
          <p:cNvPr id="629" name="Text 265"/>
          <p:cNvSpPr/>
          <p:nvPr/>
        </p:nvSpPr>
        <p:spPr>
          <a:xfrm>
            <a:off x="9483840" y="9127440"/>
            <a:ext cx="7840800" cy="360720"/>
          </a:xfrm>
          <a:prstGeom prst="rect">
            <a:avLst/>
          </a:prstGeom>
          <a:noFill/>
          <a:ln w="0">
            <a:noFill/>
          </a:ln>
        </p:spPr>
        <p:style>
          <a:lnRef idx="0"/>
          <a:fillRef idx="0"/>
          <a:effectRef idx="0"/>
          <a:fontRef idx="minor"/>
        </p:style>
        <p:txBody>
          <a:bodyPr lIns="0" rIns="0" tIns="0" bIns="0" anchor="t">
            <a:normAutofit lnSpcReduction="9999"/>
          </a:bodyPr>
          <a:p>
            <a:pPr defTabSz="914400">
              <a:lnSpc>
                <a:spcPct val="140000"/>
              </a:lnSpc>
              <a:tabLst>
                <a:tab algn="l" pos="0"/>
              </a:tabLst>
            </a:pPr>
            <a:r>
              <a:rPr lang="en-US" sz="1800" b="0" u="none" strike="noStrike">
                <a:solidFill>
                  <a:srgbClr val="1f2a30"/>
                </a:solidFill>
                <a:effectLst/>
                <a:uFillTx/>
                <a:latin typeface="Arial"/>
                <a:ea typeface="Arial"/>
              </a:rPr>
              <a:t>Career Development Plans — deadline in August, postponed to December.</a:t>
            </a:r>
            <a:endParaRPr lang="en-US" sz="1800" b="0" u="none" strike="noStrike">
              <a:solidFill>
                <a:srgbClr val="000000"/>
              </a:solidFill>
              <a:effectLst/>
              <a:uFillTx/>
              <a:latin typeface="Arial"/>
            </a:endParaRPr>
          </a:p>
        </p:txBody>
      </p:sp>
      <p:sp>
        <p:nvSpPr>
          <p:cNvPr id="630" name="Text 266"/>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631" name="Text 267"/>
          <p:cNvSpPr/>
          <p:nvPr/>
        </p:nvSpPr>
        <p:spPr>
          <a:xfrm>
            <a:off x="11051640" y="9582840"/>
            <a:ext cx="647208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If your secondment is &lt; 12 months away — flag it this week</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2"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WHAT'S DUE NEXT</a:t>
            </a:r>
            <a:endParaRPr lang="en-US" sz="1950" b="0" u="none" strike="noStrike">
              <a:solidFill>
                <a:srgbClr val="000000"/>
              </a:solidFill>
              <a:effectLst/>
              <a:uFillTx/>
              <a:latin typeface="Arial"/>
            </a:endParaRPr>
          </a:p>
        </p:txBody>
      </p:sp>
      <p:sp>
        <p:nvSpPr>
          <p:cNvPr id="633"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M23 cluster — July 2026.</a:t>
            </a:r>
            <a:endParaRPr lang="en-US" sz="4800" b="0" u="none" strike="noStrike">
              <a:solidFill>
                <a:srgbClr val="000000"/>
              </a:solidFill>
              <a:effectLst/>
              <a:uFillTx/>
              <a:latin typeface="Arial"/>
            </a:endParaRPr>
          </a:p>
        </p:txBody>
      </p:sp>
      <p:sp>
        <p:nvSpPr>
          <p:cNvPr id="634" name="Shape 2"/>
          <p:cNvSpPr/>
          <p:nvPr/>
        </p:nvSpPr>
        <p:spPr>
          <a:xfrm>
            <a:off x="952560" y="2665800"/>
            <a:ext cx="1310400" cy="5601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35" name="Shape 3"/>
          <p:cNvSpPr/>
          <p:nvPr/>
        </p:nvSpPr>
        <p:spPr>
          <a:xfrm>
            <a:off x="2254320" y="2665800"/>
            <a:ext cx="9000" cy="56016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36" name="Text 4"/>
          <p:cNvSpPr/>
          <p:nvPr/>
        </p:nvSpPr>
        <p:spPr>
          <a:xfrm>
            <a:off x="1104840" y="2779920"/>
            <a:ext cx="1072800" cy="36936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ID</a:t>
            </a:r>
            <a:endParaRPr lang="en-US" sz="1800" b="0" u="none" strike="noStrike">
              <a:solidFill>
                <a:srgbClr val="000000"/>
              </a:solidFill>
              <a:effectLst/>
              <a:uFillTx/>
              <a:latin typeface="Arial"/>
            </a:endParaRPr>
          </a:p>
        </p:txBody>
      </p:sp>
      <p:sp>
        <p:nvSpPr>
          <p:cNvPr id="637" name="Shape 5"/>
          <p:cNvSpPr/>
          <p:nvPr/>
        </p:nvSpPr>
        <p:spPr>
          <a:xfrm>
            <a:off x="2263320" y="2665800"/>
            <a:ext cx="8846640" cy="5601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38" name="Shape 6"/>
          <p:cNvSpPr/>
          <p:nvPr/>
        </p:nvSpPr>
        <p:spPr>
          <a:xfrm>
            <a:off x="11101320" y="2665800"/>
            <a:ext cx="9000" cy="56016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39" name="Text 7"/>
          <p:cNvSpPr/>
          <p:nvPr/>
        </p:nvSpPr>
        <p:spPr>
          <a:xfrm>
            <a:off x="2415600" y="2779920"/>
            <a:ext cx="8798400" cy="36936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TITLE</a:t>
            </a:r>
            <a:endParaRPr lang="en-US" sz="1800" b="0" u="none" strike="noStrike">
              <a:solidFill>
                <a:srgbClr val="000000"/>
              </a:solidFill>
              <a:effectLst/>
              <a:uFillTx/>
              <a:latin typeface="Arial"/>
            </a:endParaRPr>
          </a:p>
        </p:txBody>
      </p:sp>
      <p:sp>
        <p:nvSpPr>
          <p:cNvPr id="640" name="Shape 8"/>
          <p:cNvSpPr/>
          <p:nvPr/>
        </p:nvSpPr>
        <p:spPr>
          <a:xfrm>
            <a:off x="11109960" y="2665800"/>
            <a:ext cx="2620800" cy="5601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41" name="Shape 9"/>
          <p:cNvSpPr/>
          <p:nvPr/>
        </p:nvSpPr>
        <p:spPr>
          <a:xfrm>
            <a:off x="13722480" y="2665800"/>
            <a:ext cx="9000" cy="56016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42" name="Text 10"/>
          <p:cNvSpPr/>
          <p:nvPr/>
        </p:nvSpPr>
        <p:spPr>
          <a:xfrm>
            <a:off x="11262240" y="2779920"/>
            <a:ext cx="2386080" cy="36936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WP / BENEFICIARY</a:t>
            </a:r>
            <a:endParaRPr lang="en-US" sz="1800" b="0" u="none" strike="noStrike">
              <a:solidFill>
                <a:srgbClr val="000000"/>
              </a:solidFill>
              <a:effectLst/>
              <a:uFillTx/>
              <a:latin typeface="Arial"/>
            </a:endParaRPr>
          </a:p>
        </p:txBody>
      </p:sp>
      <p:sp>
        <p:nvSpPr>
          <p:cNvPr id="643" name="Shape 11"/>
          <p:cNvSpPr/>
          <p:nvPr/>
        </p:nvSpPr>
        <p:spPr>
          <a:xfrm>
            <a:off x="13731120" y="2665800"/>
            <a:ext cx="1638000" cy="5601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44" name="Shape 12"/>
          <p:cNvSpPr/>
          <p:nvPr/>
        </p:nvSpPr>
        <p:spPr>
          <a:xfrm>
            <a:off x="15360840" y="2665800"/>
            <a:ext cx="9000" cy="560160"/>
          </a:xfrm>
          <a:prstGeom prst="rect">
            <a:avLst/>
          </a:prstGeom>
          <a:solidFill>
            <a:srgbClr val="ffffff">
              <a:alpha val="18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45" name="Text 13"/>
          <p:cNvSpPr/>
          <p:nvPr/>
        </p:nvSpPr>
        <p:spPr>
          <a:xfrm>
            <a:off x="13883760" y="2779920"/>
            <a:ext cx="1400760" cy="36936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LEVEL</a:t>
            </a:r>
            <a:endParaRPr lang="en-US" sz="1800" b="0" u="none" strike="noStrike">
              <a:solidFill>
                <a:srgbClr val="000000"/>
              </a:solidFill>
              <a:effectLst/>
              <a:uFillTx/>
              <a:latin typeface="Arial"/>
            </a:endParaRPr>
          </a:p>
        </p:txBody>
      </p:sp>
      <p:sp>
        <p:nvSpPr>
          <p:cNvPr id="646" name="Shape 14"/>
          <p:cNvSpPr/>
          <p:nvPr/>
        </p:nvSpPr>
        <p:spPr>
          <a:xfrm>
            <a:off x="15369480" y="2665800"/>
            <a:ext cx="1965600" cy="5601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647" name="Text 15"/>
          <p:cNvSpPr/>
          <p:nvPr/>
        </p:nvSpPr>
        <p:spPr>
          <a:xfrm>
            <a:off x="15522120" y="2779920"/>
            <a:ext cx="1737000" cy="369360"/>
          </a:xfrm>
          <a:prstGeom prst="rect">
            <a:avLst/>
          </a:prstGeom>
          <a:noFill/>
          <a:ln w="0">
            <a:noFill/>
          </a:ln>
        </p:spPr>
        <p:style>
          <a:lnRef idx="0"/>
          <a:fillRef idx="0"/>
          <a:effectRef idx="0"/>
          <a:fontRef idx="minor"/>
        </p:style>
        <p:txBody>
          <a:bodyPr lIns="25560" rIns="25560" tIns="25560" bIns="25560" anchor="ctr">
            <a:normAutofit/>
          </a:bodyPr>
          <a:p>
            <a:pPr defTabSz="914400">
              <a:lnSpc>
                <a:spcPct val="100000"/>
              </a:lnSpc>
              <a:tabLst>
                <a:tab algn="l" pos="0"/>
              </a:tabLst>
            </a:pPr>
            <a:r>
              <a:rPr lang="en-US" sz="1800" b="1" u="none" spc="71" strike="noStrike">
                <a:solidFill>
                  <a:srgbClr val="ffffff"/>
                </a:solidFill>
                <a:effectLst/>
                <a:uFillTx/>
                <a:latin typeface="Arial"/>
                <a:ea typeface="Arial"/>
              </a:rPr>
              <a:t>DUE</a:t>
            </a:r>
            <a:endParaRPr lang="en-US" sz="1800" b="0" u="none" strike="noStrike">
              <a:solidFill>
                <a:srgbClr val="000000"/>
              </a:solidFill>
              <a:effectLst/>
              <a:uFillTx/>
              <a:latin typeface="Arial"/>
            </a:endParaRPr>
          </a:p>
        </p:txBody>
      </p:sp>
      <p:sp>
        <p:nvSpPr>
          <p:cNvPr id="648" name="Shape 16"/>
          <p:cNvSpPr/>
          <p:nvPr/>
        </p:nvSpPr>
        <p:spPr>
          <a:xfrm>
            <a:off x="952560" y="394956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49" name="Text 17"/>
          <p:cNvSpPr/>
          <p:nvPr/>
        </p:nvSpPr>
        <p:spPr>
          <a:xfrm>
            <a:off x="1104840" y="3292920"/>
            <a:ext cx="1081800" cy="62784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1" u="none" strike="noStrike">
                <a:solidFill>
                  <a:srgbClr val="2c6483"/>
                </a:solidFill>
                <a:effectLst/>
                <a:uFillTx/>
                <a:latin typeface="Arial"/>
                <a:ea typeface="Arial"/>
              </a:rPr>
              <a:t>M5</a:t>
            </a:r>
            <a:endParaRPr lang="en-US" sz="1800" b="0" u="none" strike="noStrike">
              <a:solidFill>
                <a:srgbClr val="000000"/>
              </a:solidFill>
              <a:effectLst/>
              <a:uFillTx/>
              <a:latin typeface="Arial"/>
            </a:endParaRPr>
          </a:p>
        </p:txBody>
      </p:sp>
      <p:sp>
        <p:nvSpPr>
          <p:cNvPr id="650" name="Shape 18"/>
          <p:cNvSpPr/>
          <p:nvPr/>
        </p:nvSpPr>
        <p:spPr>
          <a:xfrm>
            <a:off x="2263320" y="394956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51" name="Text 19"/>
          <p:cNvSpPr/>
          <p:nvPr/>
        </p:nvSpPr>
        <p:spPr>
          <a:xfrm>
            <a:off x="2415600" y="3292920"/>
            <a:ext cx="8807040" cy="62784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Novel hologenomics software — beta versions</a:t>
            </a:r>
            <a:endParaRPr lang="en-US" sz="1800" b="0" u="none" strike="noStrike">
              <a:solidFill>
                <a:srgbClr val="000000"/>
              </a:solidFill>
              <a:effectLst/>
              <a:uFillTx/>
              <a:latin typeface="Arial"/>
            </a:endParaRPr>
          </a:p>
        </p:txBody>
      </p:sp>
      <p:sp>
        <p:nvSpPr>
          <p:cNvPr id="652" name="Shape 20"/>
          <p:cNvSpPr/>
          <p:nvPr/>
        </p:nvSpPr>
        <p:spPr>
          <a:xfrm>
            <a:off x="11109960" y="394956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53" name="Text 21"/>
          <p:cNvSpPr/>
          <p:nvPr/>
        </p:nvSpPr>
        <p:spPr>
          <a:xfrm>
            <a:off x="11262240" y="3292920"/>
            <a:ext cx="2394720" cy="62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WP3 · CNAG (NMBU/UTU)</a:t>
            </a:r>
            <a:endParaRPr lang="en-US" sz="1800" b="0" u="none" strike="noStrike">
              <a:solidFill>
                <a:srgbClr val="000000"/>
              </a:solidFill>
              <a:effectLst/>
              <a:uFillTx/>
              <a:latin typeface="Arial"/>
            </a:endParaRPr>
          </a:p>
        </p:txBody>
      </p:sp>
      <p:sp>
        <p:nvSpPr>
          <p:cNvPr id="654" name="Shape 22"/>
          <p:cNvSpPr/>
          <p:nvPr/>
        </p:nvSpPr>
        <p:spPr>
          <a:xfrm>
            <a:off x="13731120" y="394956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55" name="Shape 23"/>
          <p:cNvSpPr/>
          <p:nvPr/>
        </p:nvSpPr>
        <p:spPr>
          <a:xfrm>
            <a:off x="13883760" y="3292920"/>
            <a:ext cx="1244880" cy="334800"/>
          </a:xfrm>
          <a:prstGeom prst="roundRect">
            <a:avLst>
              <a:gd name="adj" fmla="val 50000"/>
            </a:avLst>
          </a:prstGeom>
          <a:solidFill>
            <a:srgbClr val="e6eef3"/>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56" name="Text 24"/>
          <p:cNvSpPr/>
          <p:nvPr/>
        </p:nvSpPr>
        <p:spPr>
          <a:xfrm>
            <a:off x="13978800" y="3312000"/>
            <a:ext cx="1130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Milestone</a:t>
            </a:r>
            <a:endParaRPr lang="en-US" sz="1800" b="0" u="none" strike="noStrike">
              <a:solidFill>
                <a:srgbClr val="000000"/>
              </a:solidFill>
              <a:effectLst/>
              <a:uFillTx/>
              <a:latin typeface="Arial"/>
            </a:endParaRPr>
          </a:p>
        </p:txBody>
      </p:sp>
      <p:sp>
        <p:nvSpPr>
          <p:cNvPr id="657" name="Shape 25"/>
          <p:cNvSpPr/>
          <p:nvPr/>
        </p:nvSpPr>
        <p:spPr>
          <a:xfrm>
            <a:off x="15369480" y="394956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58" name="Text 26"/>
          <p:cNvSpPr/>
          <p:nvPr/>
        </p:nvSpPr>
        <p:spPr>
          <a:xfrm>
            <a:off x="15522120" y="3292920"/>
            <a:ext cx="1737000" cy="62784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659" name="Shape 27"/>
          <p:cNvSpPr/>
          <p:nvPr/>
        </p:nvSpPr>
        <p:spPr>
          <a:xfrm>
            <a:off x="952560" y="3958200"/>
            <a:ext cx="13104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60" name="Shape 28"/>
          <p:cNvSpPr/>
          <p:nvPr/>
        </p:nvSpPr>
        <p:spPr>
          <a:xfrm>
            <a:off x="952560" y="468612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61" name="Text 29"/>
          <p:cNvSpPr/>
          <p:nvPr/>
        </p:nvSpPr>
        <p:spPr>
          <a:xfrm>
            <a:off x="1104840" y="4024800"/>
            <a:ext cx="10818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1" u="none" strike="noStrike">
                <a:solidFill>
                  <a:srgbClr val="2c6483"/>
                </a:solidFill>
                <a:effectLst/>
                <a:uFillTx/>
                <a:latin typeface="Arial"/>
                <a:ea typeface="Arial"/>
              </a:rPr>
              <a:t>M6</a:t>
            </a:r>
            <a:endParaRPr lang="en-US" sz="1800" b="0" u="none" strike="noStrike">
              <a:solidFill>
                <a:srgbClr val="000000"/>
              </a:solidFill>
              <a:effectLst/>
              <a:uFillTx/>
              <a:latin typeface="Arial"/>
            </a:endParaRPr>
          </a:p>
        </p:txBody>
      </p:sp>
      <p:sp>
        <p:nvSpPr>
          <p:cNvPr id="662" name="Shape 30"/>
          <p:cNvSpPr/>
          <p:nvPr/>
        </p:nvSpPr>
        <p:spPr>
          <a:xfrm>
            <a:off x="2263320" y="3958200"/>
            <a:ext cx="884664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63" name="Shape 31"/>
          <p:cNvSpPr/>
          <p:nvPr/>
        </p:nvSpPr>
        <p:spPr>
          <a:xfrm>
            <a:off x="2263320" y="468612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64" name="Text 32"/>
          <p:cNvSpPr/>
          <p:nvPr/>
        </p:nvSpPr>
        <p:spPr>
          <a:xfrm>
            <a:off x="2415600" y="4024800"/>
            <a:ext cx="880704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Finished data generation</a:t>
            </a:r>
            <a:endParaRPr lang="en-US" sz="1800" b="0" u="none" strike="noStrike">
              <a:solidFill>
                <a:srgbClr val="000000"/>
              </a:solidFill>
              <a:effectLst/>
              <a:uFillTx/>
              <a:latin typeface="Arial"/>
            </a:endParaRPr>
          </a:p>
        </p:txBody>
      </p:sp>
      <p:sp>
        <p:nvSpPr>
          <p:cNvPr id="665" name="Shape 33"/>
          <p:cNvSpPr/>
          <p:nvPr/>
        </p:nvSpPr>
        <p:spPr>
          <a:xfrm>
            <a:off x="11109960" y="3958200"/>
            <a:ext cx="26208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66" name="Shape 34"/>
          <p:cNvSpPr/>
          <p:nvPr/>
        </p:nvSpPr>
        <p:spPr>
          <a:xfrm>
            <a:off x="11109960" y="468612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67" name="Text 35"/>
          <p:cNvSpPr/>
          <p:nvPr/>
        </p:nvSpPr>
        <p:spPr>
          <a:xfrm>
            <a:off x="11262240" y="4024800"/>
            <a:ext cx="2394720" cy="63216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30000"/>
              </a:lnSpc>
              <a:tabLst>
                <a:tab algn="l" pos="0"/>
              </a:tabLst>
            </a:pPr>
            <a:r>
              <a:rPr lang="en-US" sz="1800" b="0" u="none" strike="noStrike">
                <a:solidFill>
                  <a:srgbClr val="1f2a30"/>
                </a:solidFill>
                <a:effectLst/>
                <a:uFillTx/>
                <a:latin typeface="Arial"/>
                <a:ea typeface="Arial"/>
              </a:rPr>
              <a:t>WP4 · UCPH (KUL/ATL)</a:t>
            </a:r>
            <a:endParaRPr lang="en-US" sz="1800" b="0" u="none" strike="noStrike">
              <a:solidFill>
                <a:srgbClr val="000000"/>
              </a:solidFill>
              <a:effectLst/>
              <a:uFillTx/>
              <a:latin typeface="Arial"/>
            </a:endParaRPr>
          </a:p>
        </p:txBody>
      </p:sp>
      <p:sp>
        <p:nvSpPr>
          <p:cNvPr id="668" name="Shape 36"/>
          <p:cNvSpPr/>
          <p:nvPr/>
        </p:nvSpPr>
        <p:spPr>
          <a:xfrm>
            <a:off x="13731120" y="3958200"/>
            <a:ext cx="16380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69" name="Shape 37"/>
          <p:cNvSpPr/>
          <p:nvPr/>
        </p:nvSpPr>
        <p:spPr>
          <a:xfrm>
            <a:off x="13731120" y="468612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70" name="Shape 38"/>
          <p:cNvSpPr/>
          <p:nvPr/>
        </p:nvSpPr>
        <p:spPr>
          <a:xfrm>
            <a:off x="13883760" y="4029120"/>
            <a:ext cx="1244880" cy="334800"/>
          </a:xfrm>
          <a:prstGeom prst="roundRect">
            <a:avLst>
              <a:gd name="adj" fmla="val 50000"/>
            </a:avLst>
          </a:prstGeom>
          <a:solidFill>
            <a:srgbClr val="e6eef3"/>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71" name="Text 39"/>
          <p:cNvSpPr/>
          <p:nvPr/>
        </p:nvSpPr>
        <p:spPr>
          <a:xfrm>
            <a:off x="13978800" y="4048200"/>
            <a:ext cx="1130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Milestone</a:t>
            </a:r>
            <a:endParaRPr lang="en-US" sz="1800" b="0" u="none" strike="noStrike">
              <a:solidFill>
                <a:srgbClr val="000000"/>
              </a:solidFill>
              <a:effectLst/>
              <a:uFillTx/>
              <a:latin typeface="Arial"/>
            </a:endParaRPr>
          </a:p>
        </p:txBody>
      </p:sp>
      <p:sp>
        <p:nvSpPr>
          <p:cNvPr id="672" name="Shape 40"/>
          <p:cNvSpPr/>
          <p:nvPr/>
        </p:nvSpPr>
        <p:spPr>
          <a:xfrm>
            <a:off x="15369480" y="3958200"/>
            <a:ext cx="19656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73" name="Shape 41"/>
          <p:cNvSpPr/>
          <p:nvPr/>
        </p:nvSpPr>
        <p:spPr>
          <a:xfrm>
            <a:off x="15369480" y="468612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74" name="Text 42"/>
          <p:cNvSpPr/>
          <p:nvPr/>
        </p:nvSpPr>
        <p:spPr>
          <a:xfrm>
            <a:off x="15522120" y="4024800"/>
            <a:ext cx="17370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675" name="Shape 43"/>
          <p:cNvSpPr/>
          <p:nvPr/>
        </p:nvSpPr>
        <p:spPr>
          <a:xfrm>
            <a:off x="952560" y="542232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76" name="Text 44"/>
          <p:cNvSpPr/>
          <p:nvPr/>
        </p:nvSpPr>
        <p:spPr>
          <a:xfrm>
            <a:off x="1104840" y="4761360"/>
            <a:ext cx="10818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1" u="none" strike="noStrike">
                <a:solidFill>
                  <a:srgbClr val="2c6483"/>
                </a:solidFill>
                <a:effectLst/>
                <a:uFillTx/>
                <a:latin typeface="Arial"/>
                <a:ea typeface="Arial"/>
              </a:rPr>
              <a:t>M7</a:t>
            </a:r>
            <a:endParaRPr lang="en-US" sz="1800" b="0" u="none" strike="noStrike">
              <a:solidFill>
                <a:srgbClr val="000000"/>
              </a:solidFill>
              <a:effectLst/>
              <a:uFillTx/>
              <a:latin typeface="Arial"/>
            </a:endParaRPr>
          </a:p>
        </p:txBody>
      </p:sp>
      <p:sp>
        <p:nvSpPr>
          <p:cNvPr id="677" name="Shape 45"/>
          <p:cNvSpPr/>
          <p:nvPr/>
        </p:nvSpPr>
        <p:spPr>
          <a:xfrm>
            <a:off x="2263320" y="542232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78" name="Text 46"/>
          <p:cNvSpPr/>
          <p:nvPr/>
        </p:nvSpPr>
        <p:spPr>
          <a:xfrm>
            <a:off x="2415600" y="4761360"/>
            <a:ext cx="880704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Finished initial analysis of data</a:t>
            </a:r>
            <a:endParaRPr lang="en-US" sz="1800" b="0" u="none" strike="noStrike">
              <a:solidFill>
                <a:srgbClr val="000000"/>
              </a:solidFill>
              <a:effectLst/>
              <a:uFillTx/>
              <a:latin typeface="Arial"/>
            </a:endParaRPr>
          </a:p>
        </p:txBody>
      </p:sp>
      <p:sp>
        <p:nvSpPr>
          <p:cNvPr id="679" name="Shape 47"/>
          <p:cNvSpPr/>
          <p:nvPr/>
        </p:nvSpPr>
        <p:spPr>
          <a:xfrm>
            <a:off x="11109960" y="542232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80" name="Text 48"/>
          <p:cNvSpPr/>
          <p:nvPr/>
        </p:nvSpPr>
        <p:spPr>
          <a:xfrm>
            <a:off x="11262240" y="4761360"/>
            <a:ext cx="2394720" cy="63216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30000"/>
              </a:lnSpc>
              <a:tabLst>
                <a:tab algn="l" pos="0"/>
              </a:tabLst>
            </a:pPr>
            <a:r>
              <a:rPr lang="en-US" sz="1800" b="0" u="none" strike="noStrike">
                <a:solidFill>
                  <a:srgbClr val="1f2a30"/>
                </a:solidFill>
                <a:effectLst/>
                <a:uFillTx/>
                <a:latin typeface="Arial"/>
                <a:ea typeface="Arial"/>
              </a:rPr>
              <a:t>WP5 · THL (NMBU/UB)</a:t>
            </a:r>
            <a:endParaRPr lang="en-US" sz="1800" b="0" u="none" strike="noStrike">
              <a:solidFill>
                <a:srgbClr val="000000"/>
              </a:solidFill>
              <a:effectLst/>
              <a:uFillTx/>
              <a:latin typeface="Arial"/>
            </a:endParaRPr>
          </a:p>
        </p:txBody>
      </p:sp>
      <p:sp>
        <p:nvSpPr>
          <p:cNvPr id="681" name="Shape 49"/>
          <p:cNvSpPr/>
          <p:nvPr/>
        </p:nvSpPr>
        <p:spPr>
          <a:xfrm>
            <a:off x="13731120" y="542232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82" name="Shape 50"/>
          <p:cNvSpPr/>
          <p:nvPr/>
        </p:nvSpPr>
        <p:spPr>
          <a:xfrm>
            <a:off x="13883760" y="4765680"/>
            <a:ext cx="1244880" cy="334800"/>
          </a:xfrm>
          <a:prstGeom prst="roundRect">
            <a:avLst>
              <a:gd name="adj" fmla="val 50000"/>
            </a:avLst>
          </a:prstGeom>
          <a:solidFill>
            <a:srgbClr val="e6eef3"/>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83" name="Text 51"/>
          <p:cNvSpPr/>
          <p:nvPr/>
        </p:nvSpPr>
        <p:spPr>
          <a:xfrm>
            <a:off x="13978800" y="4784760"/>
            <a:ext cx="1130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Milestone</a:t>
            </a:r>
            <a:endParaRPr lang="en-US" sz="1800" b="0" u="none" strike="noStrike">
              <a:solidFill>
                <a:srgbClr val="000000"/>
              </a:solidFill>
              <a:effectLst/>
              <a:uFillTx/>
              <a:latin typeface="Arial"/>
            </a:endParaRPr>
          </a:p>
        </p:txBody>
      </p:sp>
      <p:sp>
        <p:nvSpPr>
          <p:cNvPr id="684" name="Shape 52"/>
          <p:cNvSpPr/>
          <p:nvPr/>
        </p:nvSpPr>
        <p:spPr>
          <a:xfrm>
            <a:off x="15369480" y="542232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85" name="Text 53"/>
          <p:cNvSpPr/>
          <p:nvPr/>
        </p:nvSpPr>
        <p:spPr>
          <a:xfrm>
            <a:off x="15522120" y="4761360"/>
            <a:ext cx="17370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686" name="Shape 54"/>
          <p:cNvSpPr/>
          <p:nvPr/>
        </p:nvSpPr>
        <p:spPr>
          <a:xfrm>
            <a:off x="952560" y="5431320"/>
            <a:ext cx="13104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87" name="Shape 55"/>
          <p:cNvSpPr/>
          <p:nvPr/>
        </p:nvSpPr>
        <p:spPr>
          <a:xfrm>
            <a:off x="952560" y="586152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88" name="Text 56"/>
          <p:cNvSpPr/>
          <p:nvPr/>
        </p:nvSpPr>
        <p:spPr>
          <a:xfrm>
            <a:off x="1104840" y="5497920"/>
            <a:ext cx="10818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D3.2</a:t>
            </a:r>
            <a:endParaRPr lang="en-US" sz="1800" b="0" u="none" strike="noStrike">
              <a:solidFill>
                <a:srgbClr val="000000"/>
              </a:solidFill>
              <a:effectLst/>
              <a:uFillTx/>
              <a:latin typeface="Arial"/>
            </a:endParaRPr>
          </a:p>
        </p:txBody>
      </p:sp>
      <p:sp>
        <p:nvSpPr>
          <p:cNvPr id="689" name="Shape 57"/>
          <p:cNvSpPr/>
          <p:nvPr/>
        </p:nvSpPr>
        <p:spPr>
          <a:xfrm>
            <a:off x="2263320" y="5431320"/>
            <a:ext cx="884664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90" name="Shape 58"/>
          <p:cNvSpPr/>
          <p:nvPr/>
        </p:nvSpPr>
        <p:spPr>
          <a:xfrm>
            <a:off x="2263320" y="586152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91" name="Text 59"/>
          <p:cNvSpPr/>
          <p:nvPr/>
        </p:nvSpPr>
        <p:spPr>
          <a:xfrm>
            <a:off x="2415600" y="5497920"/>
            <a:ext cx="8807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DC1 — Network analysis software, beta in Git repo</a:t>
            </a:r>
            <a:endParaRPr lang="en-US" sz="1800" b="0" u="none" strike="noStrike">
              <a:solidFill>
                <a:srgbClr val="000000"/>
              </a:solidFill>
              <a:effectLst/>
              <a:uFillTx/>
              <a:latin typeface="Arial"/>
            </a:endParaRPr>
          </a:p>
        </p:txBody>
      </p:sp>
      <p:sp>
        <p:nvSpPr>
          <p:cNvPr id="692" name="Shape 60"/>
          <p:cNvSpPr/>
          <p:nvPr/>
        </p:nvSpPr>
        <p:spPr>
          <a:xfrm>
            <a:off x="11109960" y="5431320"/>
            <a:ext cx="26208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93" name="Shape 61"/>
          <p:cNvSpPr/>
          <p:nvPr/>
        </p:nvSpPr>
        <p:spPr>
          <a:xfrm>
            <a:off x="11109960" y="586152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94" name="Text 62"/>
          <p:cNvSpPr/>
          <p:nvPr/>
        </p:nvSpPr>
        <p:spPr>
          <a:xfrm>
            <a:off x="11262240" y="5497920"/>
            <a:ext cx="2394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WP3 · NMBU</a:t>
            </a:r>
            <a:endParaRPr lang="en-US" sz="1800" b="0" u="none" strike="noStrike">
              <a:solidFill>
                <a:srgbClr val="000000"/>
              </a:solidFill>
              <a:effectLst/>
              <a:uFillTx/>
              <a:latin typeface="Arial"/>
            </a:endParaRPr>
          </a:p>
        </p:txBody>
      </p:sp>
      <p:sp>
        <p:nvSpPr>
          <p:cNvPr id="695" name="Shape 63"/>
          <p:cNvSpPr/>
          <p:nvPr/>
        </p:nvSpPr>
        <p:spPr>
          <a:xfrm>
            <a:off x="13731120" y="5431320"/>
            <a:ext cx="1638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96" name="Shape 64"/>
          <p:cNvSpPr/>
          <p:nvPr/>
        </p:nvSpPr>
        <p:spPr>
          <a:xfrm>
            <a:off x="13731120" y="586152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697" name="Text 65"/>
          <p:cNvSpPr/>
          <p:nvPr/>
        </p:nvSpPr>
        <p:spPr>
          <a:xfrm>
            <a:off x="13883760" y="5497920"/>
            <a:ext cx="1409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Public</a:t>
            </a:r>
            <a:endParaRPr lang="en-US" sz="1800" b="0" u="none" strike="noStrike">
              <a:solidFill>
                <a:srgbClr val="000000"/>
              </a:solidFill>
              <a:effectLst/>
              <a:uFillTx/>
              <a:latin typeface="Arial"/>
            </a:endParaRPr>
          </a:p>
        </p:txBody>
      </p:sp>
      <p:sp>
        <p:nvSpPr>
          <p:cNvPr id="698" name="Shape 66"/>
          <p:cNvSpPr/>
          <p:nvPr/>
        </p:nvSpPr>
        <p:spPr>
          <a:xfrm>
            <a:off x="15369480" y="5431320"/>
            <a:ext cx="19656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699" name="Shape 67"/>
          <p:cNvSpPr/>
          <p:nvPr/>
        </p:nvSpPr>
        <p:spPr>
          <a:xfrm>
            <a:off x="15369480" y="586152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00" name="Text 68"/>
          <p:cNvSpPr/>
          <p:nvPr/>
        </p:nvSpPr>
        <p:spPr>
          <a:xfrm>
            <a:off x="15522120" y="5497920"/>
            <a:ext cx="17370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701" name="Shape 69"/>
          <p:cNvSpPr/>
          <p:nvPr/>
        </p:nvSpPr>
        <p:spPr>
          <a:xfrm>
            <a:off x="952560" y="630108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02" name="Text 70"/>
          <p:cNvSpPr/>
          <p:nvPr/>
        </p:nvSpPr>
        <p:spPr>
          <a:xfrm>
            <a:off x="1104840" y="5937120"/>
            <a:ext cx="10818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D3.3</a:t>
            </a:r>
            <a:endParaRPr lang="en-US" sz="1800" b="0" u="none" strike="noStrike">
              <a:solidFill>
                <a:srgbClr val="000000"/>
              </a:solidFill>
              <a:effectLst/>
              <a:uFillTx/>
              <a:latin typeface="Arial"/>
            </a:endParaRPr>
          </a:p>
        </p:txBody>
      </p:sp>
      <p:sp>
        <p:nvSpPr>
          <p:cNvPr id="703" name="Shape 71"/>
          <p:cNvSpPr/>
          <p:nvPr/>
        </p:nvSpPr>
        <p:spPr>
          <a:xfrm>
            <a:off x="2263320" y="630108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04" name="Text 72"/>
          <p:cNvSpPr/>
          <p:nvPr/>
        </p:nvSpPr>
        <p:spPr>
          <a:xfrm>
            <a:off x="2415600" y="5937120"/>
            <a:ext cx="8807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DC2 — Latent variable software, beta in Git repo</a:t>
            </a:r>
            <a:endParaRPr lang="en-US" sz="1800" b="0" u="none" strike="noStrike">
              <a:solidFill>
                <a:srgbClr val="000000"/>
              </a:solidFill>
              <a:effectLst/>
              <a:uFillTx/>
              <a:latin typeface="Arial"/>
            </a:endParaRPr>
          </a:p>
        </p:txBody>
      </p:sp>
      <p:sp>
        <p:nvSpPr>
          <p:cNvPr id="705" name="Shape 73"/>
          <p:cNvSpPr/>
          <p:nvPr/>
        </p:nvSpPr>
        <p:spPr>
          <a:xfrm>
            <a:off x="11109960" y="630108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06" name="Text 74"/>
          <p:cNvSpPr/>
          <p:nvPr/>
        </p:nvSpPr>
        <p:spPr>
          <a:xfrm>
            <a:off x="11262240" y="5937120"/>
            <a:ext cx="2394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WP3 · UTU</a:t>
            </a:r>
            <a:endParaRPr lang="en-US" sz="1800" b="0" u="none" strike="noStrike">
              <a:solidFill>
                <a:srgbClr val="000000"/>
              </a:solidFill>
              <a:effectLst/>
              <a:uFillTx/>
              <a:latin typeface="Arial"/>
            </a:endParaRPr>
          </a:p>
        </p:txBody>
      </p:sp>
      <p:sp>
        <p:nvSpPr>
          <p:cNvPr id="707" name="Shape 75"/>
          <p:cNvSpPr/>
          <p:nvPr/>
        </p:nvSpPr>
        <p:spPr>
          <a:xfrm>
            <a:off x="13731120" y="630108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08" name="Text 76"/>
          <p:cNvSpPr/>
          <p:nvPr/>
        </p:nvSpPr>
        <p:spPr>
          <a:xfrm>
            <a:off x="13883760" y="5937120"/>
            <a:ext cx="1409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Public</a:t>
            </a:r>
            <a:endParaRPr lang="en-US" sz="1800" b="0" u="none" strike="noStrike">
              <a:solidFill>
                <a:srgbClr val="000000"/>
              </a:solidFill>
              <a:effectLst/>
              <a:uFillTx/>
              <a:latin typeface="Arial"/>
            </a:endParaRPr>
          </a:p>
        </p:txBody>
      </p:sp>
      <p:sp>
        <p:nvSpPr>
          <p:cNvPr id="709" name="Shape 77"/>
          <p:cNvSpPr/>
          <p:nvPr/>
        </p:nvSpPr>
        <p:spPr>
          <a:xfrm>
            <a:off x="15369480" y="630108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10" name="Text 78"/>
          <p:cNvSpPr/>
          <p:nvPr/>
        </p:nvSpPr>
        <p:spPr>
          <a:xfrm>
            <a:off x="15522120" y="5937120"/>
            <a:ext cx="17370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711" name="Shape 79"/>
          <p:cNvSpPr/>
          <p:nvPr/>
        </p:nvSpPr>
        <p:spPr>
          <a:xfrm>
            <a:off x="952560" y="6309720"/>
            <a:ext cx="13104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12" name="Shape 80"/>
          <p:cNvSpPr/>
          <p:nvPr/>
        </p:nvSpPr>
        <p:spPr>
          <a:xfrm>
            <a:off x="952560" y="674028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13" name="Text 81"/>
          <p:cNvSpPr/>
          <p:nvPr/>
        </p:nvSpPr>
        <p:spPr>
          <a:xfrm>
            <a:off x="1104840" y="6376320"/>
            <a:ext cx="10818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D3.4</a:t>
            </a:r>
            <a:endParaRPr lang="en-US" sz="1800" b="0" u="none" strike="noStrike">
              <a:solidFill>
                <a:srgbClr val="000000"/>
              </a:solidFill>
              <a:effectLst/>
              <a:uFillTx/>
              <a:latin typeface="Arial"/>
            </a:endParaRPr>
          </a:p>
        </p:txBody>
      </p:sp>
      <p:sp>
        <p:nvSpPr>
          <p:cNvPr id="714" name="Shape 82"/>
          <p:cNvSpPr/>
          <p:nvPr/>
        </p:nvSpPr>
        <p:spPr>
          <a:xfrm>
            <a:off x="2263320" y="6309720"/>
            <a:ext cx="884664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15" name="Shape 83"/>
          <p:cNvSpPr/>
          <p:nvPr/>
        </p:nvSpPr>
        <p:spPr>
          <a:xfrm>
            <a:off x="2263320" y="674028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16" name="Text 84"/>
          <p:cNvSpPr/>
          <p:nvPr/>
        </p:nvSpPr>
        <p:spPr>
          <a:xfrm>
            <a:off x="2415600" y="6376320"/>
            <a:ext cx="8807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DC3 — 3D-omics software, beta in Git repo</a:t>
            </a:r>
            <a:endParaRPr lang="en-US" sz="1800" b="0" u="none" strike="noStrike">
              <a:solidFill>
                <a:srgbClr val="000000"/>
              </a:solidFill>
              <a:effectLst/>
              <a:uFillTx/>
              <a:latin typeface="Arial"/>
            </a:endParaRPr>
          </a:p>
        </p:txBody>
      </p:sp>
      <p:sp>
        <p:nvSpPr>
          <p:cNvPr id="717" name="Shape 85"/>
          <p:cNvSpPr/>
          <p:nvPr/>
        </p:nvSpPr>
        <p:spPr>
          <a:xfrm>
            <a:off x="11109960" y="6309720"/>
            <a:ext cx="26208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18" name="Shape 86"/>
          <p:cNvSpPr/>
          <p:nvPr/>
        </p:nvSpPr>
        <p:spPr>
          <a:xfrm>
            <a:off x="11109960" y="674028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19" name="Text 87"/>
          <p:cNvSpPr/>
          <p:nvPr/>
        </p:nvSpPr>
        <p:spPr>
          <a:xfrm>
            <a:off x="11262240" y="6376320"/>
            <a:ext cx="2394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WP3 · CNAG</a:t>
            </a:r>
            <a:endParaRPr lang="en-US" sz="1800" b="0" u="none" strike="noStrike">
              <a:solidFill>
                <a:srgbClr val="000000"/>
              </a:solidFill>
              <a:effectLst/>
              <a:uFillTx/>
              <a:latin typeface="Arial"/>
            </a:endParaRPr>
          </a:p>
        </p:txBody>
      </p:sp>
      <p:sp>
        <p:nvSpPr>
          <p:cNvPr id="720" name="Shape 88"/>
          <p:cNvSpPr/>
          <p:nvPr/>
        </p:nvSpPr>
        <p:spPr>
          <a:xfrm>
            <a:off x="13731120" y="6309720"/>
            <a:ext cx="16380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21" name="Shape 89"/>
          <p:cNvSpPr/>
          <p:nvPr/>
        </p:nvSpPr>
        <p:spPr>
          <a:xfrm>
            <a:off x="13731120" y="674028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22" name="Text 90"/>
          <p:cNvSpPr/>
          <p:nvPr/>
        </p:nvSpPr>
        <p:spPr>
          <a:xfrm>
            <a:off x="13883760" y="6376320"/>
            <a:ext cx="1409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Public</a:t>
            </a:r>
            <a:endParaRPr lang="en-US" sz="1800" b="0" u="none" strike="noStrike">
              <a:solidFill>
                <a:srgbClr val="000000"/>
              </a:solidFill>
              <a:effectLst/>
              <a:uFillTx/>
              <a:latin typeface="Arial"/>
            </a:endParaRPr>
          </a:p>
        </p:txBody>
      </p:sp>
      <p:sp>
        <p:nvSpPr>
          <p:cNvPr id="723" name="Shape 91"/>
          <p:cNvSpPr/>
          <p:nvPr/>
        </p:nvSpPr>
        <p:spPr>
          <a:xfrm>
            <a:off x="15369480" y="6309720"/>
            <a:ext cx="1965600" cy="43884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24" name="Shape 92"/>
          <p:cNvSpPr/>
          <p:nvPr/>
        </p:nvSpPr>
        <p:spPr>
          <a:xfrm>
            <a:off x="15369480" y="674028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25" name="Text 93"/>
          <p:cNvSpPr/>
          <p:nvPr/>
        </p:nvSpPr>
        <p:spPr>
          <a:xfrm>
            <a:off x="15522120" y="6376320"/>
            <a:ext cx="17370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726" name="Shape 94"/>
          <p:cNvSpPr/>
          <p:nvPr/>
        </p:nvSpPr>
        <p:spPr>
          <a:xfrm>
            <a:off x="952560" y="747648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27" name="Text 95"/>
          <p:cNvSpPr/>
          <p:nvPr/>
        </p:nvSpPr>
        <p:spPr>
          <a:xfrm>
            <a:off x="1104840" y="6815520"/>
            <a:ext cx="1081800" cy="63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D4.2 – D4.5</a:t>
            </a:r>
            <a:endParaRPr lang="en-US" sz="1800" b="0" u="none" strike="noStrike">
              <a:solidFill>
                <a:srgbClr val="000000"/>
              </a:solidFill>
              <a:effectLst/>
              <a:uFillTx/>
              <a:latin typeface="Arial"/>
            </a:endParaRPr>
          </a:p>
        </p:txBody>
      </p:sp>
      <p:sp>
        <p:nvSpPr>
          <p:cNvPr id="728" name="Shape 96"/>
          <p:cNvSpPr/>
          <p:nvPr/>
        </p:nvSpPr>
        <p:spPr>
          <a:xfrm>
            <a:off x="2263320" y="747648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29" name="Text 97"/>
          <p:cNvSpPr/>
          <p:nvPr/>
        </p:nvSpPr>
        <p:spPr>
          <a:xfrm>
            <a:off x="2415600" y="6815520"/>
            <a:ext cx="880704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DC4–7 — Datasets &amp; multi-omics data ready for analysis</a:t>
            </a:r>
            <a:endParaRPr lang="en-US" sz="1800" b="0" u="none" strike="noStrike">
              <a:solidFill>
                <a:srgbClr val="000000"/>
              </a:solidFill>
              <a:effectLst/>
              <a:uFillTx/>
              <a:latin typeface="Arial"/>
            </a:endParaRPr>
          </a:p>
        </p:txBody>
      </p:sp>
      <p:sp>
        <p:nvSpPr>
          <p:cNvPr id="730" name="Shape 98"/>
          <p:cNvSpPr/>
          <p:nvPr/>
        </p:nvSpPr>
        <p:spPr>
          <a:xfrm>
            <a:off x="11109960" y="747648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31" name="Text 99"/>
          <p:cNvSpPr/>
          <p:nvPr/>
        </p:nvSpPr>
        <p:spPr>
          <a:xfrm>
            <a:off x="11262240" y="6815520"/>
            <a:ext cx="2394720" cy="63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WP4 · UCPH / KUL / ATL</a:t>
            </a:r>
            <a:endParaRPr lang="en-US" sz="1800" b="0" u="none" strike="noStrike">
              <a:solidFill>
                <a:srgbClr val="000000"/>
              </a:solidFill>
              <a:effectLst/>
              <a:uFillTx/>
              <a:latin typeface="Arial"/>
            </a:endParaRPr>
          </a:p>
        </p:txBody>
      </p:sp>
      <p:sp>
        <p:nvSpPr>
          <p:cNvPr id="732" name="Shape 100"/>
          <p:cNvSpPr/>
          <p:nvPr/>
        </p:nvSpPr>
        <p:spPr>
          <a:xfrm>
            <a:off x="13731120" y="747648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33" name="Text 101"/>
          <p:cNvSpPr/>
          <p:nvPr/>
        </p:nvSpPr>
        <p:spPr>
          <a:xfrm>
            <a:off x="13883760" y="6815520"/>
            <a:ext cx="14094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Public</a:t>
            </a:r>
            <a:endParaRPr lang="en-US" sz="1800" b="0" u="none" strike="noStrike">
              <a:solidFill>
                <a:srgbClr val="000000"/>
              </a:solidFill>
              <a:effectLst/>
              <a:uFillTx/>
              <a:latin typeface="Arial"/>
            </a:endParaRPr>
          </a:p>
        </p:txBody>
      </p:sp>
      <p:sp>
        <p:nvSpPr>
          <p:cNvPr id="734" name="Shape 102"/>
          <p:cNvSpPr/>
          <p:nvPr/>
        </p:nvSpPr>
        <p:spPr>
          <a:xfrm>
            <a:off x="15369480" y="747648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35" name="Text 103"/>
          <p:cNvSpPr/>
          <p:nvPr/>
        </p:nvSpPr>
        <p:spPr>
          <a:xfrm>
            <a:off x="15522120" y="6815520"/>
            <a:ext cx="17370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736" name="Shape 104"/>
          <p:cNvSpPr/>
          <p:nvPr/>
        </p:nvSpPr>
        <p:spPr>
          <a:xfrm>
            <a:off x="952560" y="7485480"/>
            <a:ext cx="13104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37" name="Shape 105"/>
          <p:cNvSpPr/>
          <p:nvPr/>
        </p:nvSpPr>
        <p:spPr>
          <a:xfrm>
            <a:off x="952560" y="821304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38" name="Text 106"/>
          <p:cNvSpPr/>
          <p:nvPr/>
        </p:nvSpPr>
        <p:spPr>
          <a:xfrm>
            <a:off x="1104840" y="7552080"/>
            <a:ext cx="1081800" cy="63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D5.2 – D5.5</a:t>
            </a:r>
            <a:endParaRPr lang="en-US" sz="1800" b="0" u="none" strike="noStrike">
              <a:solidFill>
                <a:srgbClr val="000000"/>
              </a:solidFill>
              <a:effectLst/>
              <a:uFillTx/>
              <a:latin typeface="Arial"/>
            </a:endParaRPr>
          </a:p>
        </p:txBody>
      </p:sp>
      <p:sp>
        <p:nvSpPr>
          <p:cNvPr id="739" name="Shape 107"/>
          <p:cNvSpPr/>
          <p:nvPr/>
        </p:nvSpPr>
        <p:spPr>
          <a:xfrm>
            <a:off x="2263320" y="7485480"/>
            <a:ext cx="884664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40" name="Shape 108"/>
          <p:cNvSpPr/>
          <p:nvPr/>
        </p:nvSpPr>
        <p:spPr>
          <a:xfrm>
            <a:off x="2263320" y="821304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41" name="Text 109"/>
          <p:cNvSpPr/>
          <p:nvPr/>
        </p:nvSpPr>
        <p:spPr>
          <a:xfrm>
            <a:off x="2415600" y="7552080"/>
            <a:ext cx="880704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DC8–11 — Preprints &amp; finished initial analyses</a:t>
            </a:r>
            <a:endParaRPr lang="en-US" sz="1800" b="0" u="none" strike="noStrike">
              <a:solidFill>
                <a:srgbClr val="000000"/>
              </a:solidFill>
              <a:effectLst/>
              <a:uFillTx/>
              <a:latin typeface="Arial"/>
            </a:endParaRPr>
          </a:p>
        </p:txBody>
      </p:sp>
      <p:sp>
        <p:nvSpPr>
          <p:cNvPr id="742" name="Shape 110"/>
          <p:cNvSpPr/>
          <p:nvPr/>
        </p:nvSpPr>
        <p:spPr>
          <a:xfrm>
            <a:off x="11109960" y="7485480"/>
            <a:ext cx="26208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43" name="Shape 111"/>
          <p:cNvSpPr/>
          <p:nvPr/>
        </p:nvSpPr>
        <p:spPr>
          <a:xfrm>
            <a:off x="11109960" y="821304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44" name="Text 112"/>
          <p:cNvSpPr/>
          <p:nvPr/>
        </p:nvSpPr>
        <p:spPr>
          <a:xfrm>
            <a:off x="11262240" y="7552080"/>
            <a:ext cx="2394720" cy="63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WP5 · NMBU / THL / UB</a:t>
            </a:r>
            <a:endParaRPr lang="en-US" sz="1800" b="0" u="none" strike="noStrike">
              <a:solidFill>
                <a:srgbClr val="000000"/>
              </a:solidFill>
              <a:effectLst/>
              <a:uFillTx/>
              <a:latin typeface="Arial"/>
            </a:endParaRPr>
          </a:p>
        </p:txBody>
      </p:sp>
      <p:sp>
        <p:nvSpPr>
          <p:cNvPr id="745" name="Shape 113"/>
          <p:cNvSpPr/>
          <p:nvPr/>
        </p:nvSpPr>
        <p:spPr>
          <a:xfrm>
            <a:off x="13731120" y="7485480"/>
            <a:ext cx="16380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46" name="Shape 114"/>
          <p:cNvSpPr/>
          <p:nvPr/>
        </p:nvSpPr>
        <p:spPr>
          <a:xfrm>
            <a:off x="13731120" y="821304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47" name="Text 115"/>
          <p:cNvSpPr/>
          <p:nvPr/>
        </p:nvSpPr>
        <p:spPr>
          <a:xfrm>
            <a:off x="13883760" y="7552080"/>
            <a:ext cx="1409400" cy="6321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Public · Sensitive</a:t>
            </a:r>
            <a:endParaRPr lang="en-US" sz="1800" b="0" u="none" strike="noStrike">
              <a:solidFill>
                <a:srgbClr val="000000"/>
              </a:solidFill>
              <a:effectLst/>
              <a:uFillTx/>
              <a:latin typeface="Arial"/>
            </a:endParaRPr>
          </a:p>
        </p:txBody>
      </p:sp>
      <p:sp>
        <p:nvSpPr>
          <p:cNvPr id="748" name="Shape 116"/>
          <p:cNvSpPr/>
          <p:nvPr/>
        </p:nvSpPr>
        <p:spPr>
          <a:xfrm>
            <a:off x="15369480" y="7485480"/>
            <a:ext cx="1965600" cy="736200"/>
          </a:xfrm>
          <a:prstGeom prst="rect">
            <a:avLst/>
          </a:prstGeom>
          <a:solidFill>
            <a:srgbClr val="f2f4f5"/>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49" name="Shape 117"/>
          <p:cNvSpPr/>
          <p:nvPr/>
        </p:nvSpPr>
        <p:spPr>
          <a:xfrm>
            <a:off x="15369480" y="821304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50" name="Text 118"/>
          <p:cNvSpPr/>
          <p:nvPr/>
        </p:nvSpPr>
        <p:spPr>
          <a:xfrm>
            <a:off x="15522120" y="7552080"/>
            <a:ext cx="1737000" cy="632160"/>
          </a:xfrm>
          <a:prstGeom prst="rect">
            <a:avLst/>
          </a:prstGeom>
          <a:noFill/>
          <a:ln w="0">
            <a:noFill/>
          </a:ln>
        </p:spPr>
        <p:style>
          <a:lnRef idx="0"/>
          <a:fillRef idx="0"/>
          <a:effectRef idx="0"/>
          <a:fontRef idx="minor"/>
        </p:style>
        <p:txBody>
          <a:bodyPr lIns="25560" rIns="25560" tIns="25560" bIns="25560" anchor="t">
            <a:normAutofit/>
          </a:bodyPr>
          <a:p>
            <a:pPr defTabSz="914400">
              <a:lnSpc>
                <a:spcPct val="130000"/>
              </a:lnSpc>
              <a:tabLst>
                <a:tab algn="l" pos="0"/>
              </a:tabLst>
            </a:pPr>
            <a:r>
              <a:rPr lang="en-US" sz="1800" b="0" u="none" strike="noStrike">
                <a:solidFill>
                  <a:srgbClr val="1f2a30"/>
                </a:solidFill>
                <a:effectLst/>
                <a:uFillTx/>
                <a:latin typeface="Arial"/>
                <a:ea typeface="Arial"/>
              </a:rPr>
              <a:t>M23 · Jul-26</a:t>
            </a:r>
            <a:endParaRPr lang="en-US" sz="1800" b="0" u="none" strike="noStrike">
              <a:solidFill>
                <a:srgbClr val="000000"/>
              </a:solidFill>
              <a:effectLst/>
              <a:uFillTx/>
              <a:latin typeface="Arial"/>
            </a:endParaRPr>
          </a:p>
        </p:txBody>
      </p:sp>
      <p:sp>
        <p:nvSpPr>
          <p:cNvPr id="751" name="Shape 119"/>
          <p:cNvSpPr/>
          <p:nvPr/>
        </p:nvSpPr>
        <p:spPr>
          <a:xfrm>
            <a:off x="952560" y="8652240"/>
            <a:ext cx="13104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52" name="Text 120"/>
          <p:cNvSpPr/>
          <p:nvPr/>
        </p:nvSpPr>
        <p:spPr>
          <a:xfrm>
            <a:off x="1104840" y="8288640"/>
            <a:ext cx="10818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D2.3</a:t>
            </a:r>
            <a:endParaRPr lang="en-US" sz="1800" b="0" u="none" strike="noStrike">
              <a:solidFill>
                <a:srgbClr val="000000"/>
              </a:solidFill>
              <a:effectLst/>
              <a:uFillTx/>
              <a:latin typeface="Arial"/>
            </a:endParaRPr>
          </a:p>
        </p:txBody>
      </p:sp>
      <p:sp>
        <p:nvSpPr>
          <p:cNvPr id="753" name="Shape 121"/>
          <p:cNvSpPr/>
          <p:nvPr/>
        </p:nvSpPr>
        <p:spPr>
          <a:xfrm>
            <a:off x="2263320" y="8652240"/>
            <a:ext cx="88466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54" name="Text 122"/>
          <p:cNvSpPr/>
          <p:nvPr/>
        </p:nvSpPr>
        <p:spPr>
          <a:xfrm>
            <a:off x="2415600" y="8288640"/>
            <a:ext cx="880704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Mid-term training report</a:t>
            </a:r>
            <a:endParaRPr lang="en-US" sz="1800" b="0" u="none" strike="noStrike">
              <a:solidFill>
                <a:srgbClr val="000000"/>
              </a:solidFill>
              <a:effectLst/>
              <a:uFillTx/>
              <a:latin typeface="Arial"/>
            </a:endParaRPr>
          </a:p>
        </p:txBody>
      </p:sp>
      <p:sp>
        <p:nvSpPr>
          <p:cNvPr id="755" name="Shape 123"/>
          <p:cNvSpPr/>
          <p:nvPr/>
        </p:nvSpPr>
        <p:spPr>
          <a:xfrm>
            <a:off x="11109960" y="8652240"/>
            <a:ext cx="26208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56" name="Text 124"/>
          <p:cNvSpPr/>
          <p:nvPr/>
        </p:nvSpPr>
        <p:spPr>
          <a:xfrm>
            <a:off x="11262240" y="8288640"/>
            <a:ext cx="239472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WP2 · UTU</a:t>
            </a:r>
            <a:endParaRPr lang="en-US" sz="1800" b="0" u="none" strike="noStrike">
              <a:solidFill>
                <a:srgbClr val="000000"/>
              </a:solidFill>
              <a:effectLst/>
              <a:uFillTx/>
              <a:latin typeface="Arial"/>
            </a:endParaRPr>
          </a:p>
        </p:txBody>
      </p:sp>
      <p:sp>
        <p:nvSpPr>
          <p:cNvPr id="757" name="Shape 125"/>
          <p:cNvSpPr/>
          <p:nvPr/>
        </p:nvSpPr>
        <p:spPr>
          <a:xfrm>
            <a:off x="13731120" y="8652240"/>
            <a:ext cx="16380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58" name="Text 126"/>
          <p:cNvSpPr/>
          <p:nvPr/>
        </p:nvSpPr>
        <p:spPr>
          <a:xfrm>
            <a:off x="13883760" y="8288640"/>
            <a:ext cx="14094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Sensitive</a:t>
            </a:r>
            <a:endParaRPr lang="en-US" sz="1800" b="0" u="none" strike="noStrike">
              <a:solidFill>
                <a:srgbClr val="000000"/>
              </a:solidFill>
              <a:effectLst/>
              <a:uFillTx/>
              <a:latin typeface="Arial"/>
            </a:endParaRPr>
          </a:p>
        </p:txBody>
      </p:sp>
      <p:sp>
        <p:nvSpPr>
          <p:cNvPr id="759" name="Shape 127"/>
          <p:cNvSpPr/>
          <p:nvPr/>
        </p:nvSpPr>
        <p:spPr>
          <a:xfrm>
            <a:off x="15369480" y="8652240"/>
            <a:ext cx="196560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760" name="Text 128"/>
          <p:cNvSpPr/>
          <p:nvPr/>
        </p:nvSpPr>
        <p:spPr>
          <a:xfrm>
            <a:off x="15522120" y="8288640"/>
            <a:ext cx="173700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1f2a30"/>
                </a:solidFill>
                <a:effectLst/>
                <a:uFillTx/>
                <a:latin typeface="Arial"/>
                <a:ea typeface="Arial"/>
              </a:rPr>
              <a:t>M24 · Aug-26</a:t>
            </a:r>
            <a:endParaRPr lang="en-US" sz="1800" b="0" u="none" strike="noStrike">
              <a:solidFill>
                <a:srgbClr val="000000"/>
              </a:solidFill>
              <a:effectLst/>
              <a:uFillTx/>
              <a:latin typeface="Arial"/>
            </a:endParaRPr>
          </a:p>
        </p:txBody>
      </p:sp>
      <p:sp>
        <p:nvSpPr>
          <p:cNvPr id="761" name="Text 129"/>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762" name="Text 130"/>
          <p:cNvSpPr/>
          <p:nvPr/>
        </p:nvSpPr>
        <p:spPr>
          <a:xfrm>
            <a:off x="11734200" y="9582840"/>
            <a:ext cx="576900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Full list — HoloGen Drive · tinyurl.com/HoloGenDrive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3"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RETREATS &amp; EVENTS AHEAD</a:t>
            </a:r>
            <a:endParaRPr lang="en-US" sz="1950" b="0" u="none" strike="noStrike">
              <a:solidFill>
                <a:srgbClr val="000000"/>
              </a:solidFill>
              <a:effectLst/>
              <a:uFillTx/>
              <a:latin typeface="Arial"/>
            </a:endParaRPr>
          </a:p>
        </p:txBody>
      </p:sp>
      <p:sp>
        <p:nvSpPr>
          <p:cNvPr id="764"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The calendar through 2028.</a:t>
            </a:r>
            <a:endParaRPr lang="en-US" sz="4800" b="0" u="none" strike="noStrike">
              <a:solidFill>
                <a:srgbClr val="000000"/>
              </a:solidFill>
              <a:effectLst/>
              <a:uFillTx/>
              <a:latin typeface="Arial"/>
            </a:endParaRPr>
          </a:p>
        </p:txBody>
      </p:sp>
      <p:sp>
        <p:nvSpPr>
          <p:cNvPr id="765" name="Shape 2"/>
          <p:cNvSpPr/>
          <p:nvPr/>
        </p:nvSpPr>
        <p:spPr>
          <a:xfrm>
            <a:off x="952560" y="2665800"/>
            <a:ext cx="8019720" cy="4052520"/>
          </a:xfrm>
          <a:prstGeom prst="rect">
            <a:avLst/>
          </a:prstGeom>
          <a:solidFill>
            <a:srgbClr val="3e7d9e"/>
          </a:solidFill>
          <a:ln w="8731">
            <a:solidFill>
              <a:srgbClr val="3e7d9e"/>
            </a:solidFill>
            <a:round/>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766" name="Text 3"/>
          <p:cNvSpPr/>
          <p:nvPr/>
        </p:nvSpPr>
        <p:spPr>
          <a:xfrm>
            <a:off x="1342080" y="3283920"/>
            <a:ext cx="745740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ffffff">
                    <a:alpha val="85000"/>
                  </a:srgbClr>
                </a:solidFill>
                <a:effectLst/>
                <a:uFillTx/>
                <a:latin typeface="Arial"/>
                <a:ea typeface="Arial"/>
              </a:rPr>
              <a:t>NOW · RETREAT 3</a:t>
            </a:r>
            <a:endParaRPr lang="en-US" sz="1800" b="0" u="none" strike="noStrike">
              <a:solidFill>
                <a:srgbClr val="000000"/>
              </a:solidFill>
              <a:effectLst/>
              <a:uFillTx/>
              <a:latin typeface="Arial"/>
            </a:endParaRPr>
          </a:p>
        </p:txBody>
      </p:sp>
      <p:sp>
        <p:nvSpPr>
          <p:cNvPr id="767" name="Text 4"/>
          <p:cNvSpPr/>
          <p:nvPr/>
        </p:nvSpPr>
        <p:spPr>
          <a:xfrm>
            <a:off x="1342080" y="3775680"/>
            <a:ext cx="7457400" cy="1207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3300" b="1" u="none" strike="noStrike">
                <a:solidFill>
                  <a:srgbClr val="ffffff"/>
                </a:solidFill>
                <a:effectLst/>
                <a:uFillTx/>
                <a:latin typeface="Arial"/>
                <a:ea typeface="Arial"/>
              </a:rPr>
              <a:t>Turku — Data analysis &amp; Open Science</a:t>
            </a:r>
            <a:endParaRPr lang="en-US" sz="3300" b="0" u="none" strike="noStrike">
              <a:solidFill>
                <a:srgbClr val="000000"/>
              </a:solidFill>
              <a:effectLst/>
              <a:uFillTx/>
              <a:latin typeface="Arial"/>
            </a:endParaRPr>
          </a:p>
        </p:txBody>
      </p:sp>
      <p:sp>
        <p:nvSpPr>
          <p:cNvPr id="768" name="Text 5"/>
          <p:cNvSpPr/>
          <p:nvPr/>
        </p:nvSpPr>
        <p:spPr>
          <a:xfrm>
            <a:off x="1342080" y="5078880"/>
            <a:ext cx="745740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0" u="none" strike="noStrike">
                <a:solidFill>
                  <a:srgbClr val="ffffff">
                    <a:alpha val="90000"/>
                  </a:srgbClr>
                </a:solidFill>
                <a:effectLst/>
                <a:uFillTx/>
                <a:latin typeface="Arial"/>
                <a:ea typeface="Arial"/>
              </a:rPr>
              <a:t>26 – 29 May 2026 · UTU</a:t>
            </a:r>
            <a:endParaRPr lang="en-US" sz="2400" b="0" u="none" strike="noStrike">
              <a:solidFill>
                <a:srgbClr val="000000"/>
              </a:solidFill>
              <a:effectLst/>
              <a:uFillTx/>
              <a:latin typeface="Arial"/>
            </a:endParaRPr>
          </a:p>
        </p:txBody>
      </p:sp>
      <p:sp>
        <p:nvSpPr>
          <p:cNvPr id="769" name="Text 6"/>
          <p:cNvSpPr/>
          <p:nvPr/>
        </p:nvSpPr>
        <p:spPr>
          <a:xfrm>
            <a:off x="1342080" y="6020280"/>
            <a:ext cx="745740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ffffff">
                    <a:alpha val="80000"/>
                  </a:srgbClr>
                </a:solidFill>
                <a:effectLst/>
                <a:uFillTx/>
                <a:latin typeface="Arial"/>
                <a:ea typeface="Arial"/>
              </a:rPr>
              <a:t>T4 · 2 ECTS</a:t>
            </a:r>
            <a:endParaRPr lang="en-US" sz="1950" b="0" u="none" strike="noStrike">
              <a:solidFill>
                <a:srgbClr val="000000"/>
              </a:solidFill>
              <a:effectLst/>
              <a:uFillTx/>
              <a:latin typeface="Arial"/>
            </a:endParaRPr>
          </a:p>
        </p:txBody>
      </p:sp>
      <p:sp>
        <p:nvSpPr>
          <p:cNvPr id="770" name="Shape 7"/>
          <p:cNvSpPr/>
          <p:nvPr/>
        </p:nvSpPr>
        <p:spPr>
          <a:xfrm>
            <a:off x="9315360" y="2665800"/>
            <a:ext cx="8019720" cy="4052520"/>
          </a:xfrm>
          <a:prstGeom prst="rect">
            <a:avLst/>
          </a:prstGeom>
          <a:solidFill>
            <a:srgbClr val="ffffff"/>
          </a:solidFill>
          <a:ln w="8731">
            <a:solidFill>
              <a:srgbClr val="d9dee1"/>
            </a:solidFill>
            <a:round/>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71" name="Text 8"/>
          <p:cNvSpPr/>
          <p:nvPr/>
        </p:nvSpPr>
        <p:spPr>
          <a:xfrm>
            <a:off x="9705240" y="3283920"/>
            <a:ext cx="745740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3e7d9e"/>
                </a:solidFill>
                <a:effectLst/>
                <a:uFillTx/>
                <a:latin typeface="Arial"/>
                <a:ea typeface="Arial"/>
              </a:rPr>
              <a:t>NEXT · RETREAT 4</a:t>
            </a:r>
            <a:endParaRPr lang="en-US" sz="1800" b="0" u="none" strike="noStrike">
              <a:solidFill>
                <a:srgbClr val="000000"/>
              </a:solidFill>
              <a:effectLst/>
              <a:uFillTx/>
              <a:latin typeface="Arial"/>
            </a:endParaRPr>
          </a:p>
        </p:txBody>
      </p:sp>
      <p:sp>
        <p:nvSpPr>
          <p:cNvPr id="772" name="Text 9"/>
          <p:cNvSpPr/>
          <p:nvPr/>
        </p:nvSpPr>
        <p:spPr>
          <a:xfrm>
            <a:off x="9705240" y="3775680"/>
            <a:ext cx="7457400" cy="1207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3300" b="1" u="none" strike="noStrike">
                <a:solidFill>
                  <a:srgbClr val="1f2a30"/>
                </a:solidFill>
                <a:effectLst/>
                <a:uFillTx/>
                <a:latin typeface="Arial"/>
                <a:ea typeface="Arial"/>
              </a:rPr>
              <a:t>KU Leuven — Dissemination, Exploitation &amp; Communication</a:t>
            </a:r>
            <a:endParaRPr lang="en-US" sz="3300" b="0" u="none" strike="noStrike">
              <a:solidFill>
                <a:srgbClr val="000000"/>
              </a:solidFill>
              <a:effectLst/>
              <a:uFillTx/>
              <a:latin typeface="Arial"/>
            </a:endParaRPr>
          </a:p>
        </p:txBody>
      </p:sp>
      <p:sp>
        <p:nvSpPr>
          <p:cNvPr id="773" name="Text 10"/>
          <p:cNvSpPr/>
          <p:nvPr/>
        </p:nvSpPr>
        <p:spPr>
          <a:xfrm>
            <a:off x="9705240" y="5078880"/>
            <a:ext cx="745740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0" u="none" strike="noStrike">
                <a:solidFill>
                  <a:srgbClr val="475158"/>
                </a:solidFill>
                <a:effectLst/>
                <a:uFillTx/>
                <a:latin typeface="Arial"/>
                <a:ea typeface="Arial"/>
              </a:rPr>
              <a:t>19 – 23 October 2026 · KUL</a:t>
            </a:r>
            <a:endParaRPr lang="en-US" sz="2400" b="0" u="none" strike="noStrike">
              <a:solidFill>
                <a:srgbClr val="000000"/>
              </a:solidFill>
              <a:effectLst/>
              <a:uFillTx/>
              <a:latin typeface="Arial"/>
            </a:endParaRPr>
          </a:p>
        </p:txBody>
      </p:sp>
      <p:sp>
        <p:nvSpPr>
          <p:cNvPr id="774" name="Text 11"/>
          <p:cNvSpPr/>
          <p:nvPr/>
        </p:nvSpPr>
        <p:spPr>
          <a:xfrm>
            <a:off x="9705240" y="6020280"/>
            <a:ext cx="745740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7d8488"/>
                </a:solidFill>
                <a:effectLst/>
                <a:uFillTx/>
                <a:latin typeface="Arial"/>
                <a:ea typeface="Arial"/>
              </a:rPr>
              <a:t>T6 · 2 ECTS</a:t>
            </a:r>
            <a:endParaRPr lang="en-US" sz="1950" b="0" u="none" strike="noStrike">
              <a:solidFill>
                <a:srgbClr val="000000"/>
              </a:solidFill>
              <a:effectLst/>
              <a:uFillTx/>
              <a:latin typeface="Arial"/>
            </a:endParaRPr>
          </a:p>
        </p:txBody>
      </p:sp>
      <p:sp>
        <p:nvSpPr>
          <p:cNvPr id="775" name="Shape 12"/>
          <p:cNvSpPr/>
          <p:nvPr/>
        </p:nvSpPr>
        <p:spPr>
          <a:xfrm>
            <a:off x="952560" y="7023600"/>
            <a:ext cx="2730240" cy="25920"/>
          </a:xfrm>
          <a:prstGeom prst="rect">
            <a:avLst/>
          </a:prstGeom>
          <a:solidFill>
            <a:srgbClr val="d9dee1"/>
          </a:solidFill>
          <a:ln w="0">
            <a:noFill/>
          </a:ln>
        </p:spPr>
        <p:style>
          <a:lnRef idx="0"/>
          <a:fillRef idx="0"/>
          <a:effectRef idx="0"/>
          <a:fontRef idx="minor"/>
        </p:style>
        <p:txBody>
          <a:bodyPr lIns="90000" rIns="90000" tIns="-18720" bIns="-18720" anchor="t">
            <a:noAutofit/>
          </a:bodyPr>
          <a:p>
            <a:endParaRPr lang="en-US" sz="1800" b="0" u="none" strike="noStrike">
              <a:solidFill>
                <a:srgbClr val="000000"/>
              </a:solidFill>
              <a:effectLst/>
              <a:uFillTx/>
              <a:latin typeface="Arial"/>
            </a:endParaRPr>
          </a:p>
        </p:txBody>
      </p:sp>
      <p:sp>
        <p:nvSpPr>
          <p:cNvPr id="776" name="Text 13"/>
          <p:cNvSpPr/>
          <p:nvPr/>
        </p:nvSpPr>
        <p:spPr>
          <a:xfrm>
            <a:off x="1085760" y="7221240"/>
            <a:ext cx="25398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Aug 2026</a:t>
            </a:r>
            <a:endParaRPr lang="en-US" sz="1800" b="0" u="none" strike="noStrike">
              <a:solidFill>
                <a:srgbClr val="000000"/>
              </a:solidFill>
              <a:effectLst/>
              <a:uFillTx/>
              <a:latin typeface="Arial"/>
            </a:endParaRPr>
          </a:p>
        </p:txBody>
      </p:sp>
      <p:sp>
        <p:nvSpPr>
          <p:cNvPr id="777" name="Text 14"/>
          <p:cNvSpPr/>
          <p:nvPr/>
        </p:nvSpPr>
        <p:spPr>
          <a:xfrm>
            <a:off x="1085760" y="7553160"/>
            <a:ext cx="2325240" cy="684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800" b="0" u="none" strike="noStrike">
                <a:solidFill>
                  <a:srgbClr val="7d8488"/>
                </a:solidFill>
                <a:effectLst/>
                <a:uFillTx/>
                <a:latin typeface="Arial"/>
                <a:ea typeface="Arial"/>
              </a:rPr>
              <a:t>T5 · ECCB 2026 · hologenomics session</a:t>
            </a:r>
            <a:endParaRPr lang="en-US" sz="1800" b="0" u="none" strike="noStrike">
              <a:solidFill>
                <a:srgbClr val="000000"/>
              </a:solidFill>
              <a:effectLst/>
              <a:uFillTx/>
              <a:latin typeface="Arial"/>
            </a:endParaRPr>
          </a:p>
        </p:txBody>
      </p:sp>
      <p:sp>
        <p:nvSpPr>
          <p:cNvPr id="778" name="Shape 15"/>
          <p:cNvSpPr/>
          <p:nvPr/>
        </p:nvSpPr>
        <p:spPr>
          <a:xfrm>
            <a:off x="3683160" y="7023600"/>
            <a:ext cx="2730240" cy="25920"/>
          </a:xfrm>
          <a:prstGeom prst="rect">
            <a:avLst/>
          </a:prstGeom>
          <a:solidFill>
            <a:srgbClr val="c95a3c"/>
          </a:solidFill>
          <a:ln w="0">
            <a:noFill/>
          </a:ln>
        </p:spPr>
        <p:style>
          <a:lnRef idx="0"/>
          <a:fillRef idx="0"/>
          <a:effectRef idx="0"/>
          <a:fontRef idx="minor"/>
        </p:style>
        <p:txBody>
          <a:bodyPr lIns="90000" rIns="90000" tIns="-18720" bIns="-18720" anchor="t">
            <a:noAutofit/>
          </a:bodyPr>
          <a:p>
            <a:endParaRPr lang="en-US" sz="1800" b="0" u="none" strike="noStrike">
              <a:solidFill>
                <a:srgbClr val="ffffff"/>
              </a:solidFill>
              <a:effectLst/>
              <a:uFillTx/>
              <a:latin typeface="Arial"/>
            </a:endParaRPr>
          </a:p>
        </p:txBody>
      </p:sp>
      <p:sp>
        <p:nvSpPr>
          <p:cNvPr id="779" name="Text 16"/>
          <p:cNvSpPr/>
          <p:nvPr/>
        </p:nvSpPr>
        <p:spPr>
          <a:xfrm>
            <a:off x="3816360" y="7221240"/>
            <a:ext cx="25398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c95a3c"/>
                </a:solidFill>
                <a:effectLst/>
                <a:uFillTx/>
                <a:latin typeface="Arial"/>
                <a:ea typeface="Arial"/>
              </a:rPr>
              <a:t>Oct 2026</a:t>
            </a:r>
            <a:endParaRPr lang="en-US" sz="1800" b="0" u="none" strike="noStrike">
              <a:solidFill>
                <a:srgbClr val="000000"/>
              </a:solidFill>
              <a:effectLst/>
              <a:uFillTx/>
              <a:latin typeface="Arial"/>
            </a:endParaRPr>
          </a:p>
        </p:txBody>
      </p:sp>
      <p:sp>
        <p:nvSpPr>
          <p:cNvPr id="780" name="Text 17"/>
          <p:cNvSpPr/>
          <p:nvPr/>
        </p:nvSpPr>
        <p:spPr>
          <a:xfrm>
            <a:off x="3816360" y="7553160"/>
            <a:ext cx="2108880" cy="36072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800" b="0" u="none" strike="noStrike">
                <a:solidFill>
                  <a:srgbClr val="7d8488"/>
                </a:solidFill>
                <a:effectLst/>
                <a:uFillTx/>
                <a:latin typeface="Arial"/>
                <a:ea typeface="Arial"/>
              </a:rPr>
              <a:t>T6 · Retreat 4 · KUL</a:t>
            </a:r>
            <a:endParaRPr lang="en-US" sz="1800" b="0" u="none" strike="noStrike">
              <a:solidFill>
                <a:srgbClr val="000000"/>
              </a:solidFill>
              <a:effectLst/>
              <a:uFillTx/>
              <a:latin typeface="Arial"/>
            </a:endParaRPr>
          </a:p>
        </p:txBody>
      </p:sp>
      <p:sp>
        <p:nvSpPr>
          <p:cNvPr id="781" name="Shape 18"/>
          <p:cNvSpPr/>
          <p:nvPr/>
        </p:nvSpPr>
        <p:spPr>
          <a:xfrm>
            <a:off x="6413400" y="7023600"/>
            <a:ext cx="2730240" cy="25920"/>
          </a:xfrm>
          <a:prstGeom prst="rect">
            <a:avLst/>
          </a:prstGeom>
          <a:solidFill>
            <a:srgbClr val="d9dee1"/>
          </a:solidFill>
          <a:ln w="0">
            <a:noFill/>
          </a:ln>
        </p:spPr>
        <p:style>
          <a:lnRef idx="0"/>
          <a:fillRef idx="0"/>
          <a:effectRef idx="0"/>
          <a:fontRef idx="minor"/>
        </p:style>
        <p:txBody>
          <a:bodyPr lIns="90000" rIns="90000" tIns="-18720" bIns="-18720" anchor="t">
            <a:noAutofit/>
          </a:bodyPr>
          <a:p>
            <a:endParaRPr lang="en-US" sz="1800" b="0" u="none" strike="noStrike">
              <a:solidFill>
                <a:srgbClr val="000000"/>
              </a:solidFill>
              <a:effectLst/>
              <a:uFillTx/>
              <a:latin typeface="Arial"/>
            </a:endParaRPr>
          </a:p>
        </p:txBody>
      </p:sp>
      <p:sp>
        <p:nvSpPr>
          <p:cNvPr id="782" name="Text 19"/>
          <p:cNvSpPr/>
          <p:nvPr/>
        </p:nvSpPr>
        <p:spPr>
          <a:xfrm>
            <a:off x="6546960" y="7221240"/>
            <a:ext cx="25398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May 2027</a:t>
            </a:r>
            <a:endParaRPr lang="en-US" sz="1800" b="0" u="none" strike="noStrike">
              <a:solidFill>
                <a:srgbClr val="000000"/>
              </a:solidFill>
              <a:effectLst/>
              <a:uFillTx/>
              <a:latin typeface="Arial"/>
            </a:endParaRPr>
          </a:p>
        </p:txBody>
      </p:sp>
      <p:sp>
        <p:nvSpPr>
          <p:cNvPr id="783" name="Text 20"/>
          <p:cNvSpPr/>
          <p:nvPr/>
        </p:nvSpPr>
        <p:spPr>
          <a:xfrm>
            <a:off x="6546960" y="7553160"/>
            <a:ext cx="2363040" cy="684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800" b="0" u="none" strike="noStrike">
                <a:solidFill>
                  <a:srgbClr val="7d8488"/>
                </a:solidFill>
                <a:effectLst/>
                <a:uFillTx/>
                <a:latin typeface="Arial"/>
                <a:ea typeface="Arial"/>
              </a:rPr>
              <a:t>T8 · Retreat 5 · Career Development · CNAG</a:t>
            </a:r>
            <a:endParaRPr lang="en-US" sz="1800" b="0" u="none" strike="noStrike">
              <a:solidFill>
                <a:srgbClr val="000000"/>
              </a:solidFill>
              <a:effectLst/>
              <a:uFillTx/>
              <a:latin typeface="Arial"/>
            </a:endParaRPr>
          </a:p>
        </p:txBody>
      </p:sp>
      <p:sp>
        <p:nvSpPr>
          <p:cNvPr id="784" name="Shape 21"/>
          <p:cNvSpPr/>
          <p:nvPr/>
        </p:nvSpPr>
        <p:spPr>
          <a:xfrm>
            <a:off x="9144000" y="7023600"/>
            <a:ext cx="2730240" cy="25920"/>
          </a:xfrm>
          <a:prstGeom prst="rect">
            <a:avLst/>
          </a:prstGeom>
          <a:solidFill>
            <a:srgbClr val="d9dee1"/>
          </a:solidFill>
          <a:ln w="0">
            <a:noFill/>
          </a:ln>
        </p:spPr>
        <p:style>
          <a:lnRef idx="0"/>
          <a:fillRef idx="0"/>
          <a:effectRef idx="0"/>
          <a:fontRef idx="minor"/>
        </p:style>
        <p:txBody>
          <a:bodyPr lIns="90000" rIns="90000" tIns="-18720" bIns="-18720" anchor="t">
            <a:noAutofit/>
          </a:bodyPr>
          <a:p>
            <a:endParaRPr lang="en-US" sz="1800" b="0" u="none" strike="noStrike">
              <a:solidFill>
                <a:srgbClr val="000000"/>
              </a:solidFill>
              <a:effectLst/>
              <a:uFillTx/>
              <a:latin typeface="Arial"/>
            </a:endParaRPr>
          </a:p>
        </p:txBody>
      </p:sp>
      <p:sp>
        <p:nvSpPr>
          <p:cNvPr id="785" name="Text 22"/>
          <p:cNvSpPr/>
          <p:nvPr/>
        </p:nvSpPr>
        <p:spPr>
          <a:xfrm>
            <a:off x="9277200" y="7221240"/>
            <a:ext cx="25398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Aug 2027</a:t>
            </a:r>
            <a:endParaRPr lang="en-US" sz="1800" b="0" u="none" strike="noStrike">
              <a:solidFill>
                <a:srgbClr val="000000"/>
              </a:solidFill>
              <a:effectLst/>
              <a:uFillTx/>
              <a:latin typeface="Arial"/>
            </a:endParaRPr>
          </a:p>
        </p:txBody>
      </p:sp>
      <p:sp>
        <p:nvSpPr>
          <p:cNvPr id="786" name="Text 23"/>
          <p:cNvSpPr/>
          <p:nvPr/>
        </p:nvSpPr>
        <p:spPr>
          <a:xfrm>
            <a:off x="9277200" y="7553160"/>
            <a:ext cx="2096280" cy="684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800" b="0" u="none" strike="noStrike">
                <a:solidFill>
                  <a:srgbClr val="7d8488"/>
                </a:solidFill>
                <a:effectLst/>
                <a:uFillTx/>
                <a:latin typeface="Arial"/>
                <a:ea typeface="Arial"/>
              </a:rPr>
              <a:t>T9 · Hologenomics Conference · UCPH</a:t>
            </a:r>
            <a:endParaRPr lang="en-US" sz="1800" b="0" u="none" strike="noStrike">
              <a:solidFill>
                <a:srgbClr val="000000"/>
              </a:solidFill>
              <a:effectLst/>
              <a:uFillTx/>
              <a:latin typeface="Arial"/>
            </a:endParaRPr>
          </a:p>
        </p:txBody>
      </p:sp>
      <p:sp>
        <p:nvSpPr>
          <p:cNvPr id="787" name="Shape 24"/>
          <p:cNvSpPr/>
          <p:nvPr/>
        </p:nvSpPr>
        <p:spPr>
          <a:xfrm>
            <a:off x="11874600" y="7023600"/>
            <a:ext cx="2730240" cy="25920"/>
          </a:xfrm>
          <a:prstGeom prst="rect">
            <a:avLst/>
          </a:prstGeom>
          <a:solidFill>
            <a:srgbClr val="d9dee1"/>
          </a:solidFill>
          <a:ln w="0">
            <a:noFill/>
          </a:ln>
        </p:spPr>
        <p:style>
          <a:lnRef idx="0"/>
          <a:fillRef idx="0"/>
          <a:effectRef idx="0"/>
          <a:fontRef idx="minor"/>
        </p:style>
        <p:txBody>
          <a:bodyPr lIns="90000" rIns="90000" tIns="-18720" bIns="-18720" anchor="t">
            <a:noAutofit/>
          </a:bodyPr>
          <a:p>
            <a:endParaRPr lang="en-US" sz="1800" b="0" u="none" strike="noStrike">
              <a:solidFill>
                <a:srgbClr val="000000"/>
              </a:solidFill>
              <a:effectLst/>
              <a:uFillTx/>
              <a:latin typeface="Arial"/>
            </a:endParaRPr>
          </a:p>
        </p:txBody>
      </p:sp>
      <p:sp>
        <p:nvSpPr>
          <p:cNvPr id="788" name="Text 25"/>
          <p:cNvSpPr/>
          <p:nvPr/>
        </p:nvSpPr>
        <p:spPr>
          <a:xfrm>
            <a:off x="12007800" y="7221240"/>
            <a:ext cx="25398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Feb 2028</a:t>
            </a:r>
            <a:endParaRPr lang="en-US" sz="1800" b="0" u="none" strike="noStrike">
              <a:solidFill>
                <a:srgbClr val="000000"/>
              </a:solidFill>
              <a:effectLst/>
              <a:uFillTx/>
              <a:latin typeface="Arial"/>
            </a:endParaRPr>
          </a:p>
        </p:txBody>
      </p:sp>
      <p:sp>
        <p:nvSpPr>
          <p:cNvPr id="789" name="Text 26"/>
          <p:cNvSpPr/>
          <p:nvPr/>
        </p:nvSpPr>
        <p:spPr>
          <a:xfrm>
            <a:off x="12007800" y="7553160"/>
            <a:ext cx="2109240" cy="684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800" b="0" u="none" strike="noStrike">
                <a:solidFill>
                  <a:srgbClr val="7d8488"/>
                </a:solidFill>
                <a:effectLst/>
                <a:uFillTx/>
                <a:latin typeface="Arial"/>
                <a:ea typeface="Arial"/>
              </a:rPr>
              <a:t>T10 · Hologenomics Day · UB</a:t>
            </a:r>
            <a:endParaRPr lang="en-US" sz="1800" b="0" u="none" strike="noStrike">
              <a:solidFill>
                <a:srgbClr val="000000"/>
              </a:solidFill>
              <a:effectLst/>
              <a:uFillTx/>
              <a:latin typeface="Arial"/>
            </a:endParaRPr>
          </a:p>
        </p:txBody>
      </p:sp>
      <p:sp>
        <p:nvSpPr>
          <p:cNvPr id="790" name="Shape 27"/>
          <p:cNvSpPr/>
          <p:nvPr/>
        </p:nvSpPr>
        <p:spPr>
          <a:xfrm>
            <a:off x="14604840" y="7023600"/>
            <a:ext cx="2730240" cy="25920"/>
          </a:xfrm>
          <a:prstGeom prst="rect">
            <a:avLst/>
          </a:prstGeom>
          <a:solidFill>
            <a:srgbClr val="d9dee1"/>
          </a:solidFill>
          <a:ln w="0">
            <a:noFill/>
          </a:ln>
        </p:spPr>
        <p:style>
          <a:lnRef idx="0"/>
          <a:fillRef idx="0"/>
          <a:effectRef idx="0"/>
          <a:fontRef idx="minor"/>
        </p:style>
        <p:txBody>
          <a:bodyPr lIns="90000" rIns="90000" tIns="-18720" bIns="-18720" anchor="t">
            <a:noAutofit/>
          </a:bodyPr>
          <a:p>
            <a:endParaRPr lang="en-US" sz="1800" b="0" u="none" strike="noStrike">
              <a:solidFill>
                <a:srgbClr val="000000"/>
              </a:solidFill>
              <a:effectLst/>
              <a:uFillTx/>
              <a:latin typeface="Arial"/>
            </a:endParaRPr>
          </a:p>
        </p:txBody>
      </p:sp>
      <p:sp>
        <p:nvSpPr>
          <p:cNvPr id="791" name="Text 28"/>
          <p:cNvSpPr/>
          <p:nvPr/>
        </p:nvSpPr>
        <p:spPr>
          <a:xfrm>
            <a:off x="14738400" y="7221240"/>
            <a:ext cx="253980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trike="noStrike">
                <a:solidFill>
                  <a:srgbClr val="1f2a30"/>
                </a:solidFill>
                <a:effectLst/>
                <a:uFillTx/>
                <a:latin typeface="Arial"/>
                <a:ea typeface="Arial"/>
              </a:rPr>
              <a:t>Feb 2028</a:t>
            </a:r>
            <a:endParaRPr lang="en-US" sz="1800" b="0" u="none" strike="noStrike">
              <a:solidFill>
                <a:srgbClr val="000000"/>
              </a:solidFill>
              <a:effectLst/>
              <a:uFillTx/>
              <a:latin typeface="Arial"/>
            </a:endParaRPr>
          </a:p>
        </p:txBody>
      </p:sp>
      <p:sp>
        <p:nvSpPr>
          <p:cNvPr id="792" name="Text 29"/>
          <p:cNvSpPr/>
          <p:nvPr/>
        </p:nvSpPr>
        <p:spPr>
          <a:xfrm>
            <a:off x="14738400" y="7553160"/>
            <a:ext cx="2160000" cy="684000"/>
          </a:xfrm>
          <a:prstGeom prst="rect">
            <a:avLst/>
          </a:prstGeom>
          <a:noFill/>
          <a:ln w="0">
            <a:noFill/>
          </a:ln>
        </p:spPr>
        <p:style>
          <a:lnRef idx="0"/>
          <a:fillRef idx="0"/>
          <a:effectRef idx="0"/>
          <a:fontRef idx="minor"/>
        </p:style>
        <p:txBody>
          <a:bodyPr lIns="0" rIns="0" tIns="0" bIns="0" anchor="t">
            <a:normAutofit/>
          </a:bodyPr>
          <a:p>
            <a:pPr defTabSz="914400">
              <a:lnSpc>
                <a:spcPct val="100000"/>
              </a:lnSpc>
              <a:tabLst>
                <a:tab algn="l" pos="0"/>
              </a:tabLst>
            </a:pPr>
            <a:r>
              <a:rPr lang="en-US" sz="1800" b="0" u="none" strike="noStrike">
                <a:solidFill>
                  <a:srgbClr val="7d8488"/>
                </a:solidFill>
                <a:effectLst/>
                <a:uFillTx/>
                <a:latin typeface="Arial"/>
                <a:ea typeface="Arial"/>
              </a:rPr>
              <a:t>T11 · Final meeting · UB</a:t>
            </a:r>
            <a:endParaRPr lang="en-US" sz="1800" b="0" u="none" strike="noStrike">
              <a:solidFill>
                <a:srgbClr val="000000"/>
              </a:solidFill>
              <a:effectLst/>
              <a:uFillTx/>
              <a:latin typeface="Arial"/>
            </a:endParaRPr>
          </a:p>
        </p:txBody>
      </p:sp>
      <p:sp>
        <p:nvSpPr>
          <p:cNvPr id="793" name="Shape 30"/>
          <p:cNvSpPr/>
          <p:nvPr/>
        </p:nvSpPr>
        <p:spPr>
          <a:xfrm>
            <a:off x="952560" y="8637120"/>
            <a:ext cx="16382520" cy="792000"/>
          </a:xfrm>
          <a:prstGeom prst="rect">
            <a:avLst/>
          </a:prstGeom>
          <a:solidFill>
            <a:srgbClr val="e6eef3"/>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794" name="Shape 31"/>
          <p:cNvSpPr/>
          <p:nvPr/>
        </p:nvSpPr>
        <p:spPr>
          <a:xfrm>
            <a:off x="952560" y="8637120"/>
            <a:ext cx="52200" cy="79200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795" name="Text 32"/>
          <p:cNvSpPr/>
          <p:nvPr/>
        </p:nvSpPr>
        <p:spPr>
          <a:xfrm>
            <a:off x="1271520" y="8880840"/>
            <a:ext cx="305604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pc="215" strike="noStrike">
                <a:solidFill>
                  <a:srgbClr val="2c6483"/>
                </a:solidFill>
                <a:effectLst/>
                <a:uFillTx/>
                <a:latin typeface="Arial"/>
                <a:ea typeface="Arial"/>
              </a:rPr>
              <a:t>FEEDBACK WELCOME</a:t>
            </a:r>
            <a:endParaRPr lang="en-US" sz="1800" b="0" u="none" strike="noStrike">
              <a:solidFill>
                <a:srgbClr val="000000"/>
              </a:solidFill>
              <a:effectLst/>
              <a:uFillTx/>
              <a:latin typeface="Arial"/>
            </a:endParaRPr>
          </a:p>
        </p:txBody>
      </p:sp>
      <p:sp>
        <p:nvSpPr>
          <p:cNvPr id="796" name="Text 33"/>
          <p:cNvSpPr/>
          <p:nvPr/>
        </p:nvSpPr>
        <p:spPr>
          <a:xfrm>
            <a:off x="4467600" y="8847000"/>
            <a:ext cx="9342720" cy="41112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100" b="0" u="none" strike="noStrike">
                <a:solidFill>
                  <a:srgbClr val="1f2a30"/>
                </a:solidFill>
                <a:effectLst/>
                <a:uFillTx/>
                <a:latin typeface="Arial"/>
                <a:ea typeface="Arial"/>
              </a:rPr>
              <a:t>On training activities — current and future plans. The network is here to help.</a:t>
            </a:r>
            <a:endParaRPr lang="en-US" sz="2100" b="0" u="none" strike="noStrike">
              <a:solidFill>
                <a:srgbClr val="000000"/>
              </a:solidFill>
              <a:effectLst/>
              <a:uFillTx/>
              <a:latin typeface="Arial"/>
            </a:endParaRPr>
          </a:p>
        </p:txBody>
      </p:sp>
      <p:sp>
        <p:nvSpPr>
          <p:cNvPr id="797" name="Text 34"/>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798" name="Text 35"/>
          <p:cNvSpPr/>
          <p:nvPr/>
        </p:nvSpPr>
        <p:spPr>
          <a:xfrm>
            <a:off x="12839040" y="9582840"/>
            <a:ext cx="46310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Plus ESEB 2027 session on hologenomics</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99"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REMINDER</a:t>
            </a:r>
            <a:endParaRPr lang="en-US" sz="1950" b="0" u="none" strike="noStrike">
              <a:solidFill>
                <a:srgbClr val="000000"/>
              </a:solidFill>
              <a:effectLst/>
              <a:uFillTx/>
              <a:latin typeface="Arial"/>
            </a:endParaRPr>
          </a:p>
        </p:txBody>
      </p:sp>
      <p:sp>
        <p:nvSpPr>
          <p:cNvPr id="800" name="Text 1"/>
          <p:cNvSpPr/>
          <p:nvPr/>
        </p:nvSpPr>
        <p:spPr>
          <a:xfrm>
            <a:off x="952560" y="1568520"/>
            <a:ext cx="13734720" cy="6778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5000"/>
              </a:lnSpc>
              <a:tabLst>
                <a:tab algn="l" pos="0"/>
              </a:tabLst>
            </a:pPr>
            <a:r>
              <a:rPr lang="en-US" sz="4800" b="1" u="none" spc="-48" strike="noStrike">
                <a:solidFill>
                  <a:srgbClr val="1f2a30"/>
                </a:solidFill>
                <a:effectLst/>
                <a:uFillTx/>
                <a:latin typeface="Arial"/>
                <a:ea typeface="Arial"/>
              </a:rPr>
              <a:t>MSCA Green Charter.</a:t>
            </a:r>
            <a:endParaRPr lang="en-US" sz="4800" b="0" u="none" strike="noStrike">
              <a:solidFill>
                <a:srgbClr val="000000"/>
              </a:solidFill>
              <a:effectLst/>
              <a:uFillTx/>
              <a:latin typeface="Arial"/>
            </a:endParaRPr>
          </a:p>
        </p:txBody>
      </p:sp>
      <p:sp>
        <p:nvSpPr>
          <p:cNvPr id="801" name="Shape 2"/>
          <p:cNvSpPr/>
          <p:nvPr/>
        </p:nvSpPr>
        <p:spPr>
          <a:xfrm>
            <a:off x="952560" y="2665800"/>
            <a:ext cx="6768000" cy="6763680"/>
          </a:xfrm>
          <a:prstGeom prst="roundRect">
            <a:avLst>
              <a:gd name="adj" fmla="val 282"/>
            </a:avLst>
          </a:prstGeom>
          <a:solidFill>
            <a:srgbClr val="2f6b4b"/>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02" name="Shape 3"/>
          <p:cNvSpPr/>
          <p:nvPr/>
        </p:nvSpPr>
        <p:spPr>
          <a:xfrm rot="20100000">
            <a:off x="4863600" y="6286320"/>
            <a:ext cx="2285640" cy="2285640"/>
          </a:xfrm>
          <a:prstGeom prst="ellipse">
            <a:avLst/>
          </a:prstGeom>
          <a:solidFill>
            <a:srgbClr val="ffffff">
              <a:alpha val="10000"/>
            </a:srgbClr>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03" name="Text 4"/>
          <p:cNvSpPr/>
          <p:nvPr/>
        </p:nvSpPr>
        <p:spPr>
          <a:xfrm>
            <a:off x="1333440" y="3084840"/>
            <a:ext cx="618624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397" strike="noStrike">
                <a:solidFill>
                  <a:srgbClr val="ffffff">
                    <a:alpha val="78000"/>
                  </a:srgbClr>
                </a:solidFill>
                <a:effectLst/>
                <a:uFillTx/>
                <a:latin typeface="Arial"/>
                <a:ea typeface="Arial"/>
              </a:rPr>
              <a:t>MSCA GREEN CHARTER</a:t>
            </a:r>
            <a:endParaRPr lang="en-US" sz="1800" b="0" u="none" strike="noStrike">
              <a:solidFill>
                <a:srgbClr val="000000"/>
              </a:solidFill>
              <a:effectLst/>
              <a:uFillTx/>
              <a:latin typeface="Arial"/>
            </a:endParaRPr>
          </a:p>
        </p:txBody>
      </p:sp>
      <p:sp>
        <p:nvSpPr>
          <p:cNvPr id="804" name="Text 5"/>
          <p:cNvSpPr/>
          <p:nvPr/>
        </p:nvSpPr>
        <p:spPr>
          <a:xfrm>
            <a:off x="1333440" y="4457880"/>
            <a:ext cx="6186240" cy="2726280"/>
          </a:xfrm>
          <a:prstGeom prst="rect">
            <a:avLst/>
          </a:prstGeom>
          <a:noFill/>
          <a:ln w="0">
            <a:noFill/>
          </a:ln>
        </p:spPr>
        <p:style>
          <a:lnRef idx="0"/>
          <a:fillRef idx="0"/>
          <a:effectRef idx="0"/>
          <a:fontRef idx="minor"/>
        </p:style>
        <p:txBody>
          <a:bodyPr lIns="25560" rIns="25560" tIns="25560" bIns="25560" anchor="t">
            <a:normAutofit/>
          </a:bodyPr>
          <a:p>
            <a:pPr defTabSz="914400">
              <a:lnSpc>
                <a:spcPct val="98000"/>
              </a:lnSpc>
              <a:tabLst>
                <a:tab algn="l" pos="0"/>
              </a:tabLst>
            </a:pPr>
            <a:r>
              <a:rPr lang="en-US" sz="7200" b="1" u="none" spc="-145" strike="noStrike">
                <a:solidFill>
                  <a:srgbClr val="ffffff"/>
                </a:solidFill>
                <a:effectLst/>
                <a:uFillTx/>
                <a:latin typeface="Arial"/>
                <a:ea typeface="Arial"/>
              </a:rPr>
              <a:t>Best- effort basis.</a:t>
            </a:r>
            <a:endParaRPr lang="en-US" sz="7200" b="0" u="none" strike="noStrike">
              <a:solidFill>
                <a:srgbClr val="000000"/>
              </a:solidFill>
              <a:effectLst/>
              <a:uFillTx/>
              <a:latin typeface="Arial"/>
            </a:endParaRPr>
          </a:p>
        </p:txBody>
      </p:sp>
      <p:sp>
        <p:nvSpPr>
          <p:cNvPr id="805" name="Text 6"/>
          <p:cNvSpPr/>
          <p:nvPr/>
        </p:nvSpPr>
        <p:spPr>
          <a:xfrm>
            <a:off x="1333440" y="7970400"/>
            <a:ext cx="3727800" cy="107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ffffff">
                    <a:alpha val="88000"/>
                  </a:srgbClr>
                </a:solidFill>
                <a:effectLst/>
                <a:uFillTx/>
                <a:latin typeface="Arial"/>
                <a:ea typeface="Arial"/>
              </a:rPr>
              <a:t>All participants are expected to </a:t>
            </a:r>
            <a:r>
              <a:rPr lang="en-US" sz="1950" b="1" u="none" strike="noStrike">
                <a:solidFill>
                  <a:srgbClr val="ffffff"/>
                </a:solidFill>
                <a:effectLst/>
                <a:uFillTx/>
                <a:latin typeface="Arial"/>
                <a:ea typeface="Arial"/>
              </a:rPr>
              <a:t>minimise the environmental impact </a:t>
            </a:r>
            <a:r>
              <a:rPr lang="en-US" sz="1950" b="0" u="none" strike="noStrike">
                <a:solidFill>
                  <a:srgbClr val="ffffff">
                    <a:alpha val="88000"/>
                  </a:srgbClr>
                </a:solidFill>
                <a:effectLst/>
                <a:uFillTx/>
                <a:latin typeface="Arial"/>
                <a:ea typeface="Arial"/>
              </a:rPr>
              <a:t>of our research activities.</a:t>
            </a:r>
            <a:endParaRPr lang="en-US" sz="1950" b="0" u="none" strike="noStrike">
              <a:solidFill>
                <a:srgbClr val="000000"/>
              </a:solidFill>
              <a:effectLst/>
              <a:uFillTx/>
              <a:latin typeface="Arial"/>
            </a:endParaRPr>
          </a:p>
        </p:txBody>
      </p:sp>
      <p:sp>
        <p:nvSpPr>
          <p:cNvPr id="806" name="Shape 7"/>
          <p:cNvSpPr/>
          <p:nvPr/>
        </p:nvSpPr>
        <p:spPr>
          <a:xfrm>
            <a:off x="8178120" y="421956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07" name="Text 8"/>
          <p:cNvSpPr/>
          <p:nvPr/>
        </p:nvSpPr>
        <p:spPr>
          <a:xfrm>
            <a:off x="8178120" y="279900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01 </a:t>
            </a:r>
            <a:r>
              <a:rPr lang="en-US" sz="1950" b="0" u="none" strike="noStrike">
                <a:solidFill>
                  <a:srgbClr val="1f2a30"/>
                </a:solidFill>
                <a:effectLst/>
                <a:uFillTx/>
                <a:latin typeface="Arial"/>
                <a:ea typeface="Arial"/>
              </a:rPr>
              <a:t>Reduce, reuse, recycle</a:t>
            </a:r>
            <a:endParaRPr lang="en-US" sz="1950" b="0" u="none" strike="noStrike">
              <a:solidFill>
                <a:srgbClr val="000000"/>
              </a:solidFill>
              <a:effectLst/>
              <a:uFillTx/>
              <a:latin typeface="Arial"/>
            </a:endParaRPr>
          </a:p>
        </p:txBody>
      </p:sp>
      <p:sp>
        <p:nvSpPr>
          <p:cNvPr id="808" name="Shape 9"/>
          <p:cNvSpPr/>
          <p:nvPr/>
        </p:nvSpPr>
        <p:spPr>
          <a:xfrm>
            <a:off x="13023360" y="421956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09" name="Text 10"/>
          <p:cNvSpPr/>
          <p:nvPr/>
        </p:nvSpPr>
        <p:spPr>
          <a:xfrm>
            <a:off x="13023360" y="279900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05 </a:t>
            </a:r>
            <a:r>
              <a:rPr lang="en-US" sz="1950" b="0" u="none" strike="noStrike">
                <a:solidFill>
                  <a:srgbClr val="1f2a30"/>
                </a:solidFill>
                <a:effectLst/>
                <a:uFillTx/>
                <a:latin typeface="Arial"/>
                <a:ea typeface="Arial"/>
              </a:rPr>
              <a:t>Use low-emission transport — train over flight when feasible</a:t>
            </a:r>
            <a:endParaRPr lang="en-US" sz="1950" b="0" u="none" strike="noStrike">
              <a:solidFill>
                <a:srgbClr val="000000"/>
              </a:solidFill>
              <a:effectLst/>
              <a:uFillTx/>
              <a:latin typeface="Arial"/>
            </a:endParaRPr>
          </a:p>
        </p:txBody>
      </p:sp>
      <p:sp>
        <p:nvSpPr>
          <p:cNvPr id="810" name="Shape 11"/>
          <p:cNvSpPr/>
          <p:nvPr/>
        </p:nvSpPr>
        <p:spPr>
          <a:xfrm>
            <a:off x="8178120" y="595332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11" name="Text 12"/>
          <p:cNvSpPr/>
          <p:nvPr/>
        </p:nvSpPr>
        <p:spPr>
          <a:xfrm>
            <a:off x="8178120" y="453312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02 </a:t>
            </a:r>
            <a:r>
              <a:rPr lang="en-US" sz="1950" b="0" u="none" strike="noStrike">
                <a:solidFill>
                  <a:srgbClr val="1f2a30"/>
                </a:solidFill>
                <a:effectLst/>
                <a:uFillTx/>
                <a:latin typeface="Arial"/>
                <a:ea typeface="Arial"/>
              </a:rPr>
              <a:t>Green purchasing for project-related materials</a:t>
            </a:r>
            <a:endParaRPr lang="en-US" sz="1950" b="0" u="none" strike="noStrike">
              <a:solidFill>
                <a:srgbClr val="000000"/>
              </a:solidFill>
              <a:effectLst/>
              <a:uFillTx/>
              <a:latin typeface="Arial"/>
            </a:endParaRPr>
          </a:p>
        </p:txBody>
      </p:sp>
      <p:sp>
        <p:nvSpPr>
          <p:cNvPr id="812" name="Shape 13"/>
          <p:cNvSpPr/>
          <p:nvPr/>
        </p:nvSpPr>
        <p:spPr>
          <a:xfrm>
            <a:off x="13023360" y="595332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13" name="Text 14"/>
          <p:cNvSpPr/>
          <p:nvPr/>
        </p:nvSpPr>
        <p:spPr>
          <a:xfrm>
            <a:off x="13023360" y="453312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06 </a:t>
            </a:r>
            <a:r>
              <a:rPr lang="en-US" sz="1950" b="0" u="none" strike="noStrike">
                <a:solidFill>
                  <a:srgbClr val="1f2a30"/>
                </a:solidFill>
                <a:effectLst/>
                <a:uFillTx/>
                <a:latin typeface="Arial"/>
                <a:ea typeface="Arial"/>
              </a:rPr>
              <a:t>Promote teleconferencing where possible</a:t>
            </a:r>
            <a:endParaRPr lang="en-US" sz="1950" b="0" u="none" strike="noStrike">
              <a:solidFill>
                <a:srgbClr val="000000"/>
              </a:solidFill>
              <a:effectLst/>
              <a:uFillTx/>
              <a:latin typeface="Arial"/>
            </a:endParaRPr>
          </a:p>
        </p:txBody>
      </p:sp>
      <p:sp>
        <p:nvSpPr>
          <p:cNvPr id="814" name="Shape 15"/>
          <p:cNvSpPr/>
          <p:nvPr/>
        </p:nvSpPr>
        <p:spPr>
          <a:xfrm>
            <a:off x="8178120" y="768708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15" name="Text 16"/>
          <p:cNvSpPr/>
          <p:nvPr/>
        </p:nvSpPr>
        <p:spPr>
          <a:xfrm>
            <a:off x="8178120" y="626688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03 </a:t>
            </a:r>
            <a:r>
              <a:rPr lang="en-US" sz="1950" b="0" u="none" strike="noStrike">
                <a:solidFill>
                  <a:srgbClr val="1f2a30"/>
                </a:solidFill>
                <a:effectLst/>
                <a:uFillTx/>
                <a:latin typeface="Arial"/>
                <a:ea typeface="Arial"/>
              </a:rPr>
              <a:t>Ensure the sustainability of project events</a:t>
            </a:r>
            <a:endParaRPr lang="en-US" sz="1950" b="0" u="none" strike="noStrike">
              <a:solidFill>
                <a:srgbClr val="000000"/>
              </a:solidFill>
              <a:effectLst/>
              <a:uFillTx/>
              <a:latin typeface="Arial"/>
            </a:endParaRPr>
          </a:p>
        </p:txBody>
      </p:sp>
      <p:sp>
        <p:nvSpPr>
          <p:cNvPr id="816" name="Shape 17"/>
          <p:cNvSpPr/>
          <p:nvPr/>
        </p:nvSpPr>
        <p:spPr>
          <a:xfrm>
            <a:off x="13023360" y="768708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17" name="Text 18"/>
          <p:cNvSpPr/>
          <p:nvPr/>
        </p:nvSpPr>
        <p:spPr>
          <a:xfrm>
            <a:off x="13023360" y="626688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07 </a:t>
            </a:r>
            <a:r>
              <a:rPr lang="en-US" sz="1950" b="0" u="none" strike="noStrike">
                <a:solidFill>
                  <a:srgbClr val="1f2a30"/>
                </a:solidFill>
                <a:effectLst/>
                <a:uFillTx/>
                <a:latin typeface="Arial"/>
                <a:ea typeface="Arial"/>
              </a:rPr>
              <a:t>Use sustainable, renewable forms of energy</a:t>
            </a:r>
            <a:endParaRPr lang="en-US" sz="1950" b="0" u="none" strike="noStrike">
              <a:solidFill>
                <a:srgbClr val="000000"/>
              </a:solidFill>
              <a:effectLst/>
              <a:uFillTx/>
              <a:latin typeface="Arial"/>
            </a:endParaRPr>
          </a:p>
        </p:txBody>
      </p:sp>
      <p:sp>
        <p:nvSpPr>
          <p:cNvPr id="818" name="Shape 19"/>
          <p:cNvSpPr/>
          <p:nvPr/>
        </p:nvSpPr>
        <p:spPr>
          <a:xfrm>
            <a:off x="8178120" y="942084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19" name="Text 20"/>
          <p:cNvSpPr/>
          <p:nvPr/>
        </p:nvSpPr>
        <p:spPr>
          <a:xfrm>
            <a:off x="8178120" y="800064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04 </a:t>
            </a:r>
            <a:r>
              <a:rPr lang="en-US" sz="1950" b="0" u="none" strike="noStrike">
                <a:solidFill>
                  <a:srgbClr val="1f2a30"/>
                </a:solidFill>
                <a:effectLst/>
                <a:uFillTx/>
                <a:latin typeface="Arial"/>
                <a:ea typeface="Arial"/>
              </a:rPr>
              <a:t>Share rides — airport, station, venue</a:t>
            </a:r>
            <a:endParaRPr lang="en-US" sz="1950" b="0" u="none" strike="noStrike">
              <a:solidFill>
                <a:srgbClr val="000000"/>
              </a:solidFill>
              <a:effectLst/>
              <a:uFillTx/>
              <a:latin typeface="Arial"/>
            </a:endParaRPr>
          </a:p>
        </p:txBody>
      </p:sp>
      <p:sp>
        <p:nvSpPr>
          <p:cNvPr id="820" name="Shape 21"/>
          <p:cNvSpPr/>
          <p:nvPr/>
        </p:nvSpPr>
        <p:spPr>
          <a:xfrm>
            <a:off x="13023360" y="9420840"/>
            <a:ext cx="431172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21" name="Text 22"/>
          <p:cNvSpPr/>
          <p:nvPr/>
        </p:nvSpPr>
        <p:spPr>
          <a:xfrm>
            <a:off x="13023360" y="8000640"/>
            <a:ext cx="4440960" cy="13248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trike="noStrike">
                <a:solidFill>
                  <a:srgbClr val="3e7d9e"/>
                </a:solidFill>
                <a:effectLst/>
                <a:uFillTx/>
                <a:latin typeface="Arial"/>
                <a:ea typeface="Arial"/>
              </a:rPr>
              <a:t>08 </a:t>
            </a:r>
            <a:r>
              <a:rPr lang="en-US" sz="1950" b="0" u="none" strike="noStrike">
                <a:solidFill>
                  <a:srgbClr val="1f2a30"/>
                </a:solidFill>
                <a:effectLst/>
                <a:uFillTx/>
                <a:latin typeface="Arial"/>
                <a:ea typeface="Arial"/>
              </a:rPr>
              <a:t>Develop awareness and share best practice</a:t>
            </a:r>
            <a:endParaRPr lang="en-US" sz="1950" b="0" u="none" strike="noStrike">
              <a:solidFill>
                <a:srgbClr val="000000"/>
              </a:solidFill>
              <a:effectLst/>
              <a:uFillTx/>
              <a:latin typeface="Arial"/>
            </a:endParaRPr>
          </a:p>
        </p:txBody>
      </p:sp>
      <p:sp>
        <p:nvSpPr>
          <p:cNvPr id="822" name="Text 23"/>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823" name="Text 24"/>
          <p:cNvSpPr/>
          <p:nvPr/>
        </p:nvSpPr>
        <p:spPr>
          <a:xfrm>
            <a:off x="12230640" y="9582840"/>
            <a:ext cx="52574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Funded by the European Union · GA 101169005</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4" name="Text 0"/>
          <p:cNvSpPr/>
          <p:nvPr/>
        </p:nvSpPr>
        <p:spPr>
          <a:xfrm>
            <a:off x="952560" y="952560"/>
            <a:ext cx="1687428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312" strike="noStrike">
                <a:solidFill>
                  <a:srgbClr val="3e7d9e"/>
                </a:solidFill>
                <a:effectLst/>
                <a:uFillTx/>
                <a:latin typeface="Arial"/>
                <a:ea typeface="Arial"/>
              </a:rPr>
              <a:t>WHAT'S NEXT</a:t>
            </a:r>
            <a:endParaRPr lang="en-US" sz="1950" b="0" u="none" strike="noStrike">
              <a:solidFill>
                <a:srgbClr val="000000"/>
              </a:solidFill>
              <a:effectLst/>
              <a:uFillTx/>
              <a:latin typeface="Arial"/>
            </a:endParaRPr>
          </a:p>
        </p:txBody>
      </p:sp>
      <p:sp>
        <p:nvSpPr>
          <p:cNvPr id="825" name="Text 1"/>
          <p:cNvSpPr/>
          <p:nvPr/>
        </p:nvSpPr>
        <p:spPr>
          <a:xfrm>
            <a:off x="952560" y="1568520"/>
            <a:ext cx="13734720" cy="75096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04000"/>
              </a:lnSpc>
              <a:tabLst>
                <a:tab algn="l" pos="0"/>
              </a:tabLst>
            </a:pPr>
            <a:r>
              <a:rPr lang="en-US" sz="5400" b="1" u="none" spc="-82" strike="noStrike">
                <a:solidFill>
                  <a:srgbClr val="1f2a30"/>
                </a:solidFill>
                <a:effectLst/>
                <a:uFillTx/>
                <a:latin typeface="Arial"/>
                <a:ea typeface="Arial"/>
              </a:rPr>
              <a:t>Let's get into the week.</a:t>
            </a:r>
            <a:endParaRPr lang="en-US" sz="5400" b="0" u="none" strike="noStrike">
              <a:solidFill>
                <a:srgbClr val="000000"/>
              </a:solidFill>
              <a:effectLst/>
              <a:uFillTx/>
              <a:latin typeface="Arial"/>
            </a:endParaRPr>
          </a:p>
        </p:txBody>
      </p:sp>
      <p:sp>
        <p:nvSpPr>
          <p:cNvPr id="826" name="Text 2"/>
          <p:cNvSpPr/>
          <p:nvPr/>
        </p:nvSpPr>
        <p:spPr>
          <a:xfrm>
            <a:off x="952560" y="2396160"/>
            <a:ext cx="13734720" cy="384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950" b="0" u="none" strike="noStrike">
                <a:solidFill>
                  <a:srgbClr val="475158"/>
                </a:solidFill>
                <a:effectLst/>
                <a:uFillTx/>
                <a:latin typeface="Arial"/>
                <a:ea typeface="Arial"/>
              </a:rPr>
              <a:t>A reminder of the four days ahead — Turku and Helsinki, 26 – 29 May.</a:t>
            </a:r>
            <a:endParaRPr lang="en-US" sz="1950" b="0" u="none" strike="noStrike">
              <a:solidFill>
                <a:srgbClr val="000000"/>
              </a:solidFill>
              <a:effectLst/>
              <a:uFillTx/>
              <a:latin typeface="Arial"/>
            </a:endParaRPr>
          </a:p>
        </p:txBody>
      </p:sp>
      <p:sp>
        <p:nvSpPr>
          <p:cNvPr id="827" name="Shape 3"/>
          <p:cNvSpPr/>
          <p:nvPr/>
        </p:nvSpPr>
        <p:spPr>
          <a:xfrm>
            <a:off x="952560" y="2952360"/>
            <a:ext cx="3966840" cy="5112000"/>
          </a:xfrm>
          <a:prstGeom prst="roundRect">
            <a:avLst>
              <a:gd name="adj" fmla="val 480"/>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28" name="Shape 4"/>
          <p:cNvSpPr/>
          <p:nvPr/>
        </p:nvSpPr>
        <p:spPr>
          <a:xfrm>
            <a:off x="952560" y="8055720"/>
            <a:ext cx="39668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29" name="Shape 5"/>
          <p:cNvSpPr/>
          <p:nvPr/>
        </p:nvSpPr>
        <p:spPr>
          <a:xfrm>
            <a:off x="952560" y="2952360"/>
            <a:ext cx="3966840" cy="43200"/>
          </a:xfrm>
          <a:prstGeom prst="rect">
            <a:avLst/>
          </a:prstGeom>
          <a:solidFill>
            <a:srgbClr val="3e7d9e"/>
          </a:solidFill>
          <a:ln w="0">
            <a:noFill/>
          </a:ln>
        </p:spPr>
        <p:style>
          <a:lnRef idx="0"/>
          <a:fillRef idx="0"/>
          <a:effectRef idx="0"/>
          <a:fontRef idx="minor"/>
        </p:style>
        <p:txBody>
          <a:bodyPr lIns="90000" rIns="90000" tIns="-1440" bIns="-1440" anchor="t">
            <a:noAutofit/>
          </a:bodyPr>
          <a:p>
            <a:endParaRPr lang="en-US" sz="1800" b="0" u="none" strike="noStrike">
              <a:solidFill>
                <a:srgbClr val="ffffff"/>
              </a:solidFill>
              <a:effectLst/>
              <a:uFillTx/>
              <a:latin typeface="Arial"/>
            </a:endParaRPr>
          </a:p>
        </p:txBody>
      </p:sp>
      <p:sp>
        <p:nvSpPr>
          <p:cNvPr id="830" name="Shape 6"/>
          <p:cNvSpPr/>
          <p:nvPr/>
        </p:nvSpPr>
        <p:spPr>
          <a:xfrm>
            <a:off x="95256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31" name="Shape 7"/>
          <p:cNvSpPr/>
          <p:nvPr/>
        </p:nvSpPr>
        <p:spPr>
          <a:xfrm>
            <a:off x="491076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32" name="Text 8"/>
          <p:cNvSpPr/>
          <p:nvPr/>
        </p:nvSpPr>
        <p:spPr>
          <a:xfrm>
            <a:off x="1132560" y="3167280"/>
            <a:ext cx="371448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3e7d9e"/>
                </a:solidFill>
                <a:effectLst/>
                <a:uFillTx/>
                <a:latin typeface="Arial"/>
                <a:ea typeface="Arial"/>
              </a:rPr>
              <a:t>TUESDAY</a:t>
            </a:r>
            <a:endParaRPr lang="en-US" sz="1800" b="0" u="none" strike="noStrike">
              <a:solidFill>
                <a:srgbClr val="000000"/>
              </a:solidFill>
              <a:effectLst/>
              <a:uFillTx/>
              <a:latin typeface="Arial"/>
            </a:endParaRPr>
          </a:p>
        </p:txBody>
      </p:sp>
      <p:sp>
        <p:nvSpPr>
          <p:cNvPr id="833" name="Text 9"/>
          <p:cNvSpPr/>
          <p:nvPr/>
        </p:nvSpPr>
        <p:spPr>
          <a:xfrm>
            <a:off x="1132560" y="3544560"/>
            <a:ext cx="371448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1" u="none" strike="noStrike">
                <a:solidFill>
                  <a:srgbClr val="1f2a30"/>
                </a:solidFill>
                <a:effectLst/>
                <a:uFillTx/>
                <a:latin typeface="Arial"/>
                <a:ea typeface="Arial"/>
              </a:rPr>
              <a:t>26 May</a:t>
            </a:r>
            <a:endParaRPr lang="en-US" sz="2400" b="0" u="none" strike="noStrike">
              <a:solidFill>
                <a:srgbClr val="000000"/>
              </a:solidFill>
              <a:effectLst/>
              <a:uFillTx/>
              <a:latin typeface="Arial"/>
            </a:endParaRPr>
          </a:p>
        </p:txBody>
      </p:sp>
      <p:sp>
        <p:nvSpPr>
          <p:cNvPr id="834" name="Shape 10"/>
          <p:cNvSpPr/>
          <p:nvPr/>
        </p:nvSpPr>
        <p:spPr>
          <a:xfrm>
            <a:off x="1132560" y="446328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35" name="Text 11"/>
          <p:cNvSpPr/>
          <p:nvPr/>
        </p:nvSpPr>
        <p:spPr>
          <a:xfrm>
            <a:off x="1132560" y="412380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13:00</a:t>
            </a:r>
            <a:r>
              <a:rPr lang="en-US" sz="1800" b="0" u="none" strike="noStrike">
                <a:solidFill>
                  <a:srgbClr val="475158"/>
                </a:solidFill>
                <a:effectLst/>
                <a:uFillTx/>
                <a:latin typeface="Arial"/>
                <a:ea typeface="Arial"/>
              </a:rPr>
              <a:t>Lunch &amp; meet at lobby</a:t>
            </a:r>
            <a:endParaRPr lang="en-US" sz="1800" b="0" u="none" strike="noStrike">
              <a:solidFill>
                <a:srgbClr val="000000"/>
              </a:solidFill>
              <a:effectLst/>
              <a:uFillTx/>
              <a:latin typeface="Arial"/>
            </a:endParaRPr>
          </a:p>
        </p:txBody>
      </p:sp>
      <p:sp>
        <p:nvSpPr>
          <p:cNvPr id="836" name="Shape 12"/>
          <p:cNvSpPr/>
          <p:nvPr/>
        </p:nvSpPr>
        <p:spPr>
          <a:xfrm>
            <a:off x="1132560" y="484992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37" name="Text 13"/>
          <p:cNvSpPr/>
          <p:nvPr/>
        </p:nvSpPr>
        <p:spPr>
          <a:xfrm>
            <a:off x="1132560" y="451008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14:00</a:t>
            </a:r>
            <a:r>
              <a:rPr lang="en-US" sz="1800" b="0" u="none" strike="noStrike">
                <a:solidFill>
                  <a:srgbClr val="475158"/>
                </a:solidFill>
                <a:effectLst/>
                <a:uFillTx/>
                <a:latin typeface="Arial"/>
                <a:ea typeface="Arial"/>
              </a:rPr>
              <a:t>Welcome &amp; introduction</a:t>
            </a:r>
            <a:endParaRPr lang="en-US" sz="1800" b="0" u="none" strike="noStrike">
              <a:solidFill>
                <a:srgbClr val="000000"/>
              </a:solidFill>
              <a:effectLst/>
              <a:uFillTx/>
              <a:latin typeface="Arial"/>
            </a:endParaRPr>
          </a:p>
        </p:txBody>
      </p:sp>
      <p:sp>
        <p:nvSpPr>
          <p:cNvPr id="838" name="Shape 14"/>
          <p:cNvSpPr/>
          <p:nvPr/>
        </p:nvSpPr>
        <p:spPr>
          <a:xfrm>
            <a:off x="1132560" y="523656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39" name="Text 15"/>
          <p:cNvSpPr/>
          <p:nvPr/>
        </p:nvSpPr>
        <p:spPr>
          <a:xfrm>
            <a:off x="1132560" y="489672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14:30</a:t>
            </a:r>
            <a:r>
              <a:rPr lang="en-US" sz="1800" b="0" u="none" strike="noStrike">
                <a:solidFill>
                  <a:srgbClr val="475158"/>
                </a:solidFill>
                <a:effectLst/>
                <a:uFillTx/>
                <a:latin typeface="Arial"/>
                <a:ea typeface="Arial"/>
              </a:rPr>
              <a:t>DC 1–5 presentations</a:t>
            </a:r>
            <a:endParaRPr lang="en-US" sz="1800" b="0" u="none" strike="noStrike">
              <a:solidFill>
                <a:srgbClr val="000000"/>
              </a:solidFill>
              <a:effectLst/>
              <a:uFillTx/>
              <a:latin typeface="Arial"/>
            </a:endParaRPr>
          </a:p>
        </p:txBody>
      </p:sp>
      <p:sp>
        <p:nvSpPr>
          <p:cNvPr id="840" name="Shape 16"/>
          <p:cNvSpPr/>
          <p:nvPr/>
        </p:nvSpPr>
        <p:spPr>
          <a:xfrm>
            <a:off x="1132560" y="562320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41" name="Text 17"/>
          <p:cNvSpPr/>
          <p:nvPr/>
        </p:nvSpPr>
        <p:spPr>
          <a:xfrm>
            <a:off x="1132560" y="528336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17:00</a:t>
            </a:r>
            <a:r>
              <a:rPr lang="en-US" sz="1800" b="0" u="none" strike="noStrike">
                <a:solidFill>
                  <a:srgbClr val="475158"/>
                </a:solidFill>
                <a:effectLst/>
                <a:uFillTx/>
                <a:latin typeface="Arial"/>
                <a:ea typeface="Arial"/>
              </a:rPr>
              <a:t>Supervisory Board</a:t>
            </a:r>
            <a:endParaRPr lang="en-US" sz="1800" b="0" u="none" strike="noStrike">
              <a:solidFill>
                <a:srgbClr val="000000"/>
              </a:solidFill>
              <a:effectLst/>
              <a:uFillTx/>
              <a:latin typeface="Arial"/>
            </a:endParaRPr>
          </a:p>
        </p:txBody>
      </p:sp>
      <p:sp>
        <p:nvSpPr>
          <p:cNvPr id="842" name="Text 18"/>
          <p:cNvSpPr/>
          <p:nvPr/>
        </p:nvSpPr>
        <p:spPr>
          <a:xfrm>
            <a:off x="1132560" y="567000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19:00</a:t>
            </a:r>
            <a:r>
              <a:rPr lang="en-US" sz="1800" b="0" u="none" strike="noStrike">
                <a:solidFill>
                  <a:srgbClr val="475158"/>
                </a:solidFill>
                <a:effectLst/>
                <a:uFillTx/>
                <a:latin typeface="Arial"/>
                <a:ea typeface="Arial"/>
              </a:rPr>
              <a:t>Dinner</a:t>
            </a:r>
            <a:endParaRPr lang="en-US" sz="1800" b="0" u="none" strike="noStrike">
              <a:solidFill>
                <a:srgbClr val="000000"/>
              </a:solidFill>
              <a:effectLst/>
              <a:uFillTx/>
              <a:latin typeface="Arial"/>
            </a:endParaRPr>
          </a:p>
        </p:txBody>
      </p:sp>
      <p:sp>
        <p:nvSpPr>
          <p:cNvPr id="843" name="Shape 19"/>
          <p:cNvSpPr/>
          <p:nvPr/>
        </p:nvSpPr>
        <p:spPr>
          <a:xfrm>
            <a:off x="5091120" y="2952360"/>
            <a:ext cx="3966840" cy="5112000"/>
          </a:xfrm>
          <a:prstGeom prst="roundRect">
            <a:avLst>
              <a:gd name="adj" fmla="val 480"/>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44" name="Shape 20"/>
          <p:cNvSpPr/>
          <p:nvPr/>
        </p:nvSpPr>
        <p:spPr>
          <a:xfrm>
            <a:off x="5091120" y="8055720"/>
            <a:ext cx="39668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45" name="Shape 21"/>
          <p:cNvSpPr/>
          <p:nvPr/>
        </p:nvSpPr>
        <p:spPr>
          <a:xfrm>
            <a:off x="5091120" y="2952360"/>
            <a:ext cx="3966840" cy="43200"/>
          </a:xfrm>
          <a:prstGeom prst="rect">
            <a:avLst/>
          </a:prstGeom>
          <a:solidFill>
            <a:srgbClr val="3e7d9e"/>
          </a:solidFill>
          <a:ln w="0">
            <a:noFill/>
          </a:ln>
        </p:spPr>
        <p:style>
          <a:lnRef idx="0"/>
          <a:fillRef idx="0"/>
          <a:effectRef idx="0"/>
          <a:fontRef idx="minor"/>
        </p:style>
        <p:txBody>
          <a:bodyPr lIns="90000" rIns="90000" tIns="-1440" bIns="-1440" anchor="t">
            <a:noAutofit/>
          </a:bodyPr>
          <a:p>
            <a:endParaRPr lang="en-US" sz="1800" b="0" u="none" strike="noStrike">
              <a:solidFill>
                <a:srgbClr val="ffffff"/>
              </a:solidFill>
              <a:effectLst/>
              <a:uFillTx/>
              <a:latin typeface="Arial"/>
            </a:endParaRPr>
          </a:p>
        </p:txBody>
      </p:sp>
      <p:sp>
        <p:nvSpPr>
          <p:cNvPr id="846" name="Shape 22"/>
          <p:cNvSpPr/>
          <p:nvPr/>
        </p:nvSpPr>
        <p:spPr>
          <a:xfrm>
            <a:off x="509112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47" name="Shape 23"/>
          <p:cNvSpPr/>
          <p:nvPr/>
        </p:nvSpPr>
        <p:spPr>
          <a:xfrm>
            <a:off x="904968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48" name="Text 24"/>
          <p:cNvSpPr/>
          <p:nvPr/>
        </p:nvSpPr>
        <p:spPr>
          <a:xfrm>
            <a:off x="5271120" y="3167280"/>
            <a:ext cx="371448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3e7d9e"/>
                </a:solidFill>
                <a:effectLst/>
                <a:uFillTx/>
                <a:latin typeface="Arial"/>
                <a:ea typeface="Arial"/>
              </a:rPr>
              <a:t>WEDNESDAY</a:t>
            </a:r>
            <a:endParaRPr lang="en-US" sz="1800" b="0" u="none" strike="noStrike">
              <a:solidFill>
                <a:srgbClr val="000000"/>
              </a:solidFill>
              <a:effectLst/>
              <a:uFillTx/>
              <a:latin typeface="Arial"/>
            </a:endParaRPr>
          </a:p>
        </p:txBody>
      </p:sp>
      <p:sp>
        <p:nvSpPr>
          <p:cNvPr id="849" name="Text 25"/>
          <p:cNvSpPr/>
          <p:nvPr/>
        </p:nvSpPr>
        <p:spPr>
          <a:xfrm>
            <a:off x="5271120" y="3544560"/>
            <a:ext cx="371448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1" u="none" strike="noStrike">
                <a:solidFill>
                  <a:srgbClr val="1f2a30"/>
                </a:solidFill>
                <a:effectLst/>
                <a:uFillTx/>
                <a:latin typeface="Arial"/>
                <a:ea typeface="Arial"/>
              </a:rPr>
              <a:t>27 May</a:t>
            </a:r>
            <a:endParaRPr lang="en-US" sz="2400" b="0" u="none" strike="noStrike">
              <a:solidFill>
                <a:srgbClr val="000000"/>
              </a:solidFill>
              <a:effectLst/>
              <a:uFillTx/>
              <a:latin typeface="Arial"/>
            </a:endParaRPr>
          </a:p>
        </p:txBody>
      </p:sp>
      <p:sp>
        <p:nvSpPr>
          <p:cNvPr id="850" name="Shape 26"/>
          <p:cNvSpPr/>
          <p:nvPr/>
        </p:nvSpPr>
        <p:spPr>
          <a:xfrm>
            <a:off x="5271120" y="446328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51" name="Text 27"/>
          <p:cNvSpPr/>
          <p:nvPr/>
        </p:nvSpPr>
        <p:spPr>
          <a:xfrm>
            <a:off x="5271120" y="412380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09:00</a:t>
            </a:r>
            <a:r>
              <a:rPr lang="en-US" sz="1800" b="0" u="none" strike="noStrike">
                <a:solidFill>
                  <a:srgbClr val="475158"/>
                </a:solidFill>
                <a:effectLst/>
                <a:uFillTx/>
                <a:latin typeface="Arial"/>
                <a:ea typeface="Arial"/>
              </a:rPr>
              <a:t>DC 6–11 presentations</a:t>
            </a:r>
            <a:endParaRPr lang="en-US" sz="1800" b="0" u="none" strike="noStrike">
              <a:solidFill>
                <a:srgbClr val="000000"/>
              </a:solidFill>
              <a:effectLst/>
              <a:uFillTx/>
              <a:latin typeface="Arial"/>
            </a:endParaRPr>
          </a:p>
        </p:txBody>
      </p:sp>
      <p:sp>
        <p:nvSpPr>
          <p:cNvPr id="852" name="Shape 28"/>
          <p:cNvSpPr/>
          <p:nvPr/>
        </p:nvSpPr>
        <p:spPr>
          <a:xfrm>
            <a:off x="5271120" y="484992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53" name="Text 29"/>
          <p:cNvSpPr/>
          <p:nvPr/>
        </p:nvSpPr>
        <p:spPr>
          <a:xfrm>
            <a:off x="5271120" y="451008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12:00</a:t>
            </a:r>
            <a:r>
              <a:rPr lang="en-US" sz="1800" b="0" u="none" strike="noStrike">
                <a:solidFill>
                  <a:srgbClr val="475158"/>
                </a:solidFill>
                <a:effectLst/>
                <a:uFillTx/>
                <a:latin typeface="Arial"/>
                <a:ea typeface="Arial"/>
              </a:rPr>
              <a:t>Secondment discussions</a:t>
            </a:r>
            <a:endParaRPr lang="en-US" sz="1800" b="0" u="none" strike="noStrike">
              <a:solidFill>
                <a:srgbClr val="000000"/>
              </a:solidFill>
              <a:effectLst/>
              <a:uFillTx/>
              <a:latin typeface="Arial"/>
            </a:endParaRPr>
          </a:p>
        </p:txBody>
      </p:sp>
      <p:sp>
        <p:nvSpPr>
          <p:cNvPr id="854" name="Shape 30"/>
          <p:cNvSpPr/>
          <p:nvPr/>
        </p:nvSpPr>
        <p:spPr>
          <a:xfrm>
            <a:off x="5271120" y="523656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55" name="Text 31"/>
          <p:cNvSpPr/>
          <p:nvPr/>
        </p:nvSpPr>
        <p:spPr>
          <a:xfrm>
            <a:off x="5271120" y="489672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14:00</a:t>
            </a:r>
            <a:r>
              <a:rPr lang="en-US" sz="1800" b="0" u="none" strike="noStrike">
                <a:solidFill>
                  <a:srgbClr val="475158"/>
                </a:solidFill>
                <a:effectLst/>
                <a:uFillTx/>
                <a:latin typeface="Arial"/>
                <a:ea typeface="Arial"/>
              </a:rPr>
              <a:t>Comms — Lindsay Hall, UB</a:t>
            </a:r>
            <a:endParaRPr lang="en-US" sz="1800" b="0" u="none" strike="noStrike">
              <a:solidFill>
                <a:srgbClr val="000000"/>
              </a:solidFill>
              <a:effectLst/>
              <a:uFillTx/>
              <a:latin typeface="Arial"/>
            </a:endParaRPr>
          </a:p>
        </p:txBody>
      </p:sp>
      <p:sp>
        <p:nvSpPr>
          <p:cNvPr id="856" name="Shape 32"/>
          <p:cNvSpPr/>
          <p:nvPr/>
        </p:nvSpPr>
        <p:spPr>
          <a:xfrm>
            <a:off x="5271120" y="562320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57" name="Text 33"/>
          <p:cNvSpPr/>
          <p:nvPr/>
        </p:nvSpPr>
        <p:spPr>
          <a:xfrm>
            <a:off x="5271120" y="528336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16:00</a:t>
            </a:r>
            <a:r>
              <a:rPr lang="en-US" sz="1800" b="0" u="none" strike="noStrike">
                <a:solidFill>
                  <a:srgbClr val="475158"/>
                </a:solidFill>
                <a:effectLst/>
                <a:uFillTx/>
                <a:latin typeface="Arial"/>
                <a:ea typeface="Arial"/>
              </a:rPr>
              <a:t>Data mgmt — Susanna Repo</a:t>
            </a:r>
            <a:endParaRPr lang="en-US" sz="1800" b="0" u="none" strike="noStrike">
              <a:solidFill>
                <a:srgbClr val="000000"/>
              </a:solidFill>
              <a:effectLst/>
              <a:uFillTx/>
              <a:latin typeface="Arial"/>
            </a:endParaRPr>
          </a:p>
        </p:txBody>
      </p:sp>
      <p:sp>
        <p:nvSpPr>
          <p:cNvPr id="858" name="Text 34"/>
          <p:cNvSpPr/>
          <p:nvPr/>
        </p:nvSpPr>
        <p:spPr>
          <a:xfrm>
            <a:off x="5271120" y="567000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18:00</a:t>
            </a:r>
            <a:r>
              <a:rPr lang="en-US" sz="1800" b="0" u="none" strike="noStrike">
                <a:solidFill>
                  <a:srgbClr val="475158"/>
                </a:solidFill>
                <a:effectLst/>
                <a:uFillTx/>
                <a:latin typeface="Arial"/>
                <a:ea typeface="Arial"/>
              </a:rPr>
              <a:t>DC social event</a:t>
            </a:r>
            <a:endParaRPr lang="en-US" sz="1800" b="0" u="none" strike="noStrike">
              <a:solidFill>
                <a:srgbClr val="000000"/>
              </a:solidFill>
              <a:effectLst/>
              <a:uFillTx/>
              <a:latin typeface="Arial"/>
            </a:endParaRPr>
          </a:p>
        </p:txBody>
      </p:sp>
      <p:sp>
        <p:nvSpPr>
          <p:cNvPr id="859" name="Shape 35"/>
          <p:cNvSpPr/>
          <p:nvPr/>
        </p:nvSpPr>
        <p:spPr>
          <a:xfrm>
            <a:off x="9229680" y="2952360"/>
            <a:ext cx="3966840" cy="5112000"/>
          </a:xfrm>
          <a:prstGeom prst="roundRect">
            <a:avLst>
              <a:gd name="adj" fmla="val 480"/>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60" name="Shape 36"/>
          <p:cNvSpPr/>
          <p:nvPr/>
        </p:nvSpPr>
        <p:spPr>
          <a:xfrm>
            <a:off x="9229680" y="8055720"/>
            <a:ext cx="39668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61" name="Shape 37"/>
          <p:cNvSpPr/>
          <p:nvPr/>
        </p:nvSpPr>
        <p:spPr>
          <a:xfrm>
            <a:off x="9229680" y="2952360"/>
            <a:ext cx="3966840" cy="43200"/>
          </a:xfrm>
          <a:prstGeom prst="rect">
            <a:avLst/>
          </a:prstGeom>
          <a:solidFill>
            <a:srgbClr val="3e7d9e"/>
          </a:solidFill>
          <a:ln w="0">
            <a:noFill/>
          </a:ln>
        </p:spPr>
        <p:style>
          <a:lnRef idx="0"/>
          <a:fillRef idx="0"/>
          <a:effectRef idx="0"/>
          <a:fontRef idx="minor"/>
        </p:style>
        <p:txBody>
          <a:bodyPr lIns="90000" rIns="90000" tIns="-1440" bIns="-1440" anchor="t">
            <a:noAutofit/>
          </a:bodyPr>
          <a:p>
            <a:endParaRPr lang="en-US" sz="1800" b="0" u="none" strike="noStrike">
              <a:solidFill>
                <a:srgbClr val="ffffff"/>
              </a:solidFill>
              <a:effectLst/>
              <a:uFillTx/>
              <a:latin typeface="Arial"/>
            </a:endParaRPr>
          </a:p>
        </p:txBody>
      </p:sp>
      <p:sp>
        <p:nvSpPr>
          <p:cNvPr id="862" name="Shape 38"/>
          <p:cNvSpPr/>
          <p:nvPr/>
        </p:nvSpPr>
        <p:spPr>
          <a:xfrm>
            <a:off x="922968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63" name="Shape 39"/>
          <p:cNvSpPr/>
          <p:nvPr/>
        </p:nvSpPr>
        <p:spPr>
          <a:xfrm>
            <a:off x="1318824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64" name="Text 40"/>
          <p:cNvSpPr/>
          <p:nvPr/>
        </p:nvSpPr>
        <p:spPr>
          <a:xfrm>
            <a:off x="9410040" y="3167280"/>
            <a:ext cx="371448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3e7d9e"/>
                </a:solidFill>
                <a:effectLst/>
                <a:uFillTx/>
                <a:latin typeface="Arial"/>
                <a:ea typeface="Arial"/>
              </a:rPr>
              <a:t>THURSDAY</a:t>
            </a:r>
            <a:endParaRPr lang="en-US" sz="1800" b="0" u="none" strike="noStrike">
              <a:solidFill>
                <a:srgbClr val="000000"/>
              </a:solidFill>
              <a:effectLst/>
              <a:uFillTx/>
              <a:latin typeface="Arial"/>
            </a:endParaRPr>
          </a:p>
        </p:txBody>
      </p:sp>
      <p:sp>
        <p:nvSpPr>
          <p:cNvPr id="865" name="Text 41"/>
          <p:cNvSpPr/>
          <p:nvPr/>
        </p:nvSpPr>
        <p:spPr>
          <a:xfrm>
            <a:off x="9410040" y="3544560"/>
            <a:ext cx="371448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1" u="none" strike="noStrike">
                <a:solidFill>
                  <a:srgbClr val="1f2a30"/>
                </a:solidFill>
                <a:effectLst/>
                <a:uFillTx/>
                <a:latin typeface="Arial"/>
                <a:ea typeface="Arial"/>
              </a:rPr>
              <a:t>28 May</a:t>
            </a:r>
            <a:endParaRPr lang="en-US" sz="2400" b="0" u="none" strike="noStrike">
              <a:solidFill>
                <a:srgbClr val="000000"/>
              </a:solidFill>
              <a:effectLst/>
              <a:uFillTx/>
              <a:latin typeface="Arial"/>
            </a:endParaRPr>
          </a:p>
        </p:txBody>
      </p:sp>
      <p:sp>
        <p:nvSpPr>
          <p:cNvPr id="866" name="Shape 42"/>
          <p:cNvSpPr/>
          <p:nvPr/>
        </p:nvSpPr>
        <p:spPr>
          <a:xfrm>
            <a:off x="9410040" y="476064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67" name="Text 43"/>
          <p:cNvSpPr/>
          <p:nvPr/>
        </p:nvSpPr>
        <p:spPr>
          <a:xfrm>
            <a:off x="9410040" y="4123800"/>
            <a:ext cx="3714480" cy="636480"/>
          </a:xfrm>
          <a:prstGeom prst="rect">
            <a:avLst/>
          </a:prstGeom>
          <a:noFill/>
          <a:ln w="0">
            <a:noFill/>
          </a:ln>
        </p:spPr>
        <p:style>
          <a:lnRef idx="0"/>
          <a:fillRef idx="0"/>
          <a:effectRef idx="0"/>
          <a:fontRef idx="minor"/>
        </p:style>
        <p:txBody>
          <a:bodyPr lIns="25560" rIns="25560" tIns="25560" bIns="25560" anchor="t">
            <a:normAutofit fontScale="92500" lnSpcReduction="9999"/>
          </a:bodyPr>
          <a:p>
            <a:pPr defTabSz="914400">
              <a:lnSpc>
                <a:spcPct val="130000"/>
              </a:lnSpc>
              <a:tabLst>
                <a:tab algn="l" pos="0"/>
              </a:tabLst>
            </a:pPr>
            <a:r>
              <a:rPr lang="en-US" sz="1800" b="1" u="none" strike="noStrike">
                <a:solidFill>
                  <a:srgbClr val="2c6483"/>
                </a:solidFill>
                <a:effectLst/>
                <a:uFillTx/>
                <a:latin typeface="Arial"/>
                <a:ea typeface="Arial"/>
              </a:rPr>
              <a:t>09:00 </a:t>
            </a:r>
            <a:r>
              <a:rPr lang="en-US" sz="1800" b="0" u="none" strike="noStrike">
                <a:solidFill>
                  <a:srgbClr val="475158"/>
                </a:solidFill>
                <a:effectLst/>
                <a:uFillTx/>
                <a:latin typeface="Arial"/>
                <a:ea typeface="Arial"/>
              </a:rPr>
              <a:t>Lecture — Karoline Faust, KUL</a:t>
            </a:r>
            <a:endParaRPr lang="en-US" sz="1800" b="0" u="none" strike="noStrike">
              <a:solidFill>
                <a:srgbClr val="000000"/>
              </a:solidFill>
              <a:effectLst/>
              <a:uFillTx/>
              <a:latin typeface="Arial"/>
            </a:endParaRPr>
          </a:p>
        </p:txBody>
      </p:sp>
      <p:sp>
        <p:nvSpPr>
          <p:cNvPr id="868" name="Shape 44"/>
          <p:cNvSpPr/>
          <p:nvPr/>
        </p:nvSpPr>
        <p:spPr>
          <a:xfrm>
            <a:off x="9410040" y="514728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69" name="Text 45"/>
          <p:cNvSpPr/>
          <p:nvPr/>
        </p:nvSpPr>
        <p:spPr>
          <a:xfrm>
            <a:off x="9410040" y="480744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10:30</a:t>
            </a:r>
            <a:r>
              <a:rPr lang="en-US" sz="1800" b="0" u="none" strike="noStrike">
                <a:solidFill>
                  <a:srgbClr val="475158"/>
                </a:solidFill>
                <a:effectLst/>
                <a:uFillTx/>
                <a:latin typeface="Arial"/>
                <a:ea typeface="Arial"/>
              </a:rPr>
              <a:t>DC interaction &amp; planning</a:t>
            </a:r>
            <a:endParaRPr lang="en-US" sz="1800" b="0" u="none" strike="noStrike">
              <a:solidFill>
                <a:srgbClr val="000000"/>
              </a:solidFill>
              <a:effectLst/>
              <a:uFillTx/>
              <a:latin typeface="Arial"/>
            </a:endParaRPr>
          </a:p>
        </p:txBody>
      </p:sp>
      <p:sp>
        <p:nvSpPr>
          <p:cNvPr id="870" name="Shape 46"/>
          <p:cNvSpPr/>
          <p:nvPr/>
        </p:nvSpPr>
        <p:spPr>
          <a:xfrm>
            <a:off x="9410040" y="553356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71" name="Text 47"/>
          <p:cNvSpPr/>
          <p:nvPr/>
        </p:nvSpPr>
        <p:spPr>
          <a:xfrm>
            <a:off x="9410040" y="519408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12:30</a:t>
            </a:r>
            <a:r>
              <a:rPr lang="en-US" sz="1800" b="0" u="none" strike="noStrike">
                <a:solidFill>
                  <a:srgbClr val="475158"/>
                </a:solidFill>
                <a:effectLst/>
                <a:uFillTx/>
                <a:latin typeface="Arial"/>
                <a:ea typeface="Arial"/>
              </a:rPr>
              <a:t>Wrap-up</a:t>
            </a:r>
            <a:endParaRPr lang="en-US" sz="1800" b="0" u="none" strike="noStrike">
              <a:solidFill>
                <a:srgbClr val="000000"/>
              </a:solidFill>
              <a:effectLst/>
              <a:uFillTx/>
              <a:latin typeface="Arial"/>
            </a:endParaRPr>
          </a:p>
        </p:txBody>
      </p:sp>
      <p:sp>
        <p:nvSpPr>
          <p:cNvPr id="872" name="Text 48"/>
          <p:cNvSpPr/>
          <p:nvPr/>
        </p:nvSpPr>
        <p:spPr>
          <a:xfrm>
            <a:off x="9410040" y="558036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13:00</a:t>
            </a:r>
            <a:r>
              <a:rPr lang="en-US" sz="1800" b="0" u="none" strike="noStrike">
                <a:solidFill>
                  <a:srgbClr val="475158"/>
                </a:solidFill>
                <a:effectLst/>
                <a:uFillTx/>
                <a:latin typeface="Arial"/>
                <a:ea typeface="Arial"/>
              </a:rPr>
              <a:t>Move to Helsinki</a:t>
            </a:r>
            <a:endParaRPr lang="en-US" sz="1800" b="0" u="none" strike="noStrike">
              <a:solidFill>
                <a:srgbClr val="000000"/>
              </a:solidFill>
              <a:effectLst/>
              <a:uFillTx/>
              <a:latin typeface="Arial"/>
            </a:endParaRPr>
          </a:p>
        </p:txBody>
      </p:sp>
      <p:sp>
        <p:nvSpPr>
          <p:cNvPr id="873" name="Shape 49"/>
          <p:cNvSpPr/>
          <p:nvPr/>
        </p:nvSpPr>
        <p:spPr>
          <a:xfrm>
            <a:off x="13368240" y="2952360"/>
            <a:ext cx="3966840" cy="5112000"/>
          </a:xfrm>
          <a:prstGeom prst="roundRect">
            <a:avLst>
              <a:gd name="adj" fmla="val 480"/>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74" name="Shape 50"/>
          <p:cNvSpPr/>
          <p:nvPr/>
        </p:nvSpPr>
        <p:spPr>
          <a:xfrm>
            <a:off x="13368240" y="8055720"/>
            <a:ext cx="396684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75" name="Shape 51"/>
          <p:cNvSpPr/>
          <p:nvPr/>
        </p:nvSpPr>
        <p:spPr>
          <a:xfrm>
            <a:off x="13368240" y="2952360"/>
            <a:ext cx="3966840" cy="43200"/>
          </a:xfrm>
          <a:prstGeom prst="rect">
            <a:avLst/>
          </a:prstGeom>
          <a:solidFill>
            <a:srgbClr val="3e7d9e"/>
          </a:solidFill>
          <a:ln w="0">
            <a:noFill/>
          </a:ln>
        </p:spPr>
        <p:style>
          <a:lnRef idx="0"/>
          <a:fillRef idx="0"/>
          <a:effectRef idx="0"/>
          <a:fontRef idx="minor"/>
        </p:style>
        <p:txBody>
          <a:bodyPr lIns="90000" rIns="90000" tIns="-1440" bIns="-1440" anchor="t">
            <a:noAutofit/>
          </a:bodyPr>
          <a:p>
            <a:endParaRPr lang="en-US" sz="1800" b="0" u="none" strike="noStrike">
              <a:solidFill>
                <a:srgbClr val="ffffff"/>
              </a:solidFill>
              <a:effectLst/>
              <a:uFillTx/>
              <a:latin typeface="Arial"/>
            </a:endParaRPr>
          </a:p>
        </p:txBody>
      </p:sp>
      <p:sp>
        <p:nvSpPr>
          <p:cNvPr id="876" name="Shape 52"/>
          <p:cNvSpPr/>
          <p:nvPr/>
        </p:nvSpPr>
        <p:spPr>
          <a:xfrm>
            <a:off x="1336824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77" name="Shape 53"/>
          <p:cNvSpPr/>
          <p:nvPr/>
        </p:nvSpPr>
        <p:spPr>
          <a:xfrm>
            <a:off x="17326800" y="2952360"/>
            <a:ext cx="9000" cy="5112000"/>
          </a:xfrm>
          <a:prstGeom prst="rect">
            <a:avLst/>
          </a:prstGeom>
          <a:solidFill>
            <a:srgbClr val="d9dee1"/>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78" name="Text 54"/>
          <p:cNvSpPr/>
          <p:nvPr/>
        </p:nvSpPr>
        <p:spPr>
          <a:xfrm>
            <a:off x="13548600" y="3167280"/>
            <a:ext cx="3714480" cy="3578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1800" b="1" u="none" spc="252" strike="noStrike">
                <a:solidFill>
                  <a:srgbClr val="3e7d9e"/>
                </a:solidFill>
                <a:effectLst/>
                <a:uFillTx/>
                <a:latin typeface="Arial"/>
                <a:ea typeface="Arial"/>
              </a:rPr>
              <a:t>FRIDAY</a:t>
            </a:r>
            <a:endParaRPr lang="en-US" sz="1800" b="0" u="none" strike="noStrike">
              <a:solidFill>
                <a:srgbClr val="000000"/>
              </a:solidFill>
              <a:effectLst/>
              <a:uFillTx/>
              <a:latin typeface="Arial"/>
            </a:endParaRPr>
          </a:p>
        </p:txBody>
      </p:sp>
      <p:sp>
        <p:nvSpPr>
          <p:cNvPr id="879" name="Text 55"/>
          <p:cNvSpPr/>
          <p:nvPr/>
        </p:nvSpPr>
        <p:spPr>
          <a:xfrm>
            <a:off x="13548600" y="3544560"/>
            <a:ext cx="3714480" cy="4644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40000"/>
              </a:lnSpc>
              <a:tabLst>
                <a:tab algn="l" pos="0"/>
              </a:tabLst>
            </a:pPr>
            <a:r>
              <a:rPr lang="en-US" sz="2400" b="1" u="none" strike="noStrike">
                <a:solidFill>
                  <a:srgbClr val="1f2a30"/>
                </a:solidFill>
                <a:effectLst/>
                <a:uFillTx/>
                <a:latin typeface="Arial"/>
                <a:ea typeface="Arial"/>
              </a:rPr>
              <a:t>29 May</a:t>
            </a:r>
            <a:endParaRPr lang="en-US" sz="2400" b="0" u="none" strike="noStrike">
              <a:solidFill>
                <a:srgbClr val="000000"/>
              </a:solidFill>
              <a:effectLst/>
              <a:uFillTx/>
              <a:latin typeface="Arial"/>
            </a:endParaRPr>
          </a:p>
        </p:txBody>
      </p:sp>
      <p:sp>
        <p:nvSpPr>
          <p:cNvPr id="880" name="Shape 56"/>
          <p:cNvSpPr/>
          <p:nvPr/>
        </p:nvSpPr>
        <p:spPr>
          <a:xfrm>
            <a:off x="13548600" y="446328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81" name="Text 57"/>
          <p:cNvSpPr/>
          <p:nvPr/>
        </p:nvSpPr>
        <p:spPr>
          <a:xfrm>
            <a:off x="13548600" y="412380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09:00</a:t>
            </a:r>
            <a:r>
              <a:rPr lang="en-US" sz="1800" b="0" u="none" strike="noStrike">
                <a:solidFill>
                  <a:srgbClr val="475158"/>
                </a:solidFill>
                <a:effectLst/>
                <a:uFillTx/>
                <a:latin typeface="Arial"/>
                <a:ea typeface="Arial"/>
              </a:rPr>
              <a:t>Bioinformatics Days</a:t>
            </a:r>
            <a:endParaRPr lang="en-US" sz="1800" b="0" u="none" strike="noStrike">
              <a:solidFill>
                <a:srgbClr val="000000"/>
              </a:solidFill>
              <a:effectLst/>
              <a:uFillTx/>
              <a:latin typeface="Arial"/>
            </a:endParaRPr>
          </a:p>
        </p:txBody>
      </p:sp>
      <p:sp>
        <p:nvSpPr>
          <p:cNvPr id="882" name="Shape 58"/>
          <p:cNvSpPr/>
          <p:nvPr/>
        </p:nvSpPr>
        <p:spPr>
          <a:xfrm>
            <a:off x="13548600" y="484560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83" name="Text 59"/>
          <p:cNvSpPr/>
          <p:nvPr/>
        </p:nvSpPr>
        <p:spPr>
          <a:xfrm>
            <a:off x="13548600" y="4510080"/>
            <a:ext cx="3714480" cy="33480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0" u="none" strike="noStrike">
                <a:solidFill>
                  <a:srgbClr val="475158"/>
                </a:solidFill>
                <a:effectLst/>
                <a:uFillTx/>
                <a:latin typeface="Arial"/>
                <a:ea typeface="Arial"/>
              </a:rPr>
              <a:t>CSC · Helsinki</a:t>
            </a:r>
            <a:endParaRPr lang="en-US" sz="1800" b="0" u="none" strike="noStrike">
              <a:solidFill>
                <a:srgbClr val="000000"/>
              </a:solidFill>
              <a:effectLst/>
              <a:uFillTx/>
              <a:latin typeface="Arial"/>
            </a:endParaRPr>
          </a:p>
        </p:txBody>
      </p:sp>
      <p:sp>
        <p:nvSpPr>
          <p:cNvPr id="884" name="Shape 60"/>
          <p:cNvSpPr/>
          <p:nvPr/>
        </p:nvSpPr>
        <p:spPr>
          <a:xfrm>
            <a:off x="13548600" y="5232240"/>
            <a:ext cx="3606480" cy="9000"/>
          </a:xfrm>
          <a:prstGeom prst="rect">
            <a:avLst/>
          </a:prstGeom>
          <a:solidFill>
            <a:srgbClr val="d9dee1"/>
          </a:solidFill>
          <a:ln w="0">
            <a:noFill/>
          </a:ln>
        </p:spPr>
        <p:style>
          <a:lnRef idx="0"/>
          <a:fillRef idx="0"/>
          <a:effectRef idx="0"/>
          <a:fontRef idx="minor"/>
        </p:style>
        <p:txBody>
          <a:bodyPr lIns="90000" rIns="90000" tIns="-35640" bIns="-35640" anchor="t">
            <a:noAutofit/>
          </a:bodyPr>
          <a:p>
            <a:endParaRPr lang="en-US" sz="1800" b="0" u="none" strike="noStrike">
              <a:solidFill>
                <a:srgbClr val="000000"/>
              </a:solidFill>
              <a:effectLst/>
              <a:uFillTx/>
              <a:latin typeface="Arial"/>
            </a:endParaRPr>
          </a:p>
        </p:txBody>
      </p:sp>
      <p:sp>
        <p:nvSpPr>
          <p:cNvPr id="885" name="Text 61"/>
          <p:cNvSpPr/>
          <p:nvPr/>
        </p:nvSpPr>
        <p:spPr>
          <a:xfrm>
            <a:off x="13548600" y="489240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17:00</a:t>
            </a:r>
            <a:r>
              <a:rPr lang="en-US" sz="1800" b="0" u="none" strike="noStrike">
                <a:solidFill>
                  <a:srgbClr val="475158"/>
                </a:solidFill>
                <a:effectLst/>
                <a:uFillTx/>
                <a:latin typeface="Arial"/>
                <a:ea typeface="Arial"/>
              </a:rPr>
              <a:t>Day close</a:t>
            </a:r>
            <a:endParaRPr lang="en-US" sz="1800" b="0" u="none" strike="noStrike">
              <a:solidFill>
                <a:srgbClr val="000000"/>
              </a:solidFill>
              <a:effectLst/>
              <a:uFillTx/>
              <a:latin typeface="Arial"/>
            </a:endParaRPr>
          </a:p>
        </p:txBody>
      </p:sp>
      <p:sp>
        <p:nvSpPr>
          <p:cNvPr id="886" name="Text 62"/>
          <p:cNvSpPr/>
          <p:nvPr/>
        </p:nvSpPr>
        <p:spPr>
          <a:xfrm>
            <a:off x="13548600" y="5279040"/>
            <a:ext cx="3714480" cy="33948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0000"/>
              </a:lnSpc>
              <a:tabLst>
                <a:tab algn="l" pos="0"/>
              </a:tabLst>
            </a:pPr>
            <a:r>
              <a:rPr lang="en-US" sz="1800" b="1" u="none" strike="noStrike">
                <a:solidFill>
                  <a:srgbClr val="2c6483"/>
                </a:solidFill>
                <a:effectLst/>
                <a:uFillTx/>
                <a:latin typeface="Arial"/>
                <a:ea typeface="Arial"/>
              </a:rPr>
              <a:t>18:00</a:t>
            </a:r>
            <a:r>
              <a:rPr lang="en-US" sz="1800" b="0" u="none" strike="noStrike">
                <a:solidFill>
                  <a:srgbClr val="475158"/>
                </a:solidFill>
                <a:effectLst/>
                <a:uFillTx/>
                <a:latin typeface="Arial"/>
                <a:ea typeface="Arial"/>
              </a:rPr>
              <a:t>Optional evening</a:t>
            </a:r>
            <a:endParaRPr lang="en-US" sz="1800" b="0" u="none" strike="noStrike">
              <a:solidFill>
                <a:srgbClr val="000000"/>
              </a:solidFill>
              <a:effectLst/>
              <a:uFillTx/>
              <a:latin typeface="Arial"/>
            </a:endParaRPr>
          </a:p>
        </p:txBody>
      </p:sp>
      <p:sp>
        <p:nvSpPr>
          <p:cNvPr id="887" name="Shape 63"/>
          <p:cNvSpPr/>
          <p:nvPr/>
        </p:nvSpPr>
        <p:spPr>
          <a:xfrm>
            <a:off x="952560" y="8236080"/>
            <a:ext cx="16382520" cy="1193400"/>
          </a:xfrm>
          <a:prstGeom prst="rect">
            <a:avLst/>
          </a:prstGeom>
          <a:solidFill>
            <a:srgbClr val="ffffff"/>
          </a:solidFill>
          <a:ln w="0">
            <a:noFill/>
          </a:ln>
        </p:spPr>
        <p:style>
          <a:lnRef idx="0"/>
          <a:fillRef idx="0"/>
          <a:effectRef idx="0"/>
          <a:fontRef idx="minor"/>
        </p:style>
        <p:txBody>
          <a:bodyPr lIns="90000" rIns="90000" tIns="45000" bIns="45000" anchor="t">
            <a:noAutofit/>
          </a:bodyPr>
          <a:p>
            <a:endParaRPr lang="en-US" sz="1800" b="0" u="none" strike="noStrike">
              <a:solidFill>
                <a:srgbClr val="000000"/>
              </a:solidFill>
              <a:effectLst/>
              <a:uFillTx/>
              <a:latin typeface="Arial"/>
            </a:endParaRPr>
          </a:p>
        </p:txBody>
      </p:sp>
      <p:sp>
        <p:nvSpPr>
          <p:cNvPr id="888" name="Shape 64"/>
          <p:cNvSpPr/>
          <p:nvPr/>
        </p:nvSpPr>
        <p:spPr>
          <a:xfrm>
            <a:off x="952560" y="9420840"/>
            <a:ext cx="16382520" cy="9000"/>
          </a:xfrm>
          <a:prstGeom prst="rect">
            <a:avLst/>
          </a:prstGeom>
          <a:solidFill>
            <a:srgbClr val="c95a3c"/>
          </a:solidFill>
          <a:ln w="0">
            <a:noFill/>
          </a:ln>
        </p:spPr>
        <p:style>
          <a:lnRef idx="0"/>
          <a:fillRef idx="0"/>
          <a:effectRef idx="0"/>
          <a:fontRef idx="minor"/>
        </p:style>
        <p:txBody>
          <a:bodyPr lIns="90000" rIns="90000" tIns="-35640" bIns="-35640" anchor="t">
            <a:noAutofit/>
          </a:bodyPr>
          <a:p>
            <a:endParaRPr lang="en-US" sz="1800" b="0" u="none" strike="noStrike">
              <a:solidFill>
                <a:srgbClr val="ffffff"/>
              </a:solidFill>
              <a:effectLst/>
              <a:uFillTx/>
              <a:latin typeface="Arial"/>
            </a:endParaRPr>
          </a:p>
        </p:txBody>
      </p:sp>
      <p:sp>
        <p:nvSpPr>
          <p:cNvPr id="889" name="Shape 65"/>
          <p:cNvSpPr/>
          <p:nvPr/>
        </p:nvSpPr>
        <p:spPr>
          <a:xfrm>
            <a:off x="952560" y="8236080"/>
            <a:ext cx="16382520" cy="9000"/>
          </a:xfrm>
          <a:prstGeom prst="rect">
            <a:avLst/>
          </a:prstGeom>
          <a:solidFill>
            <a:srgbClr val="c95a3c"/>
          </a:solidFill>
          <a:ln w="0">
            <a:noFill/>
          </a:ln>
        </p:spPr>
        <p:style>
          <a:lnRef idx="0"/>
          <a:fillRef idx="0"/>
          <a:effectRef idx="0"/>
          <a:fontRef idx="minor"/>
        </p:style>
        <p:txBody>
          <a:bodyPr lIns="90000" rIns="90000" tIns="-35640" bIns="-35640" anchor="t">
            <a:noAutofit/>
          </a:bodyPr>
          <a:p>
            <a:endParaRPr lang="en-US" sz="1800" b="0" u="none" strike="noStrike">
              <a:solidFill>
                <a:srgbClr val="ffffff"/>
              </a:solidFill>
              <a:effectLst/>
              <a:uFillTx/>
              <a:latin typeface="Arial"/>
            </a:endParaRPr>
          </a:p>
        </p:txBody>
      </p:sp>
      <p:sp>
        <p:nvSpPr>
          <p:cNvPr id="890" name="Shape 66"/>
          <p:cNvSpPr/>
          <p:nvPr/>
        </p:nvSpPr>
        <p:spPr>
          <a:xfrm>
            <a:off x="952560" y="8236080"/>
            <a:ext cx="52200" cy="119340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91" name="Shape 67"/>
          <p:cNvSpPr/>
          <p:nvPr/>
        </p:nvSpPr>
        <p:spPr>
          <a:xfrm>
            <a:off x="17326800" y="8236080"/>
            <a:ext cx="9000" cy="1193400"/>
          </a:xfrm>
          <a:prstGeom prst="rect">
            <a:avLst/>
          </a:prstGeom>
          <a:solidFill>
            <a:srgbClr val="c95a3c"/>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92" name="Text 68"/>
          <p:cNvSpPr/>
          <p:nvPr/>
        </p:nvSpPr>
        <p:spPr>
          <a:xfrm>
            <a:off x="1214280" y="8676360"/>
            <a:ext cx="102852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pc="289" strike="noStrike">
                <a:solidFill>
                  <a:srgbClr val="c95a3c"/>
                </a:solidFill>
                <a:effectLst/>
                <a:uFillTx/>
                <a:latin typeface="Arial"/>
                <a:ea typeface="Arial"/>
              </a:rPr>
              <a:t>TODO</a:t>
            </a:r>
            <a:endParaRPr lang="en-US" sz="1800" b="0" u="none" strike="noStrike">
              <a:solidFill>
                <a:srgbClr val="000000"/>
              </a:solidFill>
              <a:effectLst/>
              <a:uFillTx/>
              <a:latin typeface="Arial"/>
            </a:endParaRPr>
          </a:p>
        </p:txBody>
      </p:sp>
      <p:sp>
        <p:nvSpPr>
          <p:cNvPr id="893" name="Text 69"/>
          <p:cNvSpPr/>
          <p:nvPr/>
        </p:nvSpPr>
        <p:spPr>
          <a:xfrm>
            <a:off x="2376360" y="8460360"/>
            <a:ext cx="380520" cy="3722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5000"/>
              </a:lnSpc>
              <a:tabLst>
                <a:tab algn="l" pos="0"/>
              </a:tabLst>
            </a:pPr>
            <a:r>
              <a:rPr lang="en-US" sz="1950" b="1" u="none" strike="noStrike">
                <a:solidFill>
                  <a:srgbClr val="c95a3c"/>
                </a:solidFill>
                <a:effectLst/>
                <a:uFillTx/>
                <a:latin typeface="Arial"/>
                <a:ea typeface="Arial"/>
              </a:rPr>
              <a:t>1.</a:t>
            </a:r>
            <a:endParaRPr lang="en-US" sz="1950" b="0" u="none" strike="noStrike">
              <a:solidFill>
                <a:srgbClr val="000000"/>
              </a:solidFill>
              <a:effectLst/>
              <a:uFillTx/>
              <a:latin typeface="Arial"/>
            </a:endParaRPr>
          </a:p>
        </p:txBody>
      </p:sp>
      <p:sp>
        <p:nvSpPr>
          <p:cNvPr id="894" name="Text 70"/>
          <p:cNvSpPr/>
          <p:nvPr/>
        </p:nvSpPr>
        <p:spPr>
          <a:xfrm>
            <a:off x="2795760" y="8460360"/>
            <a:ext cx="10846440" cy="3722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5000"/>
              </a:lnSpc>
              <a:tabLst>
                <a:tab algn="l" pos="0"/>
              </a:tabLst>
            </a:pPr>
            <a:r>
              <a:rPr lang="en-US" sz="1950" b="1" u="none" strike="noStrike">
                <a:solidFill>
                  <a:srgbClr val="1f2a30"/>
                </a:solidFill>
                <a:effectLst/>
                <a:uFillTx/>
                <a:latin typeface="Arial"/>
                <a:ea typeface="Arial"/>
              </a:rPr>
              <a:t>Confirm permission </a:t>
            </a:r>
            <a:r>
              <a:rPr lang="en-US" sz="1950" b="0" u="none" strike="noStrike">
                <a:solidFill>
                  <a:srgbClr val="1f2a30"/>
                </a:solidFill>
                <a:effectLst/>
                <a:uFillTx/>
                <a:latin typeface="Arial"/>
                <a:ea typeface="Arial"/>
              </a:rPr>
              <a:t>to share your slides openly online (Copenhagen, Barcelona &amp; Turku).</a:t>
            </a:r>
            <a:endParaRPr lang="en-US" sz="1950" b="0" u="none" strike="noStrike">
              <a:solidFill>
                <a:srgbClr val="000000"/>
              </a:solidFill>
              <a:effectLst/>
              <a:uFillTx/>
              <a:latin typeface="Arial"/>
            </a:endParaRPr>
          </a:p>
        </p:txBody>
      </p:sp>
      <p:sp>
        <p:nvSpPr>
          <p:cNvPr id="895" name="Text 71"/>
          <p:cNvSpPr/>
          <p:nvPr/>
        </p:nvSpPr>
        <p:spPr>
          <a:xfrm>
            <a:off x="2376360" y="8871120"/>
            <a:ext cx="380520" cy="3722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5000"/>
              </a:lnSpc>
              <a:tabLst>
                <a:tab algn="l" pos="0"/>
              </a:tabLst>
            </a:pPr>
            <a:r>
              <a:rPr lang="en-US" sz="1950" b="1" u="none" strike="noStrike">
                <a:solidFill>
                  <a:srgbClr val="c95a3c"/>
                </a:solidFill>
                <a:effectLst/>
                <a:uFillTx/>
                <a:latin typeface="Arial"/>
                <a:ea typeface="Arial"/>
              </a:rPr>
              <a:t>2.</a:t>
            </a:r>
            <a:endParaRPr lang="en-US" sz="1950" b="0" u="none" strike="noStrike">
              <a:solidFill>
                <a:srgbClr val="000000"/>
              </a:solidFill>
              <a:effectLst/>
              <a:uFillTx/>
              <a:latin typeface="Arial"/>
            </a:endParaRPr>
          </a:p>
        </p:txBody>
      </p:sp>
      <p:sp>
        <p:nvSpPr>
          <p:cNvPr id="896" name="Text 72"/>
          <p:cNvSpPr/>
          <p:nvPr/>
        </p:nvSpPr>
        <p:spPr>
          <a:xfrm>
            <a:off x="2795760" y="8871120"/>
            <a:ext cx="10846440" cy="372240"/>
          </a:xfrm>
          <a:prstGeom prst="rect">
            <a:avLst/>
          </a:prstGeom>
          <a:noFill/>
          <a:ln w="0">
            <a:noFill/>
          </a:ln>
        </p:spPr>
        <p:style>
          <a:lnRef idx="0"/>
          <a:fillRef idx="0"/>
          <a:effectRef idx="0"/>
          <a:fontRef idx="minor"/>
        </p:style>
        <p:txBody>
          <a:bodyPr lIns="25560" rIns="25560" tIns="25560" bIns="25560" anchor="t">
            <a:normAutofit fontScale="85000" lnSpcReduction="9999"/>
          </a:bodyPr>
          <a:p>
            <a:pPr defTabSz="914400">
              <a:lnSpc>
                <a:spcPct val="135000"/>
              </a:lnSpc>
              <a:tabLst>
                <a:tab algn="l" pos="0"/>
              </a:tabLst>
            </a:pPr>
            <a:r>
              <a:rPr lang="en-US" sz="1950" b="1" u="none" strike="noStrike">
                <a:solidFill>
                  <a:srgbClr val="1f2a30"/>
                </a:solidFill>
                <a:effectLst/>
                <a:uFillTx/>
                <a:latin typeface="Arial"/>
                <a:ea typeface="Arial"/>
              </a:rPr>
              <a:t>Sign up for dinner tonight </a:t>
            </a:r>
            <a:r>
              <a:rPr lang="en-US" sz="1950" b="0" u="none" strike="noStrike">
                <a:solidFill>
                  <a:srgbClr val="1f2a30"/>
                </a:solidFill>
                <a:effectLst/>
                <a:uFillTx/>
                <a:latin typeface="Arial"/>
                <a:ea typeface="Arial"/>
              </a:rPr>
              <a:t>— any special diets?</a:t>
            </a:r>
            <a:endParaRPr lang="en-US" sz="1950" b="0" u="none" strike="noStrike">
              <a:solidFill>
                <a:srgbClr val="000000"/>
              </a:solidFill>
              <a:effectLst/>
              <a:uFillTx/>
              <a:latin typeface="Arial"/>
            </a:endParaRPr>
          </a:p>
        </p:txBody>
      </p:sp>
      <p:sp>
        <p:nvSpPr>
          <p:cNvPr id="897" name="Shape 73"/>
          <p:cNvSpPr/>
          <p:nvPr/>
        </p:nvSpPr>
        <p:spPr>
          <a:xfrm>
            <a:off x="13536000" y="8377920"/>
            <a:ext cx="3580920" cy="909360"/>
          </a:xfrm>
          <a:prstGeom prst="rect">
            <a:avLst/>
          </a:prstGeom>
          <a:solidFill>
            <a:srgbClr val="3e7d9e"/>
          </a:solidFill>
          <a:ln w="0">
            <a:noFill/>
          </a:ln>
        </p:spPr>
        <p:style>
          <a:lnRef idx="0"/>
          <a:fillRef idx="0"/>
          <a:effectRef idx="0"/>
          <a:fontRef idx="minor"/>
        </p:style>
        <p:txBody>
          <a:bodyPr lIns="90000" rIns="90000" tIns="45000" bIns="45000" anchor="t">
            <a:noAutofit/>
          </a:bodyPr>
          <a:p>
            <a:endParaRPr lang="en-US" sz="1800" b="0" u="none" strike="noStrike">
              <a:solidFill>
                <a:srgbClr val="ffffff"/>
              </a:solidFill>
              <a:effectLst/>
              <a:uFillTx/>
              <a:latin typeface="Arial"/>
            </a:endParaRPr>
          </a:p>
        </p:txBody>
      </p:sp>
      <p:sp>
        <p:nvSpPr>
          <p:cNvPr id="898" name="Text 74"/>
          <p:cNvSpPr/>
          <p:nvPr/>
        </p:nvSpPr>
        <p:spPr>
          <a:xfrm>
            <a:off x="13726440" y="8473320"/>
            <a:ext cx="2351520" cy="36936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1" u="none" spc="215" strike="noStrike">
                <a:solidFill>
                  <a:srgbClr val="ffffff">
                    <a:alpha val="85000"/>
                  </a:srgbClr>
                </a:solidFill>
                <a:effectLst/>
                <a:uFillTx/>
                <a:latin typeface="Arial"/>
                <a:ea typeface="Arial"/>
              </a:rPr>
              <a:t>EVENT FOLDERS</a:t>
            </a:r>
            <a:endParaRPr lang="en-US" sz="1800" b="0" u="none" strike="noStrike">
              <a:solidFill>
                <a:srgbClr val="000000"/>
              </a:solidFill>
              <a:effectLst/>
              <a:uFillTx/>
              <a:latin typeface="Arial"/>
            </a:endParaRPr>
          </a:p>
        </p:txBody>
      </p:sp>
      <p:sp>
        <p:nvSpPr>
          <p:cNvPr id="899" name="Text 75"/>
          <p:cNvSpPr/>
          <p:nvPr/>
        </p:nvSpPr>
        <p:spPr>
          <a:xfrm>
            <a:off x="13726440" y="8843040"/>
            <a:ext cx="3295800" cy="38700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950" b="1" u="none" spc="-11" strike="noStrike">
                <a:solidFill>
                  <a:srgbClr val="ffffff"/>
                </a:solidFill>
                <a:effectLst/>
                <a:uFillTx/>
                <a:latin typeface="Arial"/>
                <a:ea typeface="Arial"/>
              </a:rPr>
              <a:t>tinyurl.com/hologen-events</a:t>
            </a:r>
            <a:endParaRPr lang="en-US" sz="1950" b="0" u="none" strike="noStrike">
              <a:solidFill>
                <a:srgbClr val="000000"/>
              </a:solidFill>
              <a:effectLst/>
              <a:uFillTx/>
              <a:latin typeface="Arial"/>
            </a:endParaRPr>
          </a:p>
        </p:txBody>
      </p:sp>
      <p:sp>
        <p:nvSpPr>
          <p:cNvPr id="900" name="Text 76"/>
          <p:cNvSpPr/>
          <p:nvPr/>
        </p:nvSpPr>
        <p:spPr>
          <a:xfrm>
            <a:off x="952560" y="9582840"/>
            <a:ext cx="274824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3e7d9e"/>
                </a:solidFill>
                <a:effectLst/>
                <a:uFillTx/>
                <a:latin typeface="Arial"/>
                <a:ea typeface="Arial"/>
              </a:rPr>
              <a:t>www.hologen-network.eu</a:t>
            </a:r>
            <a:endParaRPr lang="en-US" sz="1800" b="0" u="none" strike="noStrike">
              <a:solidFill>
                <a:srgbClr val="000000"/>
              </a:solidFill>
              <a:effectLst/>
              <a:uFillTx/>
              <a:latin typeface="Arial"/>
            </a:endParaRPr>
          </a:p>
        </p:txBody>
      </p:sp>
      <p:sp>
        <p:nvSpPr>
          <p:cNvPr id="901" name="Text 77"/>
          <p:cNvSpPr/>
          <p:nvPr/>
        </p:nvSpPr>
        <p:spPr>
          <a:xfrm>
            <a:off x="15346440" y="9582840"/>
            <a:ext cx="2064960" cy="360720"/>
          </a:xfrm>
          <a:prstGeom prst="rect">
            <a:avLst/>
          </a:prstGeom>
          <a:noFill/>
          <a:ln w="0">
            <a:noFill/>
          </a:ln>
        </p:spPr>
        <p:style>
          <a:lnRef idx="0"/>
          <a:fillRef idx="0"/>
          <a:effectRef idx="0"/>
          <a:fontRef idx="minor"/>
        </p:style>
        <p:txBody>
          <a:bodyPr lIns="25560" rIns="25560" tIns="25560" bIns="25560" anchor="t">
            <a:normAutofit/>
          </a:bodyPr>
          <a:p>
            <a:pPr defTabSz="914400">
              <a:lnSpc>
                <a:spcPct val="100000"/>
              </a:lnSpc>
              <a:tabLst>
                <a:tab algn="l" pos="0"/>
              </a:tabLst>
            </a:pPr>
            <a:r>
              <a:rPr lang="en-US" sz="1800" b="0" u="none" spc="37" strike="noStrike">
                <a:solidFill>
                  <a:srgbClr val="7d8488"/>
                </a:solidFill>
                <a:effectLst/>
                <a:uFillTx/>
                <a:latin typeface="Arial"/>
                <a:ea typeface="Arial"/>
              </a:rPr>
              <a:t>Kiitos — thank you</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LibreOffice/25.8.5.2$Linux_X86_64 LibreOffice_project/580$Build-2</Application>
  <AppVersion>15.0000</AppVersion>
  <Words>0</Words>
  <Paragraphs>0</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2026-05-26T10:52:15Z</dcterms:created>
  <dc:creator>PptxGenJS</dc:creator>
  <dc:description/>
  <dc:language>en-US</dc:language>
  <cp:lastModifiedBy>PptxGenJS</cp:lastModifiedBy>
  <dcterms:modified xsi:type="dcterms:W3CDTF">2026-05-26T10:52:15Z</dcterms:modified>
  <cp:revision>1</cp:revision>
  <dc:subject>PptxGenJS Presentation</dc:subject>
  <dc:title>PptxGenJS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17</vt:i4>
  </property>
  <property fmtid="{D5CDD505-2E9C-101B-9397-08002B2CF9AE}" pid="3" name="PresentationFormat">
    <vt:lpwstr>On-screen Show (16:9)</vt:lpwstr>
  </property>
  <property fmtid="{D5CDD505-2E9C-101B-9397-08002B2CF9AE}" pid="4" name="Slides">
    <vt:i4>17</vt:i4>
  </property>
</Properties>
</file>