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</p:sldIdLst>
  <p:sldSz cy="5143500" cx="9144000"/>
  <p:notesSz cx="6858000" cy="9144000"/>
  <p:embeddedFontLst>
    <p:embeddedFont>
      <p:font typeface="Lexend"/>
      <p:regular r:id="rId65"/>
      <p:bold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Lexend-bold.fntdata"/><Relationship Id="rId21" Type="http://schemas.openxmlformats.org/officeDocument/2006/relationships/slide" Target="slides/slide16.xml"/><Relationship Id="rId65" Type="http://schemas.openxmlformats.org/officeDocument/2006/relationships/font" Target="fonts/Lexend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07cfe2aee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07cfe2aee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6541e442d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6541e442d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6541e442d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6541e442d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6541e442d_0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6541e442d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6541e442d_0_3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6541e442d_0_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56541e442d_0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56541e442d_0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56541e442d_0_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56541e442d_0_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56541e442d_0_10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56541e442d_0_1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56541e442d_0_10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56541e442d_0_1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56541e442d_0_10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56541e442d_0_1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56541e442d_0_10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56541e442d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356541e442d_0_1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356541e442d_0_1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56541e442d_0_1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56541e442d_0_1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56541e442d_0_1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356541e442d_0_1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356541e442d_0_1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356541e442d_0_1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356541e442d_0_1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356541e442d_0_1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56541e442d_0_1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56541e442d_0_1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56541e442d_0_1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56541e442d_0_1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56541e442d_0_1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56541e442d_0_1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56541e442d_0_1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56541e442d_0_1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56541e442d_0_1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356541e442d_0_1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3507cfe2aee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3507cfe2aee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507cfe2aee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507cfe2aee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355a5a34ee6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355a5a34ee6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g355a5a34ee6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" name="Google Shape;789;g355a5a34ee6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55a5a34ee6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355a5a34ee6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55a5a34ee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355a5a34ee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56541e44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356541e44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55a5a34ee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55a5a34ee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356541e442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356541e442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56541e442d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356541e442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356541e442d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356541e442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56541e442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356541e442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56541e442d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56541e442d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55a5a34ee6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355a5a34ee6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56541e442d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356541e442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356541e442d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356541e442d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56541e442d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56541e442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56541e442d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356541e442d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56541e442d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56541e442d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56541e442d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56541e442d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56541e442d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56541e442d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56541e442d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356541e442d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56541e442d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56541e442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356541e442d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356541e442d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56541e442d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356541e442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56541e442d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56541e442d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56541e442d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356541e442d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356541e442d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" name="Google Shape;1044;g356541e442d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356541e442d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356541e442d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56541e442d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356541e442d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356541e442d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" name="Google Shape;1074;g356541e442d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g356541e442d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" name="Google Shape;1084;g356541e442d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56541e442d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56541e442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g356541e442d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" name="Google Shape;1096;g356541e442d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56541e442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356541e442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56541e442d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56541e442d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s://www.hologen-network.eu/#" TargetMode="External"/><Relationship Id="rId5" Type="http://schemas.openxmlformats.org/officeDocument/2006/relationships/hyperlink" Target="https://www.hologen-network.eu/#" TargetMode="External"/><Relationship Id="rId6" Type="http://schemas.openxmlformats.org/officeDocument/2006/relationships/hyperlink" Target="https://www.hologen-network.eu/#" TargetMode="External"/><Relationship Id="rId7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778950"/>
            <a:ext cx="9144000" cy="369300"/>
          </a:xfrm>
          <a:prstGeom prst="rect">
            <a:avLst/>
          </a:prstGeom>
          <a:solidFill>
            <a:srgbClr val="3A7D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50" y="1087775"/>
            <a:ext cx="7885348" cy="125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2150" y="2456975"/>
            <a:ext cx="78855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6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Advancing the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development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and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implementation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of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in biological sciences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81500" y="2479613"/>
            <a:ext cx="7885500" cy="93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Funded by the European Union under Grant Agreement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101169005</a:t>
            </a:r>
            <a:endParaRPr sz="1200">
              <a:solidFill>
                <a:schemeClr val="lt1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8150" y="4533975"/>
            <a:ext cx="696550" cy="4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287550" y="25350"/>
            <a:ext cx="38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www.hologen-network.org </a:t>
            </a:r>
            <a:endParaRPr b="1"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302100" y="1148175"/>
            <a:ext cx="8539800" cy="1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 PhD student’s voyage II </a:t>
            </a:r>
            <a:endParaRPr b="1" sz="4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r>
              <a:rPr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ask management and organisation</a:t>
            </a:r>
            <a:endParaRPr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543575" y="3170175"/>
            <a:ext cx="3831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Antton Alberdi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University of Copenhagen</a:t>
            </a:r>
            <a:endParaRPr b="1" sz="20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B5BABC"/>
                </a:solidFill>
                <a:latin typeface="Lexend"/>
                <a:ea typeface="Lexend"/>
                <a:cs typeface="Lexend"/>
                <a:sym typeface="Lexend"/>
              </a:rPr>
              <a:t>antton.alberdi@sund.ku.dk</a:t>
            </a:r>
            <a:endParaRPr b="1" sz="2000">
              <a:solidFill>
                <a:srgbClr val="B5BAB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753550" y="14713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</a:t>
            </a:r>
            <a:r>
              <a:rPr b="1" lang="en" sz="46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management</a:t>
            </a:r>
            <a:endParaRPr b="1" sz="4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Conflict</a:t>
            </a:r>
            <a:r>
              <a:rPr b="1" lang="en" sz="46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management</a:t>
            </a:r>
            <a:endParaRPr sz="4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3433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/>
          <p:nvPr/>
        </p:nvSpPr>
        <p:spPr>
          <a:xfrm>
            <a:off x="2989900" y="3932225"/>
            <a:ext cx="26466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6"/>
          <p:cNvSpPr/>
          <p:nvPr/>
        </p:nvSpPr>
        <p:spPr>
          <a:xfrm>
            <a:off x="56365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3433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/>
          <p:nvPr/>
        </p:nvSpPr>
        <p:spPr>
          <a:xfrm>
            <a:off x="2989900" y="3932225"/>
            <a:ext cx="26466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56365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343300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7"/>
          <p:cNvSpPr/>
          <p:nvPr/>
        </p:nvSpPr>
        <p:spPr>
          <a:xfrm>
            <a:off x="1004944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1666587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7"/>
          <p:cNvSpPr/>
          <p:nvPr/>
        </p:nvSpPr>
        <p:spPr>
          <a:xfrm>
            <a:off x="2328231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298987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7"/>
          <p:cNvSpPr/>
          <p:nvPr/>
        </p:nvSpPr>
        <p:spPr>
          <a:xfrm>
            <a:off x="365151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7"/>
          <p:cNvSpPr/>
          <p:nvPr/>
        </p:nvSpPr>
        <p:spPr>
          <a:xfrm>
            <a:off x="431316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/>
          <p:nvPr/>
        </p:nvSpPr>
        <p:spPr>
          <a:xfrm>
            <a:off x="497480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/>
          <p:nvPr/>
        </p:nvSpPr>
        <p:spPr>
          <a:xfrm>
            <a:off x="563642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629806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695971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>
            <a:off x="762135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3433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2989900" y="3932225"/>
            <a:ext cx="26466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>
            <a:off x="56365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343300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1004944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1666587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8"/>
          <p:cNvSpPr/>
          <p:nvPr/>
        </p:nvSpPr>
        <p:spPr>
          <a:xfrm>
            <a:off x="2328231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298987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8"/>
          <p:cNvSpPr/>
          <p:nvPr/>
        </p:nvSpPr>
        <p:spPr>
          <a:xfrm>
            <a:off x="365151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8"/>
          <p:cNvSpPr/>
          <p:nvPr/>
        </p:nvSpPr>
        <p:spPr>
          <a:xfrm>
            <a:off x="431316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497480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"/>
          <p:cNvSpPr/>
          <p:nvPr/>
        </p:nvSpPr>
        <p:spPr>
          <a:xfrm>
            <a:off x="563642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8"/>
          <p:cNvSpPr/>
          <p:nvPr/>
        </p:nvSpPr>
        <p:spPr>
          <a:xfrm>
            <a:off x="629806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695971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762135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343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8"/>
          <p:cNvSpPr/>
          <p:nvPr/>
        </p:nvSpPr>
        <p:spPr>
          <a:xfrm>
            <a:off x="5638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784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>
            <a:off x="1004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1225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1445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1666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8"/>
          <p:cNvSpPr/>
          <p:nvPr/>
        </p:nvSpPr>
        <p:spPr>
          <a:xfrm>
            <a:off x="18870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2107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8"/>
          <p:cNvSpPr/>
          <p:nvPr/>
        </p:nvSpPr>
        <p:spPr>
          <a:xfrm>
            <a:off x="23281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2548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8"/>
          <p:cNvSpPr/>
          <p:nvPr/>
        </p:nvSpPr>
        <p:spPr>
          <a:xfrm>
            <a:off x="27693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8"/>
          <p:cNvSpPr/>
          <p:nvPr/>
        </p:nvSpPr>
        <p:spPr>
          <a:xfrm>
            <a:off x="2989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32103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8"/>
          <p:cNvSpPr/>
          <p:nvPr/>
        </p:nvSpPr>
        <p:spPr>
          <a:xfrm>
            <a:off x="3430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8"/>
          <p:cNvSpPr/>
          <p:nvPr/>
        </p:nvSpPr>
        <p:spPr>
          <a:xfrm>
            <a:off x="3651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8"/>
          <p:cNvSpPr/>
          <p:nvPr/>
        </p:nvSpPr>
        <p:spPr>
          <a:xfrm>
            <a:off x="3871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8"/>
          <p:cNvSpPr/>
          <p:nvPr/>
        </p:nvSpPr>
        <p:spPr>
          <a:xfrm>
            <a:off x="4092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4312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45336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4754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8"/>
          <p:cNvSpPr/>
          <p:nvPr/>
        </p:nvSpPr>
        <p:spPr>
          <a:xfrm>
            <a:off x="497468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8"/>
          <p:cNvSpPr/>
          <p:nvPr/>
        </p:nvSpPr>
        <p:spPr>
          <a:xfrm>
            <a:off x="5195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8"/>
          <p:cNvSpPr/>
          <p:nvPr/>
        </p:nvSpPr>
        <p:spPr>
          <a:xfrm>
            <a:off x="54158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8"/>
          <p:cNvSpPr/>
          <p:nvPr/>
        </p:nvSpPr>
        <p:spPr>
          <a:xfrm>
            <a:off x="5636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8"/>
          <p:cNvSpPr/>
          <p:nvPr/>
        </p:nvSpPr>
        <p:spPr>
          <a:xfrm>
            <a:off x="58567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8"/>
          <p:cNvSpPr/>
          <p:nvPr/>
        </p:nvSpPr>
        <p:spPr>
          <a:xfrm>
            <a:off x="6077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8"/>
          <p:cNvSpPr/>
          <p:nvPr/>
        </p:nvSpPr>
        <p:spPr>
          <a:xfrm>
            <a:off x="6297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6518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6738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6959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71799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7400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8"/>
          <p:cNvSpPr/>
          <p:nvPr/>
        </p:nvSpPr>
        <p:spPr>
          <a:xfrm>
            <a:off x="76210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8"/>
          <p:cNvSpPr/>
          <p:nvPr/>
        </p:nvSpPr>
        <p:spPr>
          <a:xfrm>
            <a:off x="7841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80622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" name="Google Shape;169;p19"/>
          <p:cNvSpPr/>
          <p:nvPr/>
        </p:nvSpPr>
        <p:spPr>
          <a:xfrm>
            <a:off x="3433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9"/>
          <p:cNvSpPr/>
          <p:nvPr/>
        </p:nvSpPr>
        <p:spPr>
          <a:xfrm>
            <a:off x="2989900" y="3932225"/>
            <a:ext cx="26466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56365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"/>
          <p:cNvSpPr/>
          <p:nvPr/>
        </p:nvSpPr>
        <p:spPr>
          <a:xfrm>
            <a:off x="343300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"/>
          <p:cNvSpPr/>
          <p:nvPr/>
        </p:nvSpPr>
        <p:spPr>
          <a:xfrm>
            <a:off x="1004944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9"/>
          <p:cNvSpPr/>
          <p:nvPr/>
        </p:nvSpPr>
        <p:spPr>
          <a:xfrm>
            <a:off x="1666587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9"/>
          <p:cNvSpPr/>
          <p:nvPr/>
        </p:nvSpPr>
        <p:spPr>
          <a:xfrm>
            <a:off x="2328231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9"/>
          <p:cNvSpPr/>
          <p:nvPr/>
        </p:nvSpPr>
        <p:spPr>
          <a:xfrm>
            <a:off x="298987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9"/>
          <p:cNvSpPr/>
          <p:nvPr/>
        </p:nvSpPr>
        <p:spPr>
          <a:xfrm>
            <a:off x="365151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9"/>
          <p:cNvSpPr/>
          <p:nvPr/>
        </p:nvSpPr>
        <p:spPr>
          <a:xfrm>
            <a:off x="431316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9"/>
          <p:cNvSpPr/>
          <p:nvPr/>
        </p:nvSpPr>
        <p:spPr>
          <a:xfrm>
            <a:off x="497480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>
            <a:off x="563642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>
            <a:off x="629806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9"/>
          <p:cNvSpPr/>
          <p:nvPr/>
        </p:nvSpPr>
        <p:spPr>
          <a:xfrm>
            <a:off x="695971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9"/>
          <p:cNvSpPr/>
          <p:nvPr/>
        </p:nvSpPr>
        <p:spPr>
          <a:xfrm>
            <a:off x="762135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/>
          <p:nvPr/>
        </p:nvSpPr>
        <p:spPr>
          <a:xfrm>
            <a:off x="343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>
            <a:off x="5638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9"/>
          <p:cNvSpPr/>
          <p:nvPr/>
        </p:nvSpPr>
        <p:spPr>
          <a:xfrm>
            <a:off x="784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9"/>
          <p:cNvSpPr/>
          <p:nvPr/>
        </p:nvSpPr>
        <p:spPr>
          <a:xfrm>
            <a:off x="1004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1225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"/>
          <p:cNvSpPr/>
          <p:nvPr/>
        </p:nvSpPr>
        <p:spPr>
          <a:xfrm>
            <a:off x="1445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9"/>
          <p:cNvSpPr/>
          <p:nvPr/>
        </p:nvSpPr>
        <p:spPr>
          <a:xfrm>
            <a:off x="1666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9"/>
          <p:cNvSpPr/>
          <p:nvPr/>
        </p:nvSpPr>
        <p:spPr>
          <a:xfrm>
            <a:off x="18870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9"/>
          <p:cNvSpPr/>
          <p:nvPr/>
        </p:nvSpPr>
        <p:spPr>
          <a:xfrm>
            <a:off x="2107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"/>
          <p:cNvSpPr/>
          <p:nvPr/>
        </p:nvSpPr>
        <p:spPr>
          <a:xfrm>
            <a:off x="23281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9"/>
          <p:cNvSpPr/>
          <p:nvPr/>
        </p:nvSpPr>
        <p:spPr>
          <a:xfrm>
            <a:off x="2548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9"/>
          <p:cNvSpPr/>
          <p:nvPr/>
        </p:nvSpPr>
        <p:spPr>
          <a:xfrm>
            <a:off x="27693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9"/>
          <p:cNvSpPr/>
          <p:nvPr/>
        </p:nvSpPr>
        <p:spPr>
          <a:xfrm>
            <a:off x="2989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9"/>
          <p:cNvSpPr/>
          <p:nvPr/>
        </p:nvSpPr>
        <p:spPr>
          <a:xfrm>
            <a:off x="32103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9"/>
          <p:cNvSpPr/>
          <p:nvPr/>
        </p:nvSpPr>
        <p:spPr>
          <a:xfrm>
            <a:off x="3430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3651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9"/>
          <p:cNvSpPr/>
          <p:nvPr/>
        </p:nvSpPr>
        <p:spPr>
          <a:xfrm>
            <a:off x="3871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9"/>
          <p:cNvSpPr/>
          <p:nvPr/>
        </p:nvSpPr>
        <p:spPr>
          <a:xfrm>
            <a:off x="4092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9"/>
          <p:cNvSpPr/>
          <p:nvPr/>
        </p:nvSpPr>
        <p:spPr>
          <a:xfrm>
            <a:off x="4312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9"/>
          <p:cNvSpPr/>
          <p:nvPr/>
        </p:nvSpPr>
        <p:spPr>
          <a:xfrm>
            <a:off x="45336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9"/>
          <p:cNvSpPr/>
          <p:nvPr/>
        </p:nvSpPr>
        <p:spPr>
          <a:xfrm>
            <a:off x="4754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9"/>
          <p:cNvSpPr/>
          <p:nvPr/>
        </p:nvSpPr>
        <p:spPr>
          <a:xfrm>
            <a:off x="497468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9"/>
          <p:cNvSpPr/>
          <p:nvPr/>
        </p:nvSpPr>
        <p:spPr>
          <a:xfrm>
            <a:off x="5195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9"/>
          <p:cNvSpPr/>
          <p:nvPr/>
        </p:nvSpPr>
        <p:spPr>
          <a:xfrm>
            <a:off x="54158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9"/>
          <p:cNvSpPr/>
          <p:nvPr/>
        </p:nvSpPr>
        <p:spPr>
          <a:xfrm>
            <a:off x="5636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9"/>
          <p:cNvSpPr/>
          <p:nvPr/>
        </p:nvSpPr>
        <p:spPr>
          <a:xfrm>
            <a:off x="58567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9"/>
          <p:cNvSpPr/>
          <p:nvPr/>
        </p:nvSpPr>
        <p:spPr>
          <a:xfrm>
            <a:off x="6077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9"/>
          <p:cNvSpPr/>
          <p:nvPr/>
        </p:nvSpPr>
        <p:spPr>
          <a:xfrm>
            <a:off x="6297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9"/>
          <p:cNvSpPr/>
          <p:nvPr/>
        </p:nvSpPr>
        <p:spPr>
          <a:xfrm>
            <a:off x="6518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9"/>
          <p:cNvSpPr/>
          <p:nvPr/>
        </p:nvSpPr>
        <p:spPr>
          <a:xfrm>
            <a:off x="6738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9"/>
          <p:cNvSpPr/>
          <p:nvPr/>
        </p:nvSpPr>
        <p:spPr>
          <a:xfrm>
            <a:off x="6959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"/>
          <p:cNvSpPr/>
          <p:nvPr/>
        </p:nvSpPr>
        <p:spPr>
          <a:xfrm>
            <a:off x="71799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9"/>
          <p:cNvSpPr/>
          <p:nvPr/>
        </p:nvSpPr>
        <p:spPr>
          <a:xfrm>
            <a:off x="7400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9"/>
          <p:cNvSpPr/>
          <p:nvPr/>
        </p:nvSpPr>
        <p:spPr>
          <a:xfrm>
            <a:off x="76210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7841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9"/>
          <p:cNvSpPr/>
          <p:nvPr/>
        </p:nvSpPr>
        <p:spPr>
          <a:xfrm>
            <a:off x="80622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9"/>
          <p:cNvSpPr/>
          <p:nvPr/>
        </p:nvSpPr>
        <p:spPr>
          <a:xfrm>
            <a:off x="3431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9"/>
          <p:cNvSpPr/>
          <p:nvPr/>
        </p:nvSpPr>
        <p:spPr>
          <a:xfrm>
            <a:off x="3982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4534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9"/>
          <p:cNvSpPr/>
          <p:nvPr/>
        </p:nvSpPr>
        <p:spPr>
          <a:xfrm>
            <a:off x="5085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563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618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9"/>
          <p:cNvSpPr/>
          <p:nvPr/>
        </p:nvSpPr>
        <p:spPr>
          <a:xfrm>
            <a:off x="673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9"/>
          <p:cNvSpPr/>
          <p:nvPr/>
        </p:nvSpPr>
        <p:spPr>
          <a:xfrm>
            <a:off x="729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9"/>
          <p:cNvSpPr/>
          <p:nvPr/>
        </p:nvSpPr>
        <p:spPr>
          <a:xfrm>
            <a:off x="7843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9"/>
          <p:cNvSpPr/>
          <p:nvPr/>
        </p:nvSpPr>
        <p:spPr>
          <a:xfrm>
            <a:off x="8394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9"/>
          <p:cNvSpPr/>
          <p:nvPr/>
        </p:nvSpPr>
        <p:spPr>
          <a:xfrm>
            <a:off x="8945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9"/>
          <p:cNvSpPr/>
          <p:nvPr/>
        </p:nvSpPr>
        <p:spPr>
          <a:xfrm>
            <a:off x="9496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10048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9"/>
          <p:cNvSpPr/>
          <p:nvPr/>
        </p:nvSpPr>
        <p:spPr>
          <a:xfrm>
            <a:off x="10599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9"/>
          <p:cNvSpPr/>
          <p:nvPr/>
        </p:nvSpPr>
        <p:spPr>
          <a:xfrm>
            <a:off x="11150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9"/>
          <p:cNvSpPr/>
          <p:nvPr/>
        </p:nvSpPr>
        <p:spPr>
          <a:xfrm>
            <a:off x="11702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9"/>
          <p:cNvSpPr/>
          <p:nvPr/>
        </p:nvSpPr>
        <p:spPr>
          <a:xfrm>
            <a:off x="12252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9"/>
          <p:cNvSpPr/>
          <p:nvPr/>
        </p:nvSpPr>
        <p:spPr>
          <a:xfrm>
            <a:off x="12803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9"/>
          <p:cNvSpPr/>
          <p:nvPr/>
        </p:nvSpPr>
        <p:spPr>
          <a:xfrm>
            <a:off x="13355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9"/>
          <p:cNvSpPr/>
          <p:nvPr/>
        </p:nvSpPr>
        <p:spPr>
          <a:xfrm>
            <a:off x="13906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9"/>
          <p:cNvSpPr/>
          <p:nvPr/>
        </p:nvSpPr>
        <p:spPr>
          <a:xfrm>
            <a:off x="14459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9"/>
          <p:cNvSpPr/>
          <p:nvPr/>
        </p:nvSpPr>
        <p:spPr>
          <a:xfrm>
            <a:off x="15010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9"/>
          <p:cNvSpPr/>
          <p:nvPr/>
        </p:nvSpPr>
        <p:spPr>
          <a:xfrm>
            <a:off x="15561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9"/>
          <p:cNvSpPr/>
          <p:nvPr/>
        </p:nvSpPr>
        <p:spPr>
          <a:xfrm>
            <a:off x="16113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9"/>
          <p:cNvSpPr/>
          <p:nvPr/>
        </p:nvSpPr>
        <p:spPr>
          <a:xfrm>
            <a:off x="16664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19"/>
          <p:cNvSpPr/>
          <p:nvPr/>
        </p:nvSpPr>
        <p:spPr>
          <a:xfrm>
            <a:off x="17215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19"/>
          <p:cNvSpPr/>
          <p:nvPr/>
        </p:nvSpPr>
        <p:spPr>
          <a:xfrm>
            <a:off x="17766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9"/>
          <p:cNvSpPr/>
          <p:nvPr/>
        </p:nvSpPr>
        <p:spPr>
          <a:xfrm>
            <a:off x="18318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19"/>
          <p:cNvSpPr/>
          <p:nvPr/>
        </p:nvSpPr>
        <p:spPr>
          <a:xfrm>
            <a:off x="18869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9"/>
          <p:cNvSpPr/>
          <p:nvPr/>
        </p:nvSpPr>
        <p:spPr>
          <a:xfrm>
            <a:off x="19420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9"/>
          <p:cNvSpPr/>
          <p:nvPr/>
        </p:nvSpPr>
        <p:spPr>
          <a:xfrm>
            <a:off x="19971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19"/>
          <p:cNvSpPr/>
          <p:nvPr/>
        </p:nvSpPr>
        <p:spPr>
          <a:xfrm>
            <a:off x="20522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9"/>
          <p:cNvSpPr/>
          <p:nvPr/>
        </p:nvSpPr>
        <p:spPr>
          <a:xfrm>
            <a:off x="21075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19"/>
          <p:cNvSpPr/>
          <p:nvPr/>
        </p:nvSpPr>
        <p:spPr>
          <a:xfrm>
            <a:off x="21627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9"/>
          <p:cNvSpPr/>
          <p:nvPr/>
        </p:nvSpPr>
        <p:spPr>
          <a:xfrm>
            <a:off x="22178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9"/>
          <p:cNvSpPr/>
          <p:nvPr/>
        </p:nvSpPr>
        <p:spPr>
          <a:xfrm>
            <a:off x="22729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9"/>
          <p:cNvSpPr/>
          <p:nvPr/>
        </p:nvSpPr>
        <p:spPr>
          <a:xfrm>
            <a:off x="23280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9"/>
          <p:cNvSpPr/>
          <p:nvPr/>
        </p:nvSpPr>
        <p:spPr>
          <a:xfrm>
            <a:off x="23831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9"/>
          <p:cNvSpPr/>
          <p:nvPr/>
        </p:nvSpPr>
        <p:spPr>
          <a:xfrm>
            <a:off x="24382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9"/>
          <p:cNvSpPr/>
          <p:nvPr/>
        </p:nvSpPr>
        <p:spPr>
          <a:xfrm>
            <a:off x="24934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19"/>
          <p:cNvSpPr/>
          <p:nvPr/>
        </p:nvSpPr>
        <p:spPr>
          <a:xfrm>
            <a:off x="25484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9"/>
          <p:cNvSpPr/>
          <p:nvPr/>
        </p:nvSpPr>
        <p:spPr>
          <a:xfrm>
            <a:off x="26036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9"/>
          <p:cNvSpPr/>
          <p:nvPr/>
        </p:nvSpPr>
        <p:spPr>
          <a:xfrm>
            <a:off x="26587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9"/>
          <p:cNvSpPr/>
          <p:nvPr/>
        </p:nvSpPr>
        <p:spPr>
          <a:xfrm>
            <a:off x="27138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9"/>
          <p:cNvSpPr/>
          <p:nvPr/>
        </p:nvSpPr>
        <p:spPr>
          <a:xfrm>
            <a:off x="27691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9"/>
          <p:cNvSpPr/>
          <p:nvPr/>
        </p:nvSpPr>
        <p:spPr>
          <a:xfrm>
            <a:off x="28242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9"/>
          <p:cNvSpPr/>
          <p:nvPr/>
        </p:nvSpPr>
        <p:spPr>
          <a:xfrm>
            <a:off x="28794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9"/>
          <p:cNvSpPr/>
          <p:nvPr/>
        </p:nvSpPr>
        <p:spPr>
          <a:xfrm>
            <a:off x="29345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9"/>
          <p:cNvSpPr/>
          <p:nvPr/>
        </p:nvSpPr>
        <p:spPr>
          <a:xfrm>
            <a:off x="2989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19"/>
          <p:cNvSpPr/>
          <p:nvPr/>
        </p:nvSpPr>
        <p:spPr>
          <a:xfrm>
            <a:off x="3044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9"/>
          <p:cNvSpPr/>
          <p:nvPr/>
        </p:nvSpPr>
        <p:spPr>
          <a:xfrm>
            <a:off x="3099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9"/>
          <p:cNvSpPr/>
          <p:nvPr/>
        </p:nvSpPr>
        <p:spPr>
          <a:xfrm>
            <a:off x="3155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9"/>
          <p:cNvSpPr/>
          <p:nvPr/>
        </p:nvSpPr>
        <p:spPr>
          <a:xfrm>
            <a:off x="32100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9"/>
          <p:cNvSpPr/>
          <p:nvPr/>
        </p:nvSpPr>
        <p:spPr>
          <a:xfrm>
            <a:off x="32651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9"/>
          <p:cNvSpPr/>
          <p:nvPr/>
        </p:nvSpPr>
        <p:spPr>
          <a:xfrm>
            <a:off x="33203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9"/>
          <p:cNvSpPr/>
          <p:nvPr/>
        </p:nvSpPr>
        <p:spPr>
          <a:xfrm>
            <a:off x="33754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19"/>
          <p:cNvSpPr/>
          <p:nvPr/>
        </p:nvSpPr>
        <p:spPr>
          <a:xfrm>
            <a:off x="34307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9"/>
          <p:cNvSpPr/>
          <p:nvPr/>
        </p:nvSpPr>
        <p:spPr>
          <a:xfrm>
            <a:off x="34858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9"/>
          <p:cNvSpPr/>
          <p:nvPr/>
        </p:nvSpPr>
        <p:spPr>
          <a:xfrm>
            <a:off x="35409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9"/>
          <p:cNvSpPr/>
          <p:nvPr/>
        </p:nvSpPr>
        <p:spPr>
          <a:xfrm>
            <a:off x="35961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9"/>
          <p:cNvSpPr/>
          <p:nvPr/>
        </p:nvSpPr>
        <p:spPr>
          <a:xfrm>
            <a:off x="36512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9"/>
          <p:cNvSpPr/>
          <p:nvPr/>
        </p:nvSpPr>
        <p:spPr>
          <a:xfrm>
            <a:off x="37063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19"/>
          <p:cNvSpPr/>
          <p:nvPr/>
        </p:nvSpPr>
        <p:spPr>
          <a:xfrm>
            <a:off x="37615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9"/>
          <p:cNvSpPr/>
          <p:nvPr/>
        </p:nvSpPr>
        <p:spPr>
          <a:xfrm>
            <a:off x="38166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19"/>
          <p:cNvSpPr/>
          <p:nvPr/>
        </p:nvSpPr>
        <p:spPr>
          <a:xfrm>
            <a:off x="38717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9"/>
          <p:cNvSpPr/>
          <p:nvPr/>
        </p:nvSpPr>
        <p:spPr>
          <a:xfrm>
            <a:off x="39268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9"/>
          <p:cNvSpPr/>
          <p:nvPr/>
        </p:nvSpPr>
        <p:spPr>
          <a:xfrm>
            <a:off x="39819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9"/>
          <p:cNvSpPr/>
          <p:nvPr/>
        </p:nvSpPr>
        <p:spPr>
          <a:xfrm>
            <a:off x="40371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19"/>
          <p:cNvSpPr/>
          <p:nvPr/>
        </p:nvSpPr>
        <p:spPr>
          <a:xfrm>
            <a:off x="40924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19"/>
          <p:cNvSpPr/>
          <p:nvPr/>
        </p:nvSpPr>
        <p:spPr>
          <a:xfrm>
            <a:off x="41475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19"/>
          <p:cNvSpPr/>
          <p:nvPr/>
        </p:nvSpPr>
        <p:spPr>
          <a:xfrm>
            <a:off x="42026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19"/>
          <p:cNvSpPr/>
          <p:nvPr/>
        </p:nvSpPr>
        <p:spPr>
          <a:xfrm>
            <a:off x="42577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9"/>
          <p:cNvSpPr/>
          <p:nvPr/>
        </p:nvSpPr>
        <p:spPr>
          <a:xfrm>
            <a:off x="43129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9"/>
          <p:cNvSpPr/>
          <p:nvPr/>
        </p:nvSpPr>
        <p:spPr>
          <a:xfrm>
            <a:off x="43680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9"/>
          <p:cNvSpPr/>
          <p:nvPr/>
        </p:nvSpPr>
        <p:spPr>
          <a:xfrm>
            <a:off x="44231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19"/>
          <p:cNvSpPr/>
          <p:nvPr/>
        </p:nvSpPr>
        <p:spPr>
          <a:xfrm>
            <a:off x="44782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9"/>
          <p:cNvSpPr/>
          <p:nvPr/>
        </p:nvSpPr>
        <p:spPr>
          <a:xfrm>
            <a:off x="45333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9"/>
          <p:cNvSpPr/>
          <p:nvPr/>
        </p:nvSpPr>
        <p:spPr>
          <a:xfrm>
            <a:off x="45884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19"/>
          <p:cNvSpPr/>
          <p:nvPr/>
        </p:nvSpPr>
        <p:spPr>
          <a:xfrm>
            <a:off x="46435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9"/>
          <p:cNvSpPr/>
          <p:nvPr/>
        </p:nvSpPr>
        <p:spPr>
          <a:xfrm>
            <a:off x="46987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19"/>
          <p:cNvSpPr/>
          <p:nvPr/>
        </p:nvSpPr>
        <p:spPr>
          <a:xfrm>
            <a:off x="47540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9"/>
          <p:cNvSpPr/>
          <p:nvPr/>
        </p:nvSpPr>
        <p:spPr>
          <a:xfrm>
            <a:off x="48091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19"/>
          <p:cNvSpPr/>
          <p:nvPr/>
        </p:nvSpPr>
        <p:spPr>
          <a:xfrm>
            <a:off x="48642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9"/>
          <p:cNvSpPr/>
          <p:nvPr/>
        </p:nvSpPr>
        <p:spPr>
          <a:xfrm>
            <a:off x="49194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9"/>
          <p:cNvSpPr/>
          <p:nvPr/>
        </p:nvSpPr>
        <p:spPr>
          <a:xfrm>
            <a:off x="49744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9"/>
          <p:cNvSpPr/>
          <p:nvPr/>
        </p:nvSpPr>
        <p:spPr>
          <a:xfrm>
            <a:off x="50296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9"/>
          <p:cNvSpPr/>
          <p:nvPr/>
        </p:nvSpPr>
        <p:spPr>
          <a:xfrm>
            <a:off x="50847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9"/>
          <p:cNvSpPr/>
          <p:nvPr/>
        </p:nvSpPr>
        <p:spPr>
          <a:xfrm>
            <a:off x="51398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19"/>
          <p:cNvSpPr/>
          <p:nvPr/>
        </p:nvSpPr>
        <p:spPr>
          <a:xfrm>
            <a:off x="51949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9"/>
          <p:cNvSpPr/>
          <p:nvPr/>
        </p:nvSpPr>
        <p:spPr>
          <a:xfrm>
            <a:off x="52500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9"/>
          <p:cNvSpPr/>
          <p:nvPr/>
        </p:nvSpPr>
        <p:spPr>
          <a:xfrm>
            <a:off x="53051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9"/>
          <p:cNvSpPr/>
          <p:nvPr/>
        </p:nvSpPr>
        <p:spPr>
          <a:xfrm>
            <a:off x="53603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9"/>
          <p:cNvSpPr/>
          <p:nvPr/>
        </p:nvSpPr>
        <p:spPr>
          <a:xfrm>
            <a:off x="5415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19"/>
          <p:cNvSpPr/>
          <p:nvPr/>
        </p:nvSpPr>
        <p:spPr>
          <a:xfrm>
            <a:off x="5470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19"/>
          <p:cNvSpPr/>
          <p:nvPr/>
        </p:nvSpPr>
        <p:spPr>
          <a:xfrm>
            <a:off x="5525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9"/>
          <p:cNvSpPr/>
          <p:nvPr/>
        </p:nvSpPr>
        <p:spPr>
          <a:xfrm>
            <a:off x="5581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19"/>
          <p:cNvSpPr/>
          <p:nvPr/>
        </p:nvSpPr>
        <p:spPr>
          <a:xfrm>
            <a:off x="56364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9"/>
          <p:cNvSpPr/>
          <p:nvPr/>
        </p:nvSpPr>
        <p:spPr>
          <a:xfrm>
            <a:off x="56915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9"/>
          <p:cNvSpPr/>
          <p:nvPr/>
        </p:nvSpPr>
        <p:spPr>
          <a:xfrm>
            <a:off x="57466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19"/>
          <p:cNvSpPr/>
          <p:nvPr/>
        </p:nvSpPr>
        <p:spPr>
          <a:xfrm>
            <a:off x="58018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9"/>
          <p:cNvSpPr/>
          <p:nvPr/>
        </p:nvSpPr>
        <p:spPr>
          <a:xfrm>
            <a:off x="58568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9"/>
          <p:cNvSpPr/>
          <p:nvPr/>
        </p:nvSpPr>
        <p:spPr>
          <a:xfrm>
            <a:off x="59120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9"/>
          <p:cNvSpPr/>
          <p:nvPr/>
        </p:nvSpPr>
        <p:spPr>
          <a:xfrm>
            <a:off x="59671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19"/>
          <p:cNvSpPr/>
          <p:nvPr/>
        </p:nvSpPr>
        <p:spPr>
          <a:xfrm>
            <a:off x="60222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9"/>
          <p:cNvSpPr/>
          <p:nvPr/>
        </p:nvSpPr>
        <p:spPr>
          <a:xfrm>
            <a:off x="60775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9"/>
          <p:cNvSpPr/>
          <p:nvPr/>
        </p:nvSpPr>
        <p:spPr>
          <a:xfrm>
            <a:off x="61326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19"/>
          <p:cNvSpPr/>
          <p:nvPr/>
        </p:nvSpPr>
        <p:spPr>
          <a:xfrm>
            <a:off x="61878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19"/>
          <p:cNvSpPr/>
          <p:nvPr/>
        </p:nvSpPr>
        <p:spPr>
          <a:xfrm>
            <a:off x="62429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19"/>
          <p:cNvSpPr/>
          <p:nvPr/>
        </p:nvSpPr>
        <p:spPr>
          <a:xfrm>
            <a:off x="62980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9"/>
          <p:cNvSpPr/>
          <p:nvPr/>
        </p:nvSpPr>
        <p:spPr>
          <a:xfrm>
            <a:off x="63532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9"/>
          <p:cNvSpPr/>
          <p:nvPr/>
        </p:nvSpPr>
        <p:spPr>
          <a:xfrm>
            <a:off x="64083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9"/>
          <p:cNvSpPr/>
          <p:nvPr/>
        </p:nvSpPr>
        <p:spPr>
          <a:xfrm>
            <a:off x="64634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19"/>
          <p:cNvSpPr/>
          <p:nvPr/>
        </p:nvSpPr>
        <p:spPr>
          <a:xfrm>
            <a:off x="65185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19"/>
          <p:cNvSpPr/>
          <p:nvPr/>
        </p:nvSpPr>
        <p:spPr>
          <a:xfrm>
            <a:off x="65736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19"/>
          <p:cNvSpPr/>
          <p:nvPr/>
        </p:nvSpPr>
        <p:spPr>
          <a:xfrm>
            <a:off x="66287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9"/>
          <p:cNvSpPr/>
          <p:nvPr/>
        </p:nvSpPr>
        <p:spPr>
          <a:xfrm>
            <a:off x="66839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9"/>
          <p:cNvSpPr/>
          <p:nvPr/>
        </p:nvSpPr>
        <p:spPr>
          <a:xfrm>
            <a:off x="67392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9"/>
          <p:cNvSpPr/>
          <p:nvPr/>
        </p:nvSpPr>
        <p:spPr>
          <a:xfrm>
            <a:off x="67943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19"/>
          <p:cNvSpPr/>
          <p:nvPr/>
        </p:nvSpPr>
        <p:spPr>
          <a:xfrm>
            <a:off x="68494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9"/>
          <p:cNvSpPr/>
          <p:nvPr/>
        </p:nvSpPr>
        <p:spPr>
          <a:xfrm>
            <a:off x="69046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9"/>
          <p:cNvSpPr/>
          <p:nvPr/>
        </p:nvSpPr>
        <p:spPr>
          <a:xfrm>
            <a:off x="69597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19"/>
          <p:cNvSpPr/>
          <p:nvPr/>
        </p:nvSpPr>
        <p:spPr>
          <a:xfrm>
            <a:off x="70148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9"/>
          <p:cNvSpPr/>
          <p:nvPr/>
        </p:nvSpPr>
        <p:spPr>
          <a:xfrm>
            <a:off x="70699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19"/>
          <p:cNvSpPr/>
          <p:nvPr/>
        </p:nvSpPr>
        <p:spPr>
          <a:xfrm>
            <a:off x="71250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19"/>
          <p:cNvSpPr/>
          <p:nvPr/>
        </p:nvSpPr>
        <p:spPr>
          <a:xfrm>
            <a:off x="71801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9"/>
          <p:cNvSpPr/>
          <p:nvPr/>
        </p:nvSpPr>
        <p:spPr>
          <a:xfrm>
            <a:off x="72352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9"/>
          <p:cNvSpPr/>
          <p:nvPr/>
        </p:nvSpPr>
        <p:spPr>
          <a:xfrm>
            <a:off x="72903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19"/>
          <p:cNvSpPr/>
          <p:nvPr/>
        </p:nvSpPr>
        <p:spPr>
          <a:xfrm>
            <a:off x="73455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9"/>
          <p:cNvSpPr/>
          <p:nvPr/>
        </p:nvSpPr>
        <p:spPr>
          <a:xfrm>
            <a:off x="74008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9"/>
          <p:cNvSpPr/>
          <p:nvPr/>
        </p:nvSpPr>
        <p:spPr>
          <a:xfrm>
            <a:off x="74559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19"/>
          <p:cNvSpPr/>
          <p:nvPr/>
        </p:nvSpPr>
        <p:spPr>
          <a:xfrm>
            <a:off x="75110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19"/>
          <p:cNvSpPr/>
          <p:nvPr/>
        </p:nvSpPr>
        <p:spPr>
          <a:xfrm>
            <a:off x="75662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19"/>
          <p:cNvSpPr/>
          <p:nvPr/>
        </p:nvSpPr>
        <p:spPr>
          <a:xfrm>
            <a:off x="76213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19"/>
          <p:cNvSpPr/>
          <p:nvPr/>
        </p:nvSpPr>
        <p:spPr>
          <a:xfrm>
            <a:off x="76764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9"/>
          <p:cNvSpPr/>
          <p:nvPr/>
        </p:nvSpPr>
        <p:spPr>
          <a:xfrm>
            <a:off x="77315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9"/>
          <p:cNvSpPr/>
          <p:nvPr/>
        </p:nvSpPr>
        <p:spPr>
          <a:xfrm>
            <a:off x="77866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9"/>
          <p:cNvSpPr/>
          <p:nvPr/>
        </p:nvSpPr>
        <p:spPr>
          <a:xfrm>
            <a:off x="78417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9"/>
          <p:cNvSpPr/>
          <p:nvPr/>
        </p:nvSpPr>
        <p:spPr>
          <a:xfrm>
            <a:off x="78968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19"/>
          <p:cNvSpPr/>
          <p:nvPr/>
        </p:nvSpPr>
        <p:spPr>
          <a:xfrm>
            <a:off x="79519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19"/>
          <p:cNvSpPr/>
          <p:nvPr/>
        </p:nvSpPr>
        <p:spPr>
          <a:xfrm>
            <a:off x="80071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9"/>
          <p:cNvSpPr/>
          <p:nvPr/>
        </p:nvSpPr>
        <p:spPr>
          <a:xfrm>
            <a:off x="80624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9"/>
          <p:cNvSpPr/>
          <p:nvPr/>
        </p:nvSpPr>
        <p:spPr>
          <a:xfrm>
            <a:off x="81175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9"/>
          <p:cNvSpPr/>
          <p:nvPr/>
        </p:nvSpPr>
        <p:spPr>
          <a:xfrm>
            <a:off x="81726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9"/>
          <p:cNvSpPr/>
          <p:nvPr/>
        </p:nvSpPr>
        <p:spPr>
          <a:xfrm>
            <a:off x="82278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2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0" name="Google Shape;370;p20"/>
          <p:cNvSpPr/>
          <p:nvPr/>
        </p:nvSpPr>
        <p:spPr>
          <a:xfrm>
            <a:off x="3433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0"/>
          <p:cNvSpPr/>
          <p:nvPr/>
        </p:nvSpPr>
        <p:spPr>
          <a:xfrm>
            <a:off x="2989900" y="3932225"/>
            <a:ext cx="26466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0"/>
          <p:cNvSpPr/>
          <p:nvPr/>
        </p:nvSpPr>
        <p:spPr>
          <a:xfrm>
            <a:off x="5636500" y="3932225"/>
            <a:ext cx="26466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0"/>
          <p:cNvSpPr/>
          <p:nvPr/>
        </p:nvSpPr>
        <p:spPr>
          <a:xfrm>
            <a:off x="343300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20"/>
          <p:cNvSpPr/>
          <p:nvPr/>
        </p:nvSpPr>
        <p:spPr>
          <a:xfrm>
            <a:off x="1004944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0"/>
          <p:cNvSpPr/>
          <p:nvPr/>
        </p:nvSpPr>
        <p:spPr>
          <a:xfrm>
            <a:off x="1666587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0"/>
          <p:cNvSpPr/>
          <p:nvPr/>
        </p:nvSpPr>
        <p:spPr>
          <a:xfrm>
            <a:off x="2328231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0"/>
          <p:cNvSpPr/>
          <p:nvPr/>
        </p:nvSpPr>
        <p:spPr>
          <a:xfrm>
            <a:off x="298987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0"/>
          <p:cNvSpPr/>
          <p:nvPr/>
        </p:nvSpPr>
        <p:spPr>
          <a:xfrm>
            <a:off x="365151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0"/>
          <p:cNvSpPr/>
          <p:nvPr/>
        </p:nvSpPr>
        <p:spPr>
          <a:xfrm>
            <a:off x="431316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20"/>
          <p:cNvSpPr/>
          <p:nvPr/>
        </p:nvSpPr>
        <p:spPr>
          <a:xfrm>
            <a:off x="497480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0"/>
          <p:cNvSpPr/>
          <p:nvPr/>
        </p:nvSpPr>
        <p:spPr>
          <a:xfrm>
            <a:off x="5636425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0"/>
          <p:cNvSpPr/>
          <p:nvPr/>
        </p:nvSpPr>
        <p:spPr>
          <a:xfrm>
            <a:off x="6298069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0"/>
          <p:cNvSpPr/>
          <p:nvPr/>
        </p:nvSpPr>
        <p:spPr>
          <a:xfrm>
            <a:off x="6959712" y="3440825"/>
            <a:ext cx="661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0"/>
          <p:cNvSpPr/>
          <p:nvPr/>
        </p:nvSpPr>
        <p:spPr>
          <a:xfrm>
            <a:off x="7621356" y="3440825"/>
            <a:ext cx="661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0"/>
          <p:cNvSpPr/>
          <p:nvPr/>
        </p:nvSpPr>
        <p:spPr>
          <a:xfrm>
            <a:off x="343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0"/>
          <p:cNvSpPr/>
          <p:nvPr/>
        </p:nvSpPr>
        <p:spPr>
          <a:xfrm>
            <a:off x="5638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0"/>
          <p:cNvSpPr/>
          <p:nvPr/>
        </p:nvSpPr>
        <p:spPr>
          <a:xfrm>
            <a:off x="7843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0"/>
          <p:cNvSpPr/>
          <p:nvPr/>
        </p:nvSpPr>
        <p:spPr>
          <a:xfrm>
            <a:off x="1004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20"/>
          <p:cNvSpPr/>
          <p:nvPr/>
        </p:nvSpPr>
        <p:spPr>
          <a:xfrm>
            <a:off x="1225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0"/>
          <p:cNvSpPr/>
          <p:nvPr/>
        </p:nvSpPr>
        <p:spPr>
          <a:xfrm>
            <a:off x="14459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0"/>
          <p:cNvSpPr/>
          <p:nvPr/>
        </p:nvSpPr>
        <p:spPr>
          <a:xfrm>
            <a:off x="16664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0"/>
          <p:cNvSpPr/>
          <p:nvPr/>
        </p:nvSpPr>
        <p:spPr>
          <a:xfrm>
            <a:off x="18870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0"/>
          <p:cNvSpPr/>
          <p:nvPr/>
        </p:nvSpPr>
        <p:spPr>
          <a:xfrm>
            <a:off x="2107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20"/>
          <p:cNvSpPr/>
          <p:nvPr/>
        </p:nvSpPr>
        <p:spPr>
          <a:xfrm>
            <a:off x="23281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0"/>
          <p:cNvSpPr/>
          <p:nvPr/>
        </p:nvSpPr>
        <p:spPr>
          <a:xfrm>
            <a:off x="25486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0"/>
          <p:cNvSpPr/>
          <p:nvPr/>
        </p:nvSpPr>
        <p:spPr>
          <a:xfrm>
            <a:off x="27693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20"/>
          <p:cNvSpPr/>
          <p:nvPr/>
        </p:nvSpPr>
        <p:spPr>
          <a:xfrm>
            <a:off x="2989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0"/>
          <p:cNvSpPr/>
          <p:nvPr/>
        </p:nvSpPr>
        <p:spPr>
          <a:xfrm>
            <a:off x="32103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0"/>
          <p:cNvSpPr/>
          <p:nvPr/>
        </p:nvSpPr>
        <p:spPr>
          <a:xfrm>
            <a:off x="3430825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0"/>
          <p:cNvSpPr/>
          <p:nvPr/>
        </p:nvSpPr>
        <p:spPr>
          <a:xfrm>
            <a:off x="3651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20"/>
          <p:cNvSpPr/>
          <p:nvPr/>
        </p:nvSpPr>
        <p:spPr>
          <a:xfrm>
            <a:off x="3871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0"/>
          <p:cNvSpPr/>
          <p:nvPr/>
        </p:nvSpPr>
        <p:spPr>
          <a:xfrm>
            <a:off x="40924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"/>
          <p:cNvSpPr/>
          <p:nvPr/>
        </p:nvSpPr>
        <p:spPr>
          <a:xfrm>
            <a:off x="43129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0"/>
          <p:cNvSpPr/>
          <p:nvPr/>
        </p:nvSpPr>
        <p:spPr>
          <a:xfrm>
            <a:off x="45336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0"/>
          <p:cNvSpPr/>
          <p:nvPr/>
        </p:nvSpPr>
        <p:spPr>
          <a:xfrm>
            <a:off x="4754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0"/>
          <p:cNvSpPr/>
          <p:nvPr/>
        </p:nvSpPr>
        <p:spPr>
          <a:xfrm>
            <a:off x="497468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0"/>
          <p:cNvSpPr/>
          <p:nvPr/>
        </p:nvSpPr>
        <p:spPr>
          <a:xfrm>
            <a:off x="519518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0"/>
          <p:cNvSpPr/>
          <p:nvPr/>
        </p:nvSpPr>
        <p:spPr>
          <a:xfrm>
            <a:off x="541582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0"/>
          <p:cNvSpPr/>
          <p:nvPr/>
        </p:nvSpPr>
        <p:spPr>
          <a:xfrm>
            <a:off x="5636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0"/>
          <p:cNvSpPr/>
          <p:nvPr/>
        </p:nvSpPr>
        <p:spPr>
          <a:xfrm>
            <a:off x="58567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0"/>
          <p:cNvSpPr/>
          <p:nvPr/>
        </p:nvSpPr>
        <p:spPr>
          <a:xfrm>
            <a:off x="6077200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0"/>
          <p:cNvSpPr/>
          <p:nvPr/>
        </p:nvSpPr>
        <p:spPr>
          <a:xfrm>
            <a:off x="6297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0"/>
          <p:cNvSpPr/>
          <p:nvPr/>
        </p:nvSpPr>
        <p:spPr>
          <a:xfrm>
            <a:off x="6518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0"/>
          <p:cNvSpPr/>
          <p:nvPr/>
        </p:nvSpPr>
        <p:spPr>
          <a:xfrm>
            <a:off x="6738838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0"/>
          <p:cNvSpPr/>
          <p:nvPr/>
        </p:nvSpPr>
        <p:spPr>
          <a:xfrm>
            <a:off x="6959338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0"/>
          <p:cNvSpPr/>
          <p:nvPr/>
        </p:nvSpPr>
        <p:spPr>
          <a:xfrm>
            <a:off x="7179975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0"/>
          <p:cNvSpPr/>
          <p:nvPr/>
        </p:nvSpPr>
        <p:spPr>
          <a:xfrm>
            <a:off x="7400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0"/>
          <p:cNvSpPr/>
          <p:nvPr/>
        </p:nvSpPr>
        <p:spPr>
          <a:xfrm>
            <a:off x="7621063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0"/>
          <p:cNvSpPr/>
          <p:nvPr/>
        </p:nvSpPr>
        <p:spPr>
          <a:xfrm>
            <a:off x="7841563" y="2949425"/>
            <a:ext cx="2205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0"/>
          <p:cNvSpPr/>
          <p:nvPr/>
        </p:nvSpPr>
        <p:spPr>
          <a:xfrm>
            <a:off x="8062200" y="2949425"/>
            <a:ext cx="2205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0"/>
          <p:cNvSpPr/>
          <p:nvPr/>
        </p:nvSpPr>
        <p:spPr>
          <a:xfrm>
            <a:off x="3431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0"/>
          <p:cNvSpPr/>
          <p:nvPr/>
        </p:nvSpPr>
        <p:spPr>
          <a:xfrm>
            <a:off x="3982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0"/>
          <p:cNvSpPr/>
          <p:nvPr/>
        </p:nvSpPr>
        <p:spPr>
          <a:xfrm>
            <a:off x="4534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0"/>
          <p:cNvSpPr/>
          <p:nvPr/>
        </p:nvSpPr>
        <p:spPr>
          <a:xfrm>
            <a:off x="5085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0"/>
          <p:cNvSpPr/>
          <p:nvPr/>
        </p:nvSpPr>
        <p:spPr>
          <a:xfrm>
            <a:off x="563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0"/>
          <p:cNvSpPr/>
          <p:nvPr/>
        </p:nvSpPr>
        <p:spPr>
          <a:xfrm>
            <a:off x="618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0"/>
          <p:cNvSpPr/>
          <p:nvPr/>
        </p:nvSpPr>
        <p:spPr>
          <a:xfrm>
            <a:off x="673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0"/>
          <p:cNvSpPr/>
          <p:nvPr/>
        </p:nvSpPr>
        <p:spPr>
          <a:xfrm>
            <a:off x="729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0"/>
          <p:cNvSpPr/>
          <p:nvPr/>
        </p:nvSpPr>
        <p:spPr>
          <a:xfrm>
            <a:off x="7843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0"/>
          <p:cNvSpPr/>
          <p:nvPr/>
        </p:nvSpPr>
        <p:spPr>
          <a:xfrm>
            <a:off x="8394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0"/>
          <p:cNvSpPr/>
          <p:nvPr/>
        </p:nvSpPr>
        <p:spPr>
          <a:xfrm>
            <a:off x="8945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0"/>
          <p:cNvSpPr/>
          <p:nvPr/>
        </p:nvSpPr>
        <p:spPr>
          <a:xfrm>
            <a:off x="9496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0"/>
          <p:cNvSpPr/>
          <p:nvPr/>
        </p:nvSpPr>
        <p:spPr>
          <a:xfrm>
            <a:off x="10048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0"/>
          <p:cNvSpPr/>
          <p:nvPr/>
        </p:nvSpPr>
        <p:spPr>
          <a:xfrm>
            <a:off x="10599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0"/>
          <p:cNvSpPr/>
          <p:nvPr/>
        </p:nvSpPr>
        <p:spPr>
          <a:xfrm>
            <a:off x="11150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0"/>
          <p:cNvSpPr/>
          <p:nvPr/>
        </p:nvSpPr>
        <p:spPr>
          <a:xfrm>
            <a:off x="11702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0"/>
          <p:cNvSpPr/>
          <p:nvPr/>
        </p:nvSpPr>
        <p:spPr>
          <a:xfrm>
            <a:off x="12252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0"/>
          <p:cNvSpPr/>
          <p:nvPr/>
        </p:nvSpPr>
        <p:spPr>
          <a:xfrm>
            <a:off x="12803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0"/>
          <p:cNvSpPr/>
          <p:nvPr/>
        </p:nvSpPr>
        <p:spPr>
          <a:xfrm>
            <a:off x="13355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0"/>
          <p:cNvSpPr/>
          <p:nvPr/>
        </p:nvSpPr>
        <p:spPr>
          <a:xfrm>
            <a:off x="13906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0"/>
          <p:cNvSpPr/>
          <p:nvPr/>
        </p:nvSpPr>
        <p:spPr>
          <a:xfrm>
            <a:off x="14459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20"/>
          <p:cNvSpPr/>
          <p:nvPr/>
        </p:nvSpPr>
        <p:spPr>
          <a:xfrm>
            <a:off x="15010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15561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0"/>
          <p:cNvSpPr/>
          <p:nvPr/>
        </p:nvSpPr>
        <p:spPr>
          <a:xfrm>
            <a:off x="16113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0"/>
          <p:cNvSpPr/>
          <p:nvPr/>
        </p:nvSpPr>
        <p:spPr>
          <a:xfrm>
            <a:off x="16664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0"/>
          <p:cNvSpPr/>
          <p:nvPr/>
        </p:nvSpPr>
        <p:spPr>
          <a:xfrm>
            <a:off x="17215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0"/>
          <p:cNvSpPr/>
          <p:nvPr/>
        </p:nvSpPr>
        <p:spPr>
          <a:xfrm>
            <a:off x="17766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0"/>
          <p:cNvSpPr/>
          <p:nvPr/>
        </p:nvSpPr>
        <p:spPr>
          <a:xfrm>
            <a:off x="18318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18869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0"/>
          <p:cNvSpPr/>
          <p:nvPr/>
        </p:nvSpPr>
        <p:spPr>
          <a:xfrm>
            <a:off x="19420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20"/>
          <p:cNvSpPr/>
          <p:nvPr/>
        </p:nvSpPr>
        <p:spPr>
          <a:xfrm>
            <a:off x="19971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0"/>
          <p:cNvSpPr/>
          <p:nvPr/>
        </p:nvSpPr>
        <p:spPr>
          <a:xfrm>
            <a:off x="20522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0"/>
          <p:cNvSpPr/>
          <p:nvPr/>
        </p:nvSpPr>
        <p:spPr>
          <a:xfrm>
            <a:off x="21075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0"/>
          <p:cNvSpPr/>
          <p:nvPr/>
        </p:nvSpPr>
        <p:spPr>
          <a:xfrm>
            <a:off x="21627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0"/>
          <p:cNvSpPr/>
          <p:nvPr/>
        </p:nvSpPr>
        <p:spPr>
          <a:xfrm>
            <a:off x="22178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0"/>
          <p:cNvSpPr/>
          <p:nvPr/>
        </p:nvSpPr>
        <p:spPr>
          <a:xfrm>
            <a:off x="22729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0"/>
          <p:cNvSpPr/>
          <p:nvPr/>
        </p:nvSpPr>
        <p:spPr>
          <a:xfrm>
            <a:off x="23280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23831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20"/>
          <p:cNvSpPr/>
          <p:nvPr/>
        </p:nvSpPr>
        <p:spPr>
          <a:xfrm>
            <a:off x="24382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0"/>
          <p:cNvSpPr/>
          <p:nvPr/>
        </p:nvSpPr>
        <p:spPr>
          <a:xfrm>
            <a:off x="24934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20"/>
          <p:cNvSpPr/>
          <p:nvPr/>
        </p:nvSpPr>
        <p:spPr>
          <a:xfrm>
            <a:off x="25484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20"/>
          <p:cNvSpPr/>
          <p:nvPr/>
        </p:nvSpPr>
        <p:spPr>
          <a:xfrm>
            <a:off x="26036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0"/>
          <p:cNvSpPr/>
          <p:nvPr/>
        </p:nvSpPr>
        <p:spPr>
          <a:xfrm>
            <a:off x="26587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0"/>
          <p:cNvSpPr/>
          <p:nvPr/>
        </p:nvSpPr>
        <p:spPr>
          <a:xfrm>
            <a:off x="27138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0"/>
          <p:cNvSpPr/>
          <p:nvPr/>
        </p:nvSpPr>
        <p:spPr>
          <a:xfrm>
            <a:off x="27691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0"/>
          <p:cNvSpPr/>
          <p:nvPr/>
        </p:nvSpPr>
        <p:spPr>
          <a:xfrm>
            <a:off x="28242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20"/>
          <p:cNvSpPr/>
          <p:nvPr/>
        </p:nvSpPr>
        <p:spPr>
          <a:xfrm>
            <a:off x="28794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29345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0"/>
          <p:cNvSpPr/>
          <p:nvPr/>
        </p:nvSpPr>
        <p:spPr>
          <a:xfrm>
            <a:off x="2989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0"/>
          <p:cNvSpPr/>
          <p:nvPr/>
        </p:nvSpPr>
        <p:spPr>
          <a:xfrm>
            <a:off x="3044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0"/>
          <p:cNvSpPr/>
          <p:nvPr/>
        </p:nvSpPr>
        <p:spPr>
          <a:xfrm>
            <a:off x="3099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20"/>
          <p:cNvSpPr/>
          <p:nvPr/>
        </p:nvSpPr>
        <p:spPr>
          <a:xfrm>
            <a:off x="3155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0"/>
          <p:cNvSpPr/>
          <p:nvPr/>
        </p:nvSpPr>
        <p:spPr>
          <a:xfrm>
            <a:off x="32100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0"/>
          <p:cNvSpPr/>
          <p:nvPr/>
        </p:nvSpPr>
        <p:spPr>
          <a:xfrm>
            <a:off x="32651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0"/>
          <p:cNvSpPr/>
          <p:nvPr/>
        </p:nvSpPr>
        <p:spPr>
          <a:xfrm>
            <a:off x="33203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0"/>
          <p:cNvSpPr/>
          <p:nvPr/>
        </p:nvSpPr>
        <p:spPr>
          <a:xfrm>
            <a:off x="33754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0"/>
          <p:cNvSpPr/>
          <p:nvPr/>
        </p:nvSpPr>
        <p:spPr>
          <a:xfrm>
            <a:off x="34307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0"/>
          <p:cNvSpPr/>
          <p:nvPr/>
        </p:nvSpPr>
        <p:spPr>
          <a:xfrm>
            <a:off x="34858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0"/>
          <p:cNvSpPr/>
          <p:nvPr/>
        </p:nvSpPr>
        <p:spPr>
          <a:xfrm>
            <a:off x="35409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0"/>
          <p:cNvSpPr/>
          <p:nvPr/>
        </p:nvSpPr>
        <p:spPr>
          <a:xfrm>
            <a:off x="35961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0"/>
          <p:cNvSpPr/>
          <p:nvPr/>
        </p:nvSpPr>
        <p:spPr>
          <a:xfrm>
            <a:off x="36512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0"/>
          <p:cNvSpPr/>
          <p:nvPr/>
        </p:nvSpPr>
        <p:spPr>
          <a:xfrm>
            <a:off x="37063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0"/>
          <p:cNvSpPr/>
          <p:nvPr/>
        </p:nvSpPr>
        <p:spPr>
          <a:xfrm>
            <a:off x="37615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0"/>
          <p:cNvSpPr/>
          <p:nvPr/>
        </p:nvSpPr>
        <p:spPr>
          <a:xfrm>
            <a:off x="38166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0"/>
          <p:cNvSpPr/>
          <p:nvPr/>
        </p:nvSpPr>
        <p:spPr>
          <a:xfrm>
            <a:off x="38717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0"/>
          <p:cNvSpPr/>
          <p:nvPr/>
        </p:nvSpPr>
        <p:spPr>
          <a:xfrm>
            <a:off x="39268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0"/>
          <p:cNvSpPr/>
          <p:nvPr/>
        </p:nvSpPr>
        <p:spPr>
          <a:xfrm>
            <a:off x="39819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0"/>
          <p:cNvSpPr/>
          <p:nvPr/>
        </p:nvSpPr>
        <p:spPr>
          <a:xfrm>
            <a:off x="40371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0"/>
          <p:cNvSpPr/>
          <p:nvPr/>
        </p:nvSpPr>
        <p:spPr>
          <a:xfrm>
            <a:off x="40924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0"/>
          <p:cNvSpPr/>
          <p:nvPr/>
        </p:nvSpPr>
        <p:spPr>
          <a:xfrm>
            <a:off x="41475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0"/>
          <p:cNvSpPr/>
          <p:nvPr/>
        </p:nvSpPr>
        <p:spPr>
          <a:xfrm>
            <a:off x="42026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0"/>
          <p:cNvSpPr/>
          <p:nvPr/>
        </p:nvSpPr>
        <p:spPr>
          <a:xfrm>
            <a:off x="42577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20"/>
          <p:cNvSpPr/>
          <p:nvPr/>
        </p:nvSpPr>
        <p:spPr>
          <a:xfrm>
            <a:off x="43129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0"/>
          <p:cNvSpPr/>
          <p:nvPr/>
        </p:nvSpPr>
        <p:spPr>
          <a:xfrm>
            <a:off x="43680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0"/>
          <p:cNvSpPr/>
          <p:nvPr/>
        </p:nvSpPr>
        <p:spPr>
          <a:xfrm>
            <a:off x="44231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0"/>
          <p:cNvSpPr/>
          <p:nvPr/>
        </p:nvSpPr>
        <p:spPr>
          <a:xfrm>
            <a:off x="44782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0"/>
          <p:cNvSpPr/>
          <p:nvPr/>
        </p:nvSpPr>
        <p:spPr>
          <a:xfrm>
            <a:off x="45333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0"/>
          <p:cNvSpPr/>
          <p:nvPr/>
        </p:nvSpPr>
        <p:spPr>
          <a:xfrm>
            <a:off x="45884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0"/>
          <p:cNvSpPr/>
          <p:nvPr/>
        </p:nvSpPr>
        <p:spPr>
          <a:xfrm>
            <a:off x="46435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0"/>
          <p:cNvSpPr/>
          <p:nvPr/>
        </p:nvSpPr>
        <p:spPr>
          <a:xfrm>
            <a:off x="46987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0"/>
          <p:cNvSpPr/>
          <p:nvPr/>
        </p:nvSpPr>
        <p:spPr>
          <a:xfrm>
            <a:off x="47540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0"/>
          <p:cNvSpPr/>
          <p:nvPr/>
        </p:nvSpPr>
        <p:spPr>
          <a:xfrm>
            <a:off x="48091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0"/>
          <p:cNvSpPr/>
          <p:nvPr/>
        </p:nvSpPr>
        <p:spPr>
          <a:xfrm>
            <a:off x="48642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0"/>
          <p:cNvSpPr/>
          <p:nvPr/>
        </p:nvSpPr>
        <p:spPr>
          <a:xfrm>
            <a:off x="49194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0"/>
          <p:cNvSpPr/>
          <p:nvPr/>
        </p:nvSpPr>
        <p:spPr>
          <a:xfrm>
            <a:off x="49744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0"/>
          <p:cNvSpPr/>
          <p:nvPr/>
        </p:nvSpPr>
        <p:spPr>
          <a:xfrm>
            <a:off x="50296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20"/>
          <p:cNvSpPr/>
          <p:nvPr/>
        </p:nvSpPr>
        <p:spPr>
          <a:xfrm>
            <a:off x="50847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0"/>
          <p:cNvSpPr/>
          <p:nvPr/>
        </p:nvSpPr>
        <p:spPr>
          <a:xfrm>
            <a:off x="51398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0"/>
          <p:cNvSpPr/>
          <p:nvPr/>
        </p:nvSpPr>
        <p:spPr>
          <a:xfrm>
            <a:off x="51949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0"/>
          <p:cNvSpPr/>
          <p:nvPr/>
        </p:nvSpPr>
        <p:spPr>
          <a:xfrm>
            <a:off x="52500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0"/>
          <p:cNvSpPr/>
          <p:nvPr/>
        </p:nvSpPr>
        <p:spPr>
          <a:xfrm>
            <a:off x="53051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0"/>
          <p:cNvSpPr/>
          <p:nvPr/>
        </p:nvSpPr>
        <p:spPr>
          <a:xfrm>
            <a:off x="53603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0"/>
          <p:cNvSpPr/>
          <p:nvPr/>
        </p:nvSpPr>
        <p:spPr>
          <a:xfrm>
            <a:off x="54156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0"/>
          <p:cNvSpPr/>
          <p:nvPr/>
        </p:nvSpPr>
        <p:spPr>
          <a:xfrm>
            <a:off x="54707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0"/>
          <p:cNvSpPr/>
          <p:nvPr/>
        </p:nvSpPr>
        <p:spPr>
          <a:xfrm>
            <a:off x="55258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0"/>
          <p:cNvSpPr/>
          <p:nvPr/>
        </p:nvSpPr>
        <p:spPr>
          <a:xfrm>
            <a:off x="55810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0"/>
          <p:cNvSpPr/>
          <p:nvPr/>
        </p:nvSpPr>
        <p:spPr>
          <a:xfrm>
            <a:off x="56364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0"/>
          <p:cNvSpPr/>
          <p:nvPr/>
        </p:nvSpPr>
        <p:spPr>
          <a:xfrm>
            <a:off x="56915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0"/>
          <p:cNvSpPr/>
          <p:nvPr/>
        </p:nvSpPr>
        <p:spPr>
          <a:xfrm>
            <a:off x="57466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0"/>
          <p:cNvSpPr/>
          <p:nvPr/>
        </p:nvSpPr>
        <p:spPr>
          <a:xfrm>
            <a:off x="58018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0"/>
          <p:cNvSpPr/>
          <p:nvPr/>
        </p:nvSpPr>
        <p:spPr>
          <a:xfrm>
            <a:off x="58568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0"/>
          <p:cNvSpPr/>
          <p:nvPr/>
        </p:nvSpPr>
        <p:spPr>
          <a:xfrm>
            <a:off x="59120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0"/>
          <p:cNvSpPr/>
          <p:nvPr/>
        </p:nvSpPr>
        <p:spPr>
          <a:xfrm>
            <a:off x="59671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0"/>
          <p:cNvSpPr/>
          <p:nvPr/>
        </p:nvSpPr>
        <p:spPr>
          <a:xfrm>
            <a:off x="60222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0"/>
          <p:cNvSpPr/>
          <p:nvPr/>
        </p:nvSpPr>
        <p:spPr>
          <a:xfrm>
            <a:off x="607757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0"/>
          <p:cNvSpPr/>
          <p:nvPr/>
        </p:nvSpPr>
        <p:spPr>
          <a:xfrm>
            <a:off x="613269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0"/>
          <p:cNvSpPr/>
          <p:nvPr/>
        </p:nvSpPr>
        <p:spPr>
          <a:xfrm>
            <a:off x="618780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0"/>
          <p:cNvSpPr/>
          <p:nvPr/>
        </p:nvSpPr>
        <p:spPr>
          <a:xfrm>
            <a:off x="624295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0"/>
          <p:cNvSpPr/>
          <p:nvPr/>
        </p:nvSpPr>
        <p:spPr>
          <a:xfrm>
            <a:off x="629808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0"/>
          <p:cNvSpPr/>
          <p:nvPr/>
        </p:nvSpPr>
        <p:spPr>
          <a:xfrm>
            <a:off x="635320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0"/>
          <p:cNvSpPr/>
          <p:nvPr/>
        </p:nvSpPr>
        <p:spPr>
          <a:xfrm>
            <a:off x="640832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0"/>
          <p:cNvSpPr/>
          <p:nvPr/>
        </p:nvSpPr>
        <p:spPr>
          <a:xfrm>
            <a:off x="646347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0"/>
          <p:cNvSpPr/>
          <p:nvPr/>
        </p:nvSpPr>
        <p:spPr>
          <a:xfrm>
            <a:off x="65185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0"/>
          <p:cNvSpPr/>
          <p:nvPr/>
        </p:nvSpPr>
        <p:spPr>
          <a:xfrm>
            <a:off x="65736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20"/>
          <p:cNvSpPr/>
          <p:nvPr/>
        </p:nvSpPr>
        <p:spPr>
          <a:xfrm>
            <a:off x="66287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0"/>
          <p:cNvSpPr/>
          <p:nvPr/>
        </p:nvSpPr>
        <p:spPr>
          <a:xfrm>
            <a:off x="66839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0"/>
          <p:cNvSpPr/>
          <p:nvPr/>
        </p:nvSpPr>
        <p:spPr>
          <a:xfrm>
            <a:off x="673922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0"/>
          <p:cNvSpPr/>
          <p:nvPr/>
        </p:nvSpPr>
        <p:spPr>
          <a:xfrm>
            <a:off x="679434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0"/>
          <p:cNvSpPr/>
          <p:nvPr/>
        </p:nvSpPr>
        <p:spPr>
          <a:xfrm>
            <a:off x="684945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0"/>
          <p:cNvSpPr/>
          <p:nvPr/>
        </p:nvSpPr>
        <p:spPr>
          <a:xfrm>
            <a:off x="690460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0"/>
          <p:cNvSpPr/>
          <p:nvPr/>
        </p:nvSpPr>
        <p:spPr>
          <a:xfrm>
            <a:off x="695971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0"/>
          <p:cNvSpPr/>
          <p:nvPr/>
        </p:nvSpPr>
        <p:spPr>
          <a:xfrm>
            <a:off x="701482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0"/>
          <p:cNvSpPr/>
          <p:nvPr/>
        </p:nvSpPr>
        <p:spPr>
          <a:xfrm>
            <a:off x="706994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0"/>
          <p:cNvSpPr/>
          <p:nvPr/>
        </p:nvSpPr>
        <p:spPr>
          <a:xfrm>
            <a:off x="712509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0"/>
          <p:cNvSpPr/>
          <p:nvPr/>
        </p:nvSpPr>
        <p:spPr>
          <a:xfrm>
            <a:off x="718016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0"/>
          <p:cNvSpPr/>
          <p:nvPr/>
        </p:nvSpPr>
        <p:spPr>
          <a:xfrm>
            <a:off x="7235279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0"/>
          <p:cNvSpPr/>
          <p:nvPr/>
        </p:nvSpPr>
        <p:spPr>
          <a:xfrm>
            <a:off x="7290395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0"/>
          <p:cNvSpPr/>
          <p:nvPr/>
        </p:nvSpPr>
        <p:spPr>
          <a:xfrm>
            <a:off x="734554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0"/>
          <p:cNvSpPr/>
          <p:nvPr/>
        </p:nvSpPr>
        <p:spPr>
          <a:xfrm>
            <a:off x="74008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0"/>
          <p:cNvSpPr/>
          <p:nvPr/>
        </p:nvSpPr>
        <p:spPr>
          <a:xfrm>
            <a:off x="74559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0"/>
          <p:cNvSpPr/>
          <p:nvPr/>
        </p:nvSpPr>
        <p:spPr>
          <a:xfrm>
            <a:off x="75110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0"/>
          <p:cNvSpPr/>
          <p:nvPr/>
        </p:nvSpPr>
        <p:spPr>
          <a:xfrm>
            <a:off x="75662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0"/>
          <p:cNvSpPr/>
          <p:nvPr/>
        </p:nvSpPr>
        <p:spPr>
          <a:xfrm>
            <a:off x="762130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0"/>
          <p:cNvSpPr/>
          <p:nvPr/>
        </p:nvSpPr>
        <p:spPr>
          <a:xfrm>
            <a:off x="767641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0"/>
          <p:cNvSpPr/>
          <p:nvPr/>
        </p:nvSpPr>
        <p:spPr>
          <a:xfrm>
            <a:off x="773153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20"/>
          <p:cNvSpPr/>
          <p:nvPr/>
        </p:nvSpPr>
        <p:spPr>
          <a:xfrm>
            <a:off x="778668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0"/>
          <p:cNvSpPr/>
          <p:nvPr/>
        </p:nvSpPr>
        <p:spPr>
          <a:xfrm>
            <a:off x="784175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20"/>
          <p:cNvSpPr/>
          <p:nvPr/>
        </p:nvSpPr>
        <p:spPr>
          <a:xfrm>
            <a:off x="7896866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20"/>
          <p:cNvSpPr/>
          <p:nvPr/>
        </p:nvSpPr>
        <p:spPr>
          <a:xfrm>
            <a:off x="7951983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20"/>
          <p:cNvSpPr/>
          <p:nvPr/>
        </p:nvSpPr>
        <p:spPr>
          <a:xfrm>
            <a:off x="800713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20"/>
          <p:cNvSpPr/>
          <p:nvPr/>
        </p:nvSpPr>
        <p:spPr>
          <a:xfrm>
            <a:off x="8062438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0"/>
          <p:cNvSpPr/>
          <p:nvPr/>
        </p:nvSpPr>
        <p:spPr>
          <a:xfrm>
            <a:off x="8117554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20"/>
          <p:cNvSpPr/>
          <p:nvPr/>
        </p:nvSpPr>
        <p:spPr>
          <a:xfrm>
            <a:off x="8172670" y="2458025"/>
            <a:ext cx="55200" cy="491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0"/>
          <p:cNvSpPr/>
          <p:nvPr/>
        </p:nvSpPr>
        <p:spPr>
          <a:xfrm>
            <a:off x="8227821" y="2458025"/>
            <a:ext cx="55200" cy="4914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20"/>
          <p:cNvSpPr txBox="1"/>
          <p:nvPr/>
        </p:nvSpPr>
        <p:spPr>
          <a:xfrm>
            <a:off x="783025" y="917925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How should I organise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my time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" name="Google Shape;570;p2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2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21"/>
          <p:cNvSpPr txBox="1"/>
          <p:nvPr/>
        </p:nvSpPr>
        <p:spPr>
          <a:xfrm>
            <a:off x="408325" y="565075"/>
            <a:ext cx="4904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Types of tasks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3" name="Google Shape;573;p21"/>
          <p:cNvSpPr/>
          <p:nvPr/>
        </p:nvSpPr>
        <p:spPr>
          <a:xfrm>
            <a:off x="4744600" y="16524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21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1"/>
          <p:cNvSpPr txBox="1"/>
          <p:nvPr/>
        </p:nvSpPr>
        <p:spPr>
          <a:xfrm>
            <a:off x="559400" y="1764100"/>
            <a:ext cx="3651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Shallow 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6" name="Google Shape;576;p21"/>
          <p:cNvSpPr txBox="1"/>
          <p:nvPr/>
        </p:nvSpPr>
        <p:spPr>
          <a:xfrm>
            <a:off x="5126475" y="1729800"/>
            <a:ext cx="2983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Deep 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7" name="Google Shape;577;p21"/>
          <p:cNvSpPr txBox="1"/>
          <p:nvPr/>
        </p:nvSpPr>
        <p:spPr>
          <a:xfrm>
            <a:off x="5087150" y="700875"/>
            <a:ext cx="365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Newport 2016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8" name="Google Shape;578;p21"/>
          <p:cNvSpPr txBox="1"/>
          <p:nvPr/>
        </p:nvSpPr>
        <p:spPr>
          <a:xfrm>
            <a:off x="5051200" y="2773875"/>
            <a:ext cx="30000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" sz="21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ctivities performed in a distraction-free concentration that push your cognitive capacities to the limit. </a:t>
            </a:r>
            <a:endParaRPr sz="21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21"/>
          <p:cNvSpPr txBox="1"/>
          <p:nvPr/>
        </p:nvSpPr>
        <p:spPr>
          <a:xfrm>
            <a:off x="951675" y="2828475"/>
            <a:ext cx="300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r>
              <a:rPr lang="en" sz="21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asks that are not cognitively demanding and can often be completed while distracted</a:t>
            </a:r>
            <a:endParaRPr sz="21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2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6" name="Google Shape;586;p22"/>
          <p:cNvSpPr txBox="1"/>
          <p:nvPr/>
        </p:nvSpPr>
        <p:spPr>
          <a:xfrm>
            <a:off x="408325" y="717475"/>
            <a:ext cx="5396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Attention span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7" name="Google Shape;587;p22"/>
          <p:cNvSpPr txBox="1"/>
          <p:nvPr/>
        </p:nvSpPr>
        <p:spPr>
          <a:xfrm>
            <a:off x="506950" y="1671300"/>
            <a:ext cx="8052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For how long you can stay focused on a specific cognitively demanding task</a:t>
            </a:r>
            <a:endParaRPr sz="26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22"/>
          <p:cNvSpPr/>
          <p:nvPr/>
        </p:nvSpPr>
        <p:spPr>
          <a:xfrm>
            <a:off x="340275" y="2813050"/>
            <a:ext cx="76881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22"/>
          <p:cNvSpPr txBox="1"/>
          <p:nvPr/>
        </p:nvSpPr>
        <p:spPr>
          <a:xfrm>
            <a:off x="548025" y="292570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1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0" name="Google Shape;590;p22"/>
          <p:cNvSpPr/>
          <p:nvPr/>
        </p:nvSpPr>
        <p:spPr>
          <a:xfrm>
            <a:off x="340275" y="39644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1" name="Google Shape;591;p22"/>
          <p:cNvSpPr txBox="1"/>
          <p:nvPr/>
        </p:nvSpPr>
        <p:spPr>
          <a:xfrm>
            <a:off x="548025" y="40770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2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22"/>
          <p:cNvSpPr/>
          <p:nvPr/>
        </p:nvSpPr>
        <p:spPr>
          <a:xfrm>
            <a:off x="3169225" y="39644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22"/>
          <p:cNvSpPr txBox="1"/>
          <p:nvPr/>
        </p:nvSpPr>
        <p:spPr>
          <a:xfrm>
            <a:off x="3376975" y="40770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3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" name="Google Shape;598;p2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0" name="Google Shape;600;p23"/>
          <p:cNvSpPr txBox="1"/>
          <p:nvPr/>
        </p:nvSpPr>
        <p:spPr>
          <a:xfrm>
            <a:off x="408325" y="717475"/>
            <a:ext cx="5396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Attention </a:t>
            </a: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residue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1" name="Google Shape;601;p23"/>
          <p:cNvSpPr txBox="1"/>
          <p:nvPr/>
        </p:nvSpPr>
        <p:spPr>
          <a:xfrm>
            <a:off x="5239550" y="853275"/>
            <a:ext cx="365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Leroy 2009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23"/>
          <p:cNvSpPr txBox="1"/>
          <p:nvPr/>
        </p:nvSpPr>
        <p:spPr>
          <a:xfrm>
            <a:off x="506950" y="1671300"/>
            <a:ext cx="80520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Lingering focus from a previous task that hampers full engagement with a new on</a:t>
            </a:r>
            <a:endParaRPr sz="26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3" name="Google Shape;603;p23"/>
          <p:cNvSpPr/>
          <p:nvPr/>
        </p:nvSpPr>
        <p:spPr>
          <a:xfrm>
            <a:off x="340275" y="34060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4" name="Google Shape;604;p23"/>
          <p:cNvSpPr txBox="1"/>
          <p:nvPr/>
        </p:nvSpPr>
        <p:spPr>
          <a:xfrm>
            <a:off x="548025" y="35186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1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5" name="Google Shape;605;p23"/>
          <p:cNvSpPr/>
          <p:nvPr/>
        </p:nvSpPr>
        <p:spPr>
          <a:xfrm>
            <a:off x="3254250" y="34060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6" name="Google Shape;606;p23"/>
          <p:cNvSpPr txBox="1"/>
          <p:nvPr/>
        </p:nvSpPr>
        <p:spPr>
          <a:xfrm>
            <a:off x="3462000" y="35186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2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23"/>
          <p:cNvSpPr/>
          <p:nvPr/>
        </p:nvSpPr>
        <p:spPr>
          <a:xfrm>
            <a:off x="6120025" y="34060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23"/>
          <p:cNvSpPr txBox="1"/>
          <p:nvPr/>
        </p:nvSpPr>
        <p:spPr>
          <a:xfrm>
            <a:off x="6327775" y="355390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Task 3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9" name="Google Shape;609;p23"/>
          <p:cNvSpPr/>
          <p:nvPr/>
        </p:nvSpPr>
        <p:spPr>
          <a:xfrm>
            <a:off x="3254250" y="3406000"/>
            <a:ext cx="5802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0" name="Google Shape;610;p23"/>
          <p:cNvSpPr/>
          <p:nvPr/>
        </p:nvSpPr>
        <p:spPr>
          <a:xfrm>
            <a:off x="6120025" y="3406000"/>
            <a:ext cx="5802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1" name="Google Shape;611;p23"/>
          <p:cNvSpPr/>
          <p:nvPr/>
        </p:nvSpPr>
        <p:spPr>
          <a:xfrm>
            <a:off x="6407200" y="3406000"/>
            <a:ext cx="3339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2" name="Google Shape;612;p23"/>
          <p:cNvSpPr/>
          <p:nvPr/>
        </p:nvSpPr>
        <p:spPr>
          <a:xfrm>
            <a:off x="2531550" y="3006050"/>
            <a:ext cx="1302900" cy="3552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23"/>
          <p:cNvSpPr/>
          <p:nvPr/>
        </p:nvSpPr>
        <p:spPr>
          <a:xfrm>
            <a:off x="5438200" y="3006050"/>
            <a:ext cx="1302900" cy="3552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2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0" name="Google Shape;620;p24"/>
          <p:cNvSpPr txBox="1"/>
          <p:nvPr/>
        </p:nvSpPr>
        <p:spPr>
          <a:xfrm>
            <a:off x="408325" y="717475"/>
            <a:ext cx="84315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Attention span + residue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1" name="Google Shape;621;p24"/>
          <p:cNvSpPr txBox="1"/>
          <p:nvPr/>
        </p:nvSpPr>
        <p:spPr>
          <a:xfrm>
            <a:off x="506950" y="1671300"/>
            <a:ext cx="805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Most optimal task distribution</a:t>
            </a:r>
            <a:endParaRPr sz="26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2" name="Google Shape;622;p24"/>
          <p:cNvSpPr/>
          <p:nvPr/>
        </p:nvSpPr>
        <p:spPr>
          <a:xfrm>
            <a:off x="964975" y="2668450"/>
            <a:ext cx="19068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3" name="Google Shape;623;p24"/>
          <p:cNvSpPr/>
          <p:nvPr/>
        </p:nvSpPr>
        <p:spPr>
          <a:xfrm>
            <a:off x="2926250" y="2668450"/>
            <a:ext cx="3747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4" name="Google Shape;624;p24"/>
          <p:cNvSpPr/>
          <p:nvPr/>
        </p:nvSpPr>
        <p:spPr>
          <a:xfrm>
            <a:off x="3355425" y="2668450"/>
            <a:ext cx="2730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24"/>
          <p:cNvSpPr/>
          <p:nvPr/>
        </p:nvSpPr>
        <p:spPr>
          <a:xfrm>
            <a:off x="3682900" y="2668450"/>
            <a:ext cx="19068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24"/>
          <p:cNvSpPr/>
          <p:nvPr/>
        </p:nvSpPr>
        <p:spPr>
          <a:xfrm>
            <a:off x="5644175" y="2668450"/>
            <a:ext cx="3747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24"/>
          <p:cNvSpPr/>
          <p:nvPr/>
        </p:nvSpPr>
        <p:spPr>
          <a:xfrm>
            <a:off x="6073350" y="2668450"/>
            <a:ext cx="2730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8" name="Google Shape;628;p24"/>
          <p:cNvSpPr/>
          <p:nvPr/>
        </p:nvSpPr>
        <p:spPr>
          <a:xfrm>
            <a:off x="6400825" y="2668450"/>
            <a:ext cx="19068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9" name="Google Shape;629;p24"/>
          <p:cNvSpPr/>
          <p:nvPr/>
        </p:nvSpPr>
        <p:spPr>
          <a:xfrm>
            <a:off x="1019450" y="3788300"/>
            <a:ext cx="6213600" cy="9243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0" name="Google Shape;630;p24"/>
          <p:cNvSpPr/>
          <p:nvPr/>
        </p:nvSpPr>
        <p:spPr>
          <a:xfrm>
            <a:off x="7302375" y="3788300"/>
            <a:ext cx="437700" cy="9243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1" name="Google Shape;631;p24"/>
          <p:cNvSpPr/>
          <p:nvPr/>
        </p:nvSpPr>
        <p:spPr>
          <a:xfrm>
            <a:off x="7840775" y="3788300"/>
            <a:ext cx="4668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2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2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8" name="Google Shape;638;p25"/>
          <p:cNvSpPr txBox="1"/>
          <p:nvPr/>
        </p:nvSpPr>
        <p:spPr>
          <a:xfrm>
            <a:off x="408325" y="717475"/>
            <a:ext cx="5396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Value fit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25"/>
          <p:cNvSpPr txBox="1"/>
          <p:nvPr/>
        </p:nvSpPr>
        <p:spPr>
          <a:xfrm>
            <a:off x="506950" y="1671300"/>
            <a:ext cx="80520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595959"/>
                </a:solidFill>
                <a:latin typeface="Lexend"/>
                <a:ea typeface="Lexend"/>
                <a:cs typeface="Lexend"/>
                <a:sym typeface="Lexend"/>
              </a:rPr>
              <a:t>How closely a task aligns with your purpose, capturing the emotional and motivational connection you feel toward the work.</a:t>
            </a:r>
            <a:endParaRPr sz="2600">
              <a:solidFill>
                <a:srgbClr val="59595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25"/>
          <p:cNvSpPr/>
          <p:nvPr/>
        </p:nvSpPr>
        <p:spPr>
          <a:xfrm>
            <a:off x="4768000" y="335815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5"/>
          <p:cNvSpPr/>
          <p:nvPr/>
        </p:nvSpPr>
        <p:spPr>
          <a:xfrm>
            <a:off x="668475" y="335815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2" name="Google Shape;642;p25"/>
          <p:cNvSpPr txBox="1"/>
          <p:nvPr/>
        </p:nvSpPr>
        <p:spPr>
          <a:xfrm>
            <a:off x="582800" y="3435550"/>
            <a:ext cx="3651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High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3" name="Google Shape;643;p25"/>
          <p:cNvSpPr txBox="1"/>
          <p:nvPr/>
        </p:nvSpPr>
        <p:spPr>
          <a:xfrm>
            <a:off x="5149875" y="3435550"/>
            <a:ext cx="2983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Low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Google Shape;648;p2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2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5990225" y="756475"/>
            <a:ext cx="27876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26"/>
          <p:cNvSpPr/>
          <p:nvPr/>
        </p:nvSpPr>
        <p:spPr>
          <a:xfrm>
            <a:off x="3070175" y="756475"/>
            <a:ext cx="27411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26"/>
          <p:cNvSpPr txBox="1"/>
          <p:nvPr/>
        </p:nvSpPr>
        <p:spPr>
          <a:xfrm>
            <a:off x="2984500" y="833875"/>
            <a:ext cx="27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High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3" name="Google Shape;653;p26"/>
          <p:cNvSpPr txBox="1"/>
          <p:nvPr/>
        </p:nvSpPr>
        <p:spPr>
          <a:xfrm>
            <a:off x="6121500" y="833875"/>
            <a:ext cx="2484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Low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307500" y="1901100"/>
            <a:ext cx="2128800" cy="1523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6"/>
          <p:cNvSpPr/>
          <p:nvPr/>
        </p:nvSpPr>
        <p:spPr>
          <a:xfrm>
            <a:off x="340800" y="3500400"/>
            <a:ext cx="2062200" cy="1490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6" name="Google Shape;656;p26"/>
          <p:cNvSpPr txBox="1"/>
          <p:nvPr/>
        </p:nvSpPr>
        <p:spPr>
          <a:xfrm>
            <a:off x="258900" y="3636600"/>
            <a:ext cx="2226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Shallow 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7" name="Google Shape;657;p26"/>
          <p:cNvSpPr txBox="1"/>
          <p:nvPr/>
        </p:nvSpPr>
        <p:spPr>
          <a:xfrm>
            <a:off x="613175" y="1978500"/>
            <a:ext cx="1458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Deep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3070175" y="19011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 sz="3000">
              <a:solidFill>
                <a:srgbClr val="B45F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6036725" y="189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990000"/>
                </a:solidFill>
                <a:latin typeface="Lexend"/>
                <a:ea typeface="Lexend"/>
                <a:cs typeface="Lexend"/>
                <a:sym typeface="Lexend"/>
              </a:rPr>
              <a:t>Difficult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3070175" y="348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38761D"/>
                </a:solidFill>
                <a:latin typeface="Lexend"/>
                <a:ea typeface="Lexend"/>
                <a:cs typeface="Lexend"/>
                <a:sym typeface="Lexend"/>
              </a:rPr>
              <a:t>Easy</a:t>
            </a:r>
            <a:endParaRPr sz="3000">
              <a:solidFill>
                <a:srgbClr val="38761D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6036725" y="348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2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2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8" name="Google Shape;668;p27"/>
          <p:cNvSpPr/>
          <p:nvPr/>
        </p:nvSpPr>
        <p:spPr>
          <a:xfrm>
            <a:off x="5990225" y="756475"/>
            <a:ext cx="27876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" name="Google Shape;669;p27"/>
          <p:cNvSpPr/>
          <p:nvPr/>
        </p:nvSpPr>
        <p:spPr>
          <a:xfrm>
            <a:off x="3070175" y="756475"/>
            <a:ext cx="27411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0" name="Google Shape;670;p27"/>
          <p:cNvSpPr txBox="1"/>
          <p:nvPr/>
        </p:nvSpPr>
        <p:spPr>
          <a:xfrm>
            <a:off x="2984500" y="833875"/>
            <a:ext cx="27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High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27"/>
          <p:cNvSpPr txBox="1"/>
          <p:nvPr/>
        </p:nvSpPr>
        <p:spPr>
          <a:xfrm>
            <a:off x="6121500" y="833875"/>
            <a:ext cx="2484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Low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2" name="Google Shape;672;p27"/>
          <p:cNvSpPr/>
          <p:nvPr/>
        </p:nvSpPr>
        <p:spPr>
          <a:xfrm>
            <a:off x="307500" y="1901100"/>
            <a:ext cx="2128800" cy="1523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27"/>
          <p:cNvSpPr/>
          <p:nvPr/>
        </p:nvSpPr>
        <p:spPr>
          <a:xfrm>
            <a:off x="340800" y="3500400"/>
            <a:ext cx="2062200" cy="1490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27"/>
          <p:cNvSpPr txBox="1"/>
          <p:nvPr/>
        </p:nvSpPr>
        <p:spPr>
          <a:xfrm>
            <a:off x="258900" y="3636600"/>
            <a:ext cx="2226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Shallow 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5" name="Google Shape;675;p27"/>
          <p:cNvSpPr txBox="1"/>
          <p:nvPr/>
        </p:nvSpPr>
        <p:spPr>
          <a:xfrm>
            <a:off x="613175" y="1978500"/>
            <a:ext cx="1458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Deep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3070175" y="19011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 sz="3000">
              <a:solidFill>
                <a:srgbClr val="B45F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27"/>
          <p:cNvSpPr/>
          <p:nvPr/>
        </p:nvSpPr>
        <p:spPr>
          <a:xfrm>
            <a:off x="6036725" y="189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990000"/>
                </a:solidFill>
                <a:latin typeface="Lexend"/>
                <a:ea typeface="Lexend"/>
                <a:cs typeface="Lexend"/>
                <a:sym typeface="Lexend"/>
              </a:rPr>
              <a:t>Difficult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678" name="Google Shape;678;p27"/>
          <p:cNvSpPr/>
          <p:nvPr/>
        </p:nvSpPr>
        <p:spPr>
          <a:xfrm>
            <a:off x="6036725" y="348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/>
          </a:p>
        </p:txBody>
      </p:sp>
      <p:sp>
        <p:nvSpPr>
          <p:cNvPr id="679" name="Google Shape;679;p27"/>
          <p:cNvSpPr txBox="1"/>
          <p:nvPr/>
        </p:nvSpPr>
        <p:spPr>
          <a:xfrm>
            <a:off x="3046925" y="3787225"/>
            <a:ext cx="27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Willpower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2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2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28"/>
          <p:cNvSpPr/>
          <p:nvPr/>
        </p:nvSpPr>
        <p:spPr>
          <a:xfrm>
            <a:off x="5990225" y="756475"/>
            <a:ext cx="27876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28"/>
          <p:cNvSpPr/>
          <p:nvPr/>
        </p:nvSpPr>
        <p:spPr>
          <a:xfrm>
            <a:off x="3070175" y="756475"/>
            <a:ext cx="27411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28"/>
          <p:cNvSpPr txBox="1"/>
          <p:nvPr/>
        </p:nvSpPr>
        <p:spPr>
          <a:xfrm>
            <a:off x="2984500" y="833875"/>
            <a:ext cx="2787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High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9" name="Google Shape;689;p28"/>
          <p:cNvSpPr txBox="1"/>
          <p:nvPr/>
        </p:nvSpPr>
        <p:spPr>
          <a:xfrm>
            <a:off x="6121500" y="833875"/>
            <a:ext cx="2484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Low fit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28"/>
          <p:cNvSpPr/>
          <p:nvPr/>
        </p:nvSpPr>
        <p:spPr>
          <a:xfrm>
            <a:off x="307500" y="1901100"/>
            <a:ext cx="2128800" cy="15231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28"/>
          <p:cNvSpPr/>
          <p:nvPr/>
        </p:nvSpPr>
        <p:spPr>
          <a:xfrm>
            <a:off x="340800" y="3500400"/>
            <a:ext cx="2062200" cy="14907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28"/>
          <p:cNvSpPr txBox="1"/>
          <p:nvPr/>
        </p:nvSpPr>
        <p:spPr>
          <a:xfrm>
            <a:off x="258900" y="3636600"/>
            <a:ext cx="22260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Shallow 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3" name="Google Shape;693;p28"/>
          <p:cNvSpPr txBox="1"/>
          <p:nvPr/>
        </p:nvSpPr>
        <p:spPr>
          <a:xfrm>
            <a:off x="613175" y="1978500"/>
            <a:ext cx="1458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Deep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work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4" name="Google Shape;694;p28"/>
          <p:cNvSpPr/>
          <p:nvPr/>
        </p:nvSpPr>
        <p:spPr>
          <a:xfrm>
            <a:off x="3070175" y="19011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 sz="3000">
              <a:solidFill>
                <a:srgbClr val="B45F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5" name="Google Shape;695;p28"/>
          <p:cNvSpPr/>
          <p:nvPr/>
        </p:nvSpPr>
        <p:spPr>
          <a:xfrm>
            <a:off x="6036725" y="189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990000"/>
                </a:solidFill>
                <a:latin typeface="Lexend"/>
                <a:ea typeface="Lexend"/>
                <a:cs typeface="Lexend"/>
                <a:sym typeface="Lexend"/>
              </a:rPr>
              <a:t>Difficult</a:t>
            </a:r>
            <a:endParaRPr>
              <a:solidFill>
                <a:srgbClr val="990000"/>
              </a:solidFill>
            </a:endParaRPr>
          </a:p>
        </p:txBody>
      </p:sp>
      <p:sp>
        <p:nvSpPr>
          <p:cNvPr id="696" name="Google Shape;696;p28"/>
          <p:cNvSpPr/>
          <p:nvPr/>
        </p:nvSpPr>
        <p:spPr>
          <a:xfrm>
            <a:off x="6036725" y="3484200"/>
            <a:ext cx="2741100" cy="1523100"/>
          </a:xfrm>
          <a:prstGeom prst="roundRect">
            <a:avLst>
              <a:gd fmla="val 16667" name="adj"/>
            </a:avLst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B45F06"/>
                </a:solidFill>
                <a:latin typeface="Lexend"/>
                <a:ea typeface="Lexend"/>
                <a:cs typeface="Lexend"/>
                <a:sym typeface="Lexend"/>
              </a:rPr>
              <a:t>Challenging</a:t>
            </a:r>
            <a:endParaRPr/>
          </a:p>
        </p:txBody>
      </p:sp>
      <p:sp>
        <p:nvSpPr>
          <p:cNvPr id="697" name="Google Shape;697;p28"/>
          <p:cNvSpPr txBox="1"/>
          <p:nvPr/>
        </p:nvSpPr>
        <p:spPr>
          <a:xfrm>
            <a:off x="3046925" y="3558625"/>
            <a:ext cx="2787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Concen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tration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2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2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4" name="Google Shape;704;p29"/>
          <p:cNvSpPr txBox="1"/>
          <p:nvPr/>
        </p:nvSpPr>
        <p:spPr>
          <a:xfrm>
            <a:off x="408325" y="793675"/>
            <a:ext cx="1643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Daily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05" name="Google Shape;705;p29"/>
          <p:cNvSpPr txBox="1"/>
          <p:nvPr/>
        </p:nvSpPr>
        <p:spPr>
          <a:xfrm>
            <a:off x="753550" y="16671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Assess capacities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Attention span, residue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Willpower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Concentration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Energy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Classify tasks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Prioritise tasks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3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3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30"/>
          <p:cNvSpPr txBox="1"/>
          <p:nvPr/>
        </p:nvSpPr>
        <p:spPr>
          <a:xfrm>
            <a:off x="408325" y="793675"/>
            <a:ext cx="1643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Daily</a:t>
            </a:r>
            <a:endParaRPr sz="4500">
              <a:solidFill>
                <a:srgbClr val="3A7D99"/>
              </a:solidFill>
            </a:endParaRPr>
          </a:p>
        </p:txBody>
      </p:sp>
      <p:pic>
        <p:nvPicPr>
          <p:cNvPr id="713" name="Google Shape;71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6125" y="1049625"/>
            <a:ext cx="6585475" cy="366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" name="Google Shape;718;p3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3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0" name="Google Shape;720;p31"/>
          <p:cNvSpPr txBox="1"/>
          <p:nvPr/>
        </p:nvSpPr>
        <p:spPr>
          <a:xfrm>
            <a:off x="408325" y="793675"/>
            <a:ext cx="4163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Daily shutdown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21" name="Google Shape;721;p31"/>
          <p:cNvSpPr txBox="1"/>
          <p:nvPr/>
        </p:nvSpPr>
        <p:spPr>
          <a:xfrm>
            <a:off x="753550" y="17433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Stock unfinished tasks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Transfer to future calendar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Reassign priorities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b="1" lang="en" sz="30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Close</a:t>
            </a:r>
            <a:endParaRPr b="1" sz="3000" u="sng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3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3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32"/>
          <p:cNvSpPr txBox="1"/>
          <p:nvPr/>
        </p:nvSpPr>
        <p:spPr>
          <a:xfrm>
            <a:off x="408325" y="793675"/>
            <a:ext cx="5240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Weekly</a:t>
            </a: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 shutdown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29" name="Google Shape;729;p32"/>
          <p:cNvSpPr txBox="1"/>
          <p:nvPr/>
        </p:nvSpPr>
        <p:spPr>
          <a:xfrm>
            <a:off x="753550" y="17433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Stock unfinished tasks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Transfer to future week calendar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Reassign priorities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b="1" lang="en" sz="30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Close</a:t>
            </a:r>
            <a:endParaRPr b="1" sz="3000" u="sng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Google Shape;734;p3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3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33"/>
          <p:cNvSpPr txBox="1"/>
          <p:nvPr/>
        </p:nvSpPr>
        <p:spPr>
          <a:xfrm>
            <a:off x="408325" y="793675"/>
            <a:ext cx="5240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Weekly schedule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37" name="Google Shape;737;p33"/>
          <p:cNvSpPr txBox="1"/>
          <p:nvPr/>
        </p:nvSpPr>
        <p:spPr>
          <a:xfrm>
            <a:off x="753550" y="17433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Prioritise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Courses, meetings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Assess available time-slots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Account for socialising time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3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3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4" name="Google Shape;744;p34"/>
          <p:cNvSpPr txBox="1"/>
          <p:nvPr/>
        </p:nvSpPr>
        <p:spPr>
          <a:xfrm>
            <a:off x="408325" y="793675"/>
            <a:ext cx="5240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Monthly</a:t>
            </a: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 schedule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45" name="Google Shape;745;p34"/>
          <p:cNvSpPr txBox="1"/>
          <p:nvPr/>
        </p:nvSpPr>
        <p:spPr>
          <a:xfrm>
            <a:off x="753550" y="17433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Define monthly milestones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○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Critically assess achievements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3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3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2" name="Google Shape;752;p35"/>
          <p:cNvSpPr txBox="1"/>
          <p:nvPr/>
        </p:nvSpPr>
        <p:spPr>
          <a:xfrm>
            <a:off x="408325" y="793675"/>
            <a:ext cx="5240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Yearly</a:t>
            </a: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 schedule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753" name="Google Shape;753;p35"/>
          <p:cNvSpPr txBox="1"/>
          <p:nvPr/>
        </p:nvSpPr>
        <p:spPr>
          <a:xfrm>
            <a:off x="753550" y="1667100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Start writing ASAP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Generate a useful PhD plan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exend"/>
              <a:buChar char="●"/>
            </a:pPr>
            <a:r>
              <a:rPr lang="en" sz="3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Get as much ECTSs as possible off your plate early</a:t>
            </a:r>
            <a:endParaRPr sz="3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3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3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0" name="Google Shape;760;p36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Conflict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management</a:t>
            </a:r>
            <a:endParaRPr b="1" sz="4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3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3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7" name="Google Shape;767;p37"/>
          <p:cNvSpPr/>
          <p:nvPr/>
        </p:nvSpPr>
        <p:spPr>
          <a:xfrm>
            <a:off x="4572000" y="1881000"/>
            <a:ext cx="416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37"/>
          <p:cNvSpPr txBox="1"/>
          <p:nvPr/>
        </p:nvSpPr>
        <p:spPr>
          <a:xfrm>
            <a:off x="408325" y="946075"/>
            <a:ext cx="850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Conflict types</a:t>
            </a:r>
            <a:endParaRPr sz="3200">
              <a:solidFill>
                <a:srgbClr val="3A7D99"/>
              </a:solidFill>
            </a:endParaRPr>
          </a:p>
        </p:txBody>
      </p:sp>
      <p:sp>
        <p:nvSpPr>
          <p:cNvPr id="769" name="Google Shape;769;p37"/>
          <p:cNvSpPr/>
          <p:nvPr/>
        </p:nvSpPr>
        <p:spPr>
          <a:xfrm>
            <a:off x="645075" y="19153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37"/>
          <p:cNvSpPr txBox="1"/>
          <p:nvPr/>
        </p:nvSpPr>
        <p:spPr>
          <a:xfrm>
            <a:off x="738800" y="1992700"/>
            <a:ext cx="3339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Cognitive</a:t>
            </a:r>
            <a:endParaRPr sz="3800">
              <a:solidFill>
                <a:srgbClr val="0B5394"/>
              </a:solidFill>
            </a:endParaRPr>
          </a:p>
        </p:txBody>
      </p:sp>
      <p:sp>
        <p:nvSpPr>
          <p:cNvPr id="771" name="Google Shape;771;p37"/>
          <p:cNvSpPr txBox="1"/>
          <p:nvPr/>
        </p:nvSpPr>
        <p:spPr>
          <a:xfrm>
            <a:off x="4743700" y="1958400"/>
            <a:ext cx="384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Emotional</a:t>
            </a:r>
            <a:endParaRPr sz="38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72" name="Google Shape;772;p37"/>
          <p:cNvSpPr txBox="1"/>
          <p:nvPr/>
        </p:nvSpPr>
        <p:spPr>
          <a:xfrm>
            <a:off x="811400" y="3037325"/>
            <a:ext cx="34218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Differences in viewpoints, ideas…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73" name="Google Shape;773;p37"/>
          <p:cNvSpPr txBox="1"/>
          <p:nvPr/>
        </p:nvSpPr>
        <p:spPr>
          <a:xfrm>
            <a:off x="5002150" y="3037325"/>
            <a:ext cx="3421800" cy="16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Interpersonal incompatibilities…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3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3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0" name="Google Shape;780;p38"/>
          <p:cNvSpPr/>
          <p:nvPr/>
        </p:nvSpPr>
        <p:spPr>
          <a:xfrm>
            <a:off x="4572000" y="1881000"/>
            <a:ext cx="416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8"/>
          <p:cNvSpPr txBox="1"/>
          <p:nvPr/>
        </p:nvSpPr>
        <p:spPr>
          <a:xfrm>
            <a:off x="408325" y="946075"/>
            <a:ext cx="850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Conflict types</a:t>
            </a:r>
            <a:endParaRPr sz="3200">
              <a:solidFill>
                <a:srgbClr val="3A7D99"/>
              </a:solidFill>
            </a:endParaRPr>
          </a:p>
        </p:txBody>
      </p:sp>
      <p:sp>
        <p:nvSpPr>
          <p:cNvPr id="782" name="Google Shape;782;p38"/>
          <p:cNvSpPr/>
          <p:nvPr/>
        </p:nvSpPr>
        <p:spPr>
          <a:xfrm>
            <a:off x="645075" y="19153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38"/>
          <p:cNvSpPr txBox="1"/>
          <p:nvPr/>
        </p:nvSpPr>
        <p:spPr>
          <a:xfrm>
            <a:off x="738800" y="1992700"/>
            <a:ext cx="3339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Cognitive</a:t>
            </a:r>
            <a:endParaRPr sz="3800">
              <a:solidFill>
                <a:srgbClr val="0B5394"/>
              </a:solidFill>
            </a:endParaRPr>
          </a:p>
        </p:txBody>
      </p:sp>
      <p:sp>
        <p:nvSpPr>
          <p:cNvPr id="784" name="Google Shape;784;p38"/>
          <p:cNvSpPr txBox="1"/>
          <p:nvPr/>
        </p:nvSpPr>
        <p:spPr>
          <a:xfrm>
            <a:off x="4743700" y="1958400"/>
            <a:ext cx="384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Emotional</a:t>
            </a:r>
            <a:endParaRPr sz="38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85" name="Google Shape;785;p38"/>
          <p:cNvSpPr txBox="1"/>
          <p:nvPr/>
        </p:nvSpPr>
        <p:spPr>
          <a:xfrm>
            <a:off x="811400" y="3037325"/>
            <a:ext cx="342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Good!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86" name="Google Shape;786;p38"/>
          <p:cNvSpPr txBox="1"/>
          <p:nvPr/>
        </p:nvSpPr>
        <p:spPr>
          <a:xfrm>
            <a:off x="5002150" y="3037325"/>
            <a:ext cx="34218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Bad!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" name="Google Shape;791;p3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3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39"/>
          <p:cNvSpPr/>
          <p:nvPr/>
        </p:nvSpPr>
        <p:spPr>
          <a:xfrm>
            <a:off x="4572000" y="1881000"/>
            <a:ext cx="416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9"/>
          <p:cNvSpPr txBox="1"/>
          <p:nvPr/>
        </p:nvSpPr>
        <p:spPr>
          <a:xfrm>
            <a:off x="408325" y="946075"/>
            <a:ext cx="8501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2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Conflict types</a:t>
            </a:r>
            <a:endParaRPr sz="3200">
              <a:solidFill>
                <a:srgbClr val="3A7D99"/>
              </a:solidFill>
            </a:endParaRPr>
          </a:p>
        </p:txBody>
      </p:sp>
      <p:sp>
        <p:nvSpPr>
          <p:cNvPr id="795" name="Google Shape;795;p39"/>
          <p:cNvSpPr/>
          <p:nvPr/>
        </p:nvSpPr>
        <p:spPr>
          <a:xfrm>
            <a:off x="645075" y="19153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39"/>
          <p:cNvSpPr txBox="1"/>
          <p:nvPr/>
        </p:nvSpPr>
        <p:spPr>
          <a:xfrm>
            <a:off x="738800" y="1992700"/>
            <a:ext cx="3339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Cognitive</a:t>
            </a:r>
            <a:endParaRPr sz="3800">
              <a:solidFill>
                <a:srgbClr val="0B5394"/>
              </a:solidFill>
            </a:endParaRPr>
          </a:p>
        </p:txBody>
      </p:sp>
      <p:sp>
        <p:nvSpPr>
          <p:cNvPr id="797" name="Google Shape;797;p39"/>
          <p:cNvSpPr txBox="1"/>
          <p:nvPr/>
        </p:nvSpPr>
        <p:spPr>
          <a:xfrm>
            <a:off x="4743700" y="1958400"/>
            <a:ext cx="3846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Emotional</a:t>
            </a:r>
            <a:endParaRPr sz="38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798" name="Google Shape;798;p39"/>
          <p:cNvSpPr txBox="1"/>
          <p:nvPr/>
        </p:nvSpPr>
        <p:spPr>
          <a:xfrm>
            <a:off x="811400" y="3037325"/>
            <a:ext cx="342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Good!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799" name="Google Shape;799;p39"/>
          <p:cNvSpPr txBox="1"/>
          <p:nvPr/>
        </p:nvSpPr>
        <p:spPr>
          <a:xfrm>
            <a:off x="5002150" y="3037325"/>
            <a:ext cx="34218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</a:rPr>
              <a:t>Bad!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800" name="Google Shape;800;p39"/>
          <p:cNvSpPr txBox="1"/>
          <p:nvPr/>
        </p:nvSpPr>
        <p:spPr>
          <a:xfrm>
            <a:off x="3644650" y="1248750"/>
            <a:ext cx="13497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0">
                <a:solidFill>
                  <a:srgbClr val="3A7D99"/>
                </a:solidFill>
              </a:rPr>
              <a:t>?</a:t>
            </a:r>
            <a:endParaRPr b="1" sz="150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4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4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7" name="Google Shape;80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750" y="1227349"/>
            <a:ext cx="5398661" cy="3258176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40"/>
          <p:cNvSpPr txBox="1"/>
          <p:nvPr/>
        </p:nvSpPr>
        <p:spPr>
          <a:xfrm>
            <a:off x="5466875" y="42687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Google Shape;813;p4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4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5" name="Google Shape;81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025" y="880525"/>
            <a:ext cx="4864374" cy="396417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1"/>
          <p:cNvSpPr txBox="1"/>
          <p:nvPr/>
        </p:nvSpPr>
        <p:spPr>
          <a:xfrm>
            <a:off x="5533275" y="3973600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Thomas &amp; Kilmann 1974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4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4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3" name="Google Shape;82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025" y="880525"/>
            <a:ext cx="4864374" cy="3964175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42"/>
          <p:cNvSpPr txBox="1"/>
          <p:nvPr/>
        </p:nvSpPr>
        <p:spPr>
          <a:xfrm>
            <a:off x="5666400" y="880525"/>
            <a:ext cx="3477600" cy="3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700">
                <a:solidFill>
                  <a:srgbClr val="434343"/>
                </a:solidFill>
              </a:rPr>
              <a:t>Assertiveness</a:t>
            </a:r>
            <a:endParaRPr b="1" sz="27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434343"/>
                </a:solidFill>
              </a:rPr>
              <a:t>How much effort one puts in satisfying one’s own concerns</a:t>
            </a:r>
            <a:endParaRPr sz="2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700">
                <a:solidFill>
                  <a:srgbClr val="434343"/>
                </a:solidFill>
              </a:rPr>
              <a:t>Cooperativeness</a:t>
            </a:r>
            <a:r>
              <a:rPr lang="en" sz="2200">
                <a:solidFill>
                  <a:srgbClr val="434343"/>
                </a:solidFill>
              </a:rPr>
              <a:t> </a:t>
            </a:r>
            <a:endParaRPr sz="2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434343"/>
                </a:solidFill>
              </a:rPr>
              <a:t>How much effort one puts in satisfying other’s concerns</a:t>
            </a:r>
            <a:endParaRPr sz="22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Google Shape;829;p4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4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43"/>
          <p:cNvSpPr txBox="1"/>
          <p:nvPr/>
        </p:nvSpPr>
        <p:spPr>
          <a:xfrm>
            <a:off x="558300" y="2121525"/>
            <a:ext cx="80274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Char char="●"/>
            </a:pPr>
            <a:r>
              <a:rPr lang="en" sz="2500">
                <a:solidFill>
                  <a:srgbClr val="434343"/>
                </a:solidFill>
              </a:rPr>
              <a:t>Diplomatically sidestepping an issue, postponing an issue until a better time, or simply withdrawing from a threatening situation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832" name="Google Shape;83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3650" y="529800"/>
            <a:ext cx="1953172" cy="15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43"/>
          <p:cNvSpPr/>
          <p:nvPr/>
        </p:nvSpPr>
        <p:spPr>
          <a:xfrm>
            <a:off x="558300" y="361552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43"/>
          <p:cNvSpPr txBox="1"/>
          <p:nvPr/>
        </p:nvSpPr>
        <p:spPr>
          <a:xfrm>
            <a:off x="694950" y="366472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good idea?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835" name="Google Shape;835;p43"/>
          <p:cNvSpPr/>
          <p:nvPr/>
        </p:nvSpPr>
        <p:spPr>
          <a:xfrm>
            <a:off x="4624100" y="361552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43"/>
          <p:cNvSpPr txBox="1"/>
          <p:nvPr/>
        </p:nvSpPr>
        <p:spPr>
          <a:xfrm>
            <a:off x="4760750" y="366472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bad idea?</a:t>
            </a:r>
            <a:endParaRPr sz="2900">
              <a:solidFill>
                <a:srgbClr val="5B0F00"/>
              </a:solidFill>
            </a:endParaRPr>
          </a:p>
        </p:txBody>
      </p:sp>
      <p:sp>
        <p:nvSpPr>
          <p:cNvPr id="837" name="Google Shape;837;p43"/>
          <p:cNvSpPr txBox="1"/>
          <p:nvPr/>
        </p:nvSpPr>
        <p:spPr>
          <a:xfrm>
            <a:off x="408325" y="946075"/>
            <a:ext cx="37632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Avoiding</a:t>
            </a:r>
            <a:endParaRPr sz="45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Google Shape;842;p4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4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44"/>
          <p:cNvSpPr txBox="1"/>
          <p:nvPr/>
        </p:nvSpPr>
        <p:spPr>
          <a:xfrm>
            <a:off x="558300" y="2183925"/>
            <a:ext cx="80274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Char char="●"/>
            </a:pPr>
            <a:r>
              <a:rPr lang="en" sz="2500">
                <a:solidFill>
                  <a:srgbClr val="434343"/>
                </a:solidFill>
              </a:rPr>
              <a:t>Neglecting your own concerns to satisfy the concerns of the other person. 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845" name="Google Shape;845;p44"/>
          <p:cNvSpPr/>
          <p:nvPr/>
        </p:nvSpPr>
        <p:spPr>
          <a:xfrm>
            <a:off x="558300" y="367792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44"/>
          <p:cNvSpPr txBox="1"/>
          <p:nvPr/>
        </p:nvSpPr>
        <p:spPr>
          <a:xfrm>
            <a:off x="694950" y="372712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good idea?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847" name="Google Shape;847;p44"/>
          <p:cNvSpPr/>
          <p:nvPr/>
        </p:nvSpPr>
        <p:spPr>
          <a:xfrm>
            <a:off x="4624100" y="367792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44"/>
          <p:cNvSpPr txBox="1"/>
          <p:nvPr/>
        </p:nvSpPr>
        <p:spPr>
          <a:xfrm>
            <a:off x="4760750" y="372712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bad idea?</a:t>
            </a:r>
            <a:endParaRPr sz="2900">
              <a:solidFill>
                <a:srgbClr val="5B0F00"/>
              </a:solidFill>
            </a:endParaRPr>
          </a:p>
        </p:txBody>
      </p:sp>
      <p:pic>
        <p:nvPicPr>
          <p:cNvPr id="849" name="Google Shape;84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3650" y="529800"/>
            <a:ext cx="1953172" cy="15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44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Accommodating</a:t>
            </a:r>
            <a:endParaRPr sz="45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p4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p4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45"/>
          <p:cNvSpPr txBox="1"/>
          <p:nvPr/>
        </p:nvSpPr>
        <p:spPr>
          <a:xfrm>
            <a:off x="560850" y="2223475"/>
            <a:ext cx="80274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Char char="●"/>
            </a:pPr>
            <a:r>
              <a:rPr lang="en" sz="2500">
                <a:solidFill>
                  <a:srgbClr val="434343"/>
                </a:solidFill>
              </a:rPr>
              <a:t>Power-oriented mode in which an individual pursues their own concerns at the other person’s expense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858" name="Google Shape;858;p45"/>
          <p:cNvSpPr/>
          <p:nvPr/>
        </p:nvSpPr>
        <p:spPr>
          <a:xfrm>
            <a:off x="560850" y="37174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45"/>
          <p:cNvSpPr txBox="1"/>
          <p:nvPr/>
        </p:nvSpPr>
        <p:spPr>
          <a:xfrm>
            <a:off x="697500" y="37666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good idea?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860" name="Google Shape;860;p45"/>
          <p:cNvSpPr/>
          <p:nvPr/>
        </p:nvSpPr>
        <p:spPr>
          <a:xfrm>
            <a:off x="4626650" y="37174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45"/>
          <p:cNvSpPr txBox="1"/>
          <p:nvPr/>
        </p:nvSpPr>
        <p:spPr>
          <a:xfrm>
            <a:off x="4763300" y="37666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bad idea?</a:t>
            </a:r>
            <a:endParaRPr sz="2900">
              <a:solidFill>
                <a:srgbClr val="5B0F00"/>
              </a:solidFill>
            </a:endParaRPr>
          </a:p>
        </p:txBody>
      </p:sp>
      <p:pic>
        <p:nvPicPr>
          <p:cNvPr id="862" name="Google Shape;86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3650" y="529800"/>
            <a:ext cx="1953172" cy="15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45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Competing</a:t>
            </a:r>
            <a:endParaRPr sz="45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p4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4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46"/>
          <p:cNvSpPr txBox="1"/>
          <p:nvPr/>
        </p:nvSpPr>
        <p:spPr>
          <a:xfrm>
            <a:off x="560850" y="2299675"/>
            <a:ext cx="80274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Char char="●"/>
            </a:pPr>
            <a:r>
              <a:rPr lang="en" sz="2500">
                <a:solidFill>
                  <a:srgbClr val="434343"/>
                </a:solidFill>
              </a:rPr>
              <a:t>Find a mutually acceptable solution that partially satisfies both parties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871" name="Google Shape;871;p46"/>
          <p:cNvSpPr/>
          <p:nvPr/>
        </p:nvSpPr>
        <p:spPr>
          <a:xfrm>
            <a:off x="560850" y="37936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46"/>
          <p:cNvSpPr txBox="1"/>
          <p:nvPr/>
        </p:nvSpPr>
        <p:spPr>
          <a:xfrm>
            <a:off x="697500" y="38428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good idea?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873" name="Google Shape;873;p46"/>
          <p:cNvSpPr/>
          <p:nvPr/>
        </p:nvSpPr>
        <p:spPr>
          <a:xfrm>
            <a:off x="4626650" y="37936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46"/>
          <p:cNvSpPr txBox="1"/>
          <p:nvPr/>
        </p:nvSpPr>
        <p:spPr>
          <a:xfrm>
            <a:off x="4763300" y="38428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bad idea?</a:t>
            </a:r>
            <a:endParaRPr sz="2900">
              <a:solidFill>
                <a:srgbClr val="5B0F00"/>
              </a:solidFill>
            </a:endParaRPr>
          </a:p>
        </p:txBody>
      </p:sp>
      <p:pic>
        <p:nvPicPr>
          <p:cNvPr id="875" name="Google Shape;875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3650" y="529800"/>
            <a:ext cx="1953172" cy="15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76" name="Google Shape;876;p46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Compromising</a:t>
            </a:r>
            <a:endParaRPr sz="45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4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4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47"/>
          <p:cNvSpPr txBox="1"/>
          <p:nvPr/>
        </p:nvSpPr>
        <p:spPr>
          <a:xfrm>
            <a:off x="560850" y="2223475"/>
            <a:ext cx="80274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500"/>
              <a:buChar char="●"/>
            </a:pPr>
            <a:r>
              <a:rPr lang="en" sz="2500">
                <a:solidFill>
                  <a:srgbClr val="434343"/>
                </a:solidFill>
              </a:rPr>
              <a:t>Work with the other person to find a solution that fully satisfies the concerns of both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884" name="Google Shape;884;p47"/>
          <p:cNvSpPr/>
          <p:nvPr/>
        </p:nvSpPr>
        <p:spPr>
          <a:xfrm>
            <a:off x="560850" y="37174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47"/>
          <p:cNvSpPr txBox="1"/>
          <p:nvPr/>
        </p:nvSpPr>
        <p:spPr>
          <a:xfrm>
            <a:off x="697500" y="37666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274E13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274E13"/>
                </a:solidFill>
                <a:latin typeface="Impact"/>
                <a:ea typeface="Impact"/>
                <a:cs typeface="Impact"/>
                <a:sym typeface="Impact"/>
              </a:rPr>
              <a:t>good idea?</a:t>
            </a:r>
            <a:endParaRPr sz="2900">
              <a:solidFill>
                <a:srgbClr val="274E13"/>
              </a:solidFill>
            </a:endParaRPr>
          </a:p>
        </p:txBody>
      </p:sp>
      <p:sp>
        <p:nvSpPr>
          <p:cNvPr id="886" name="Google Shape;886;p47"/>
          <p:cNvSpPr/>
          <p:nvPr/>
        </p:nvSpPr>
        <p:spPr>
          <a:xfrm>
            <a:off x="4626650" y="3717475"/>
            <a:ext cx="3613200" cy="1175700"/>
          </a:xfrm>
          <a:prstGeom prst="roundRect">
            <a:avLst>
              <a:gd fmla="val 16667" name="adj"/>
            </a:avLst>
          </a:prstGeom>
          <a:solidFill>
            <a:srgbClr val="F4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7" name="Google Shape;887;p47"/>
          <p:cNvSpPr txBox="1"/>
          <p:nvPr/>
        </p:nvSpPr>
        <p:spPr>
          <a:xfrm>
            <a:off x="4763300" y="3766675"/>
            <a:ext cx="3339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When is it </a:t>
            </a:r>
            <a:endParaRPr sz="2900">
              <a:solidFill>
                <a:srgbClr val="5B0F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5B0F00"/>
                </a:solidFill>
                <a:latin typeface="Impact"/>
                <a:ea typeface="Impact"/>
                <a:cs typeface="Impact"/>
                <a:sym typeface="Impact"/>
              </a:rPr>
              <a:t>bad idea?</a:t>
            </a:r>
            <a:endParaRPr sz="2900">
              <a:solidFill>
                <a:srgbClr val="5B0F00"/>
              </a:solidFill>
            </a:endParaRPr>
          </a:p>
        </p:txBody>
      </p:sp>
      <p:pic>
        <p:nvPicPr>
          <p:cNvPr id="888" name="Google Shape;88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3650" y="529800"/>
            <a:ext cx="1953172" cy="1591725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47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Collaborating</a:t>
            </a:r>
            <a:endParaRPr sz="4500">
              <a:solidFill>
                <a:srgbClr val="3A7D99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4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4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6" name="Google Shape;896;p48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Emotional</a:t>
            </a:r>
            <a:endParaRPr b="1" sz="5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conflict</a:t>
            </a:r>
            <a:endParaRPr b="1" sz="5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" name="Google Shape;901;p4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4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49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04" name="Google Shape;904;p49"/>
          <p:cNvSpPr/>
          <p:nvPr/>
        </p:nvSpPr>
        <p:spPr>
          <a:xfrm>
            <a:off x="639525" y="21096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5" name="Google Shape;905;p49"/>
          <p:cNvSpPr txBox="1"/>
          <p:nvPr/>
        </p:nvSpPr>
        <p:spPr>
          <a:xfrm>
            <a:off x="733250" y="2187000"/>
            <a:ext cx="3339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 person</a:t>
            </a:r>
            <a:endParaRPr sz="3800">
              <a:solidFill>
                <a:srgbClr val="0B5394"/>
              </a:solidFill>
            </a:endParaRPr>
          </a:p>
        </p:txBody>
      </p:sp>
      <p:sp>
        <p:nvSpPr>
          <p:cNvPr id="906" name="Google Shape;906;p49"/>
          <p:cNvSpPr/>
          <p:nvPr/>
        </p:nvSpPr>
        <p:spPr>
          <a:xfrm>
            <a:off x="4891275" y="21096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49"/>
          <p:cNvSpPr txBox="1"/>
          <p:nvPr/>
        </p:nvSpPr>
        <p:spPr>
          <a:xfrm>
            <a:off x="4979550" y="2256150"/>
            <a:ext cx="3339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 personality</a:t>
            </a:r>
            <a:endParaRPr sz="2900">
              <a:solidFill>
                <a:srgbClr val="0B5394"/>
              </a:solidFill>
            </a:endParaRPr>
          </a:p>
        </p:txBody>
      </p:sp>
      <p:sp>
        <p:nvSpPr>
          <p:cNvPr id="908" name="Google Shape;908;p49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p5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5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50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16" name="Google Shape;916;p50"/>
          <p:cNvSpPr/>
          <p:nvPr/>
        </p:nvSpPr>
        <p:spPr>
          <a:xfrm>
            <a:off x="639525" y="21096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7" name="Google Shape;917;p50"/>
          <p:cNvSpPr txBox="1"/>
          <p:nvPr/>
        </p:nvSpPr>
        <p:spPr>
          <a:xfrm>
            <a:off x="733250" y="2187000"/>
            <a:ext cx="33399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 person</a:t>
            </a:r>
            <a:endParaRPr sz="3800">
              <a:solidFill>
                <a:srgbClr val="0B5394"/>
              </a:solidFill>
            </a:endParaRPr>
          </a:p>
        </p:txBody>
      </p:sp>
      <p:sp>
        <p:nvSpPr>
          <p:cNvPr id="918" name="Google Shape;918;p50"/>
          <p:cNvSpPr/>
          <p:nvPr/>
        </p:nvSpPr>
        <p:spPr>
          <a:xfrm>
            <a:off x="4891275" y="21096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50"/>
          <p:cNvSpPr txBox="1"/>
          <p:nvPr/>
        </p:nvSpPr>
        <p:spPr>
          <a:xfrm>
            <a:off x="4979550" y="2256150"/>
            <a:ext cx="3339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 personality</a:t>
            </a:r>
            <a:endParaRPr sz="2900">
              <a:solidFill>
                <a:srgbClr val="0B5394"/>
              </a:solidFill>
            </a:endParaRPr>
          </a:p>
        </p:txBody>
      </p:sp>
      <p:sp>
        <p:nvSpPr>
          <p:cNvPr id="920" name="Google Shape;920;p50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21" name="Google Shape;921;p50"/>
          <p:cNvSpPr txBox="1"/>
          <p:nvPr/>
        </p:nvSpPr>
        <p:spPr>
          <a:xfrm>
            <a:off x="1930200" y="3172850"/>
            <a:ext cx="52836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rgbClr val="000000"/>
                </a:solidFill>
              </a:rPr>
              <a:t>Risks of stereotyping</a:t>
            </a:r>
            <a:endParaRPr b="1"/>
          </a:p>
        </p:txBody>
      </p:sp>
      <p:sp>
        <p:nvSpPr>
          <p:cNvPr id="922" name="Google Shape;922;p50"/>
          <p:cNvSpPr txBox="1"/>
          <p:nvPr/>
        </p:nvSpPr>
        <p:spPr>
          <a:xfrm>
            <a:off x="408325" y="4054650"/>
            <a:ext cx="3849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</a:rPr>
              <a:t>Misinterpreting</a:t>
            </a:r>
            <a:endParaRPr/>
          </a:p>
        </p:txBody>
      </p:sp>
      <p:sp>
        <p:nvSpPr>
          <p:cNvPr id="923" name="Google Shape;923;p50"/>
          <p:cNvSpPr txBox="1"/>
          <p:nvPr/>
        </p:nvSpPr>
        <p:spPr>
          <a:xfrm>
            <a:off x="4685425" y="4054650"/>
            <a:ext cx="38499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</a:rPr>
              <a:t>Rationalising</a:t>
            </a:r>
            <a:endParaRPr/>
          </a:p>
        </p:txBody>
      </p:sp>
      <p:cxnSp>
        <p:nvCxnSpPr>
          <p:cNvPr id="924" name="Google Shape;924;p50"/>
          <p:cNvCxnSpPr/>
          <p:nvPr/>
        </p:nvCxnSpPr>
        <p:spPr>
          <a:xfrm flipH="1">
            <a:off x="566100" y="2030175"/>
            <a:ext cx="3739200" cy="1121400"/>
          </a:xfrm>
          <a:prstGeom prst="straightConnector1">
            <a:avLst/>
          </a:prstGeom>
          <a:noFill/>
          <a:ln cap="flat" cmpd="sng" w="76200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5" name="Google Shape;925;p50"/>
          <p:cNvCxnSpPr/>
          <p:nvPr/>
        </p:nvCxnSpPr>
        <p:spPr>
          <a:xfrm flipH="1">
            <a:off x="4740775" y="2045350"/>
            <a:ext cx="3739200" cy="1121400"/>
          </a:xfrm>
          <a:prstGeom prst="straightConnector1">
            <a:avLst/>
          </a:prstGeom>
          <a:noFill/>
          <a:ln cap="flat" cmpd="sng" w="76200">
            <a:solidFill>
              <a:srgbClr val="A61C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5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5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51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33" name="Google Shape;933;p51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34" name="Google Shape;934;p51"/>
          <p:cNvSpPr/>
          <p:nvPr/>
        </p:nvSpPr>
        <p:spPr>
          <a:xfrm>
            <a:off x="1032800" y="3543975"/>
            <a:ext cx="1023300" cy="1246500"/>
          </a:xfrm>
          <a:prstGeom prst="roundRect">
            <a:avLst>
              <a:gd fmla="val 16667" name="adj"/>
            </a:avLst>
          </a:prstGeom>
          <a:solidFill>
            <a:srgbClr val="3A7D9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51"/>
          <p:cNvSpPr/>
          <p:nvPr/>
        </p:nvSpPr>
        <p:spPr>
          <a:xfrm>
            <a:off x="3705225" y="3543975"/>
            <a:ext cx="1023300" cy="1246500"/>
          </a:xfrm>
          <a:prstGeom prst="roundRect">
            <a:avLst>
              <a:gd fmla="val 16667" name="adj"/>
            </a:avLst>
          </a:prstGeom>
          <a:solidFill>
            <a:srgbClr val="3A7D99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51"/>
          <p:cNvSpPr/>
          <p:nvPr/>
        </p:nvSpPr>
        <p:spPr>
          <a:xfrm>
            <a:off x="2326075" y="4349500"/>
            <a:ext cx="1104300" cy="28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7" name="Google Shape;937;p51"/>
          <p:cNvSpPr/>
          <p:nvPr/>
        </p:nvSpPr>
        <p:spPr>
          <a:xfrm rot="10800000">
            <a:off x="2328513" y="3598400"/>
            <a:ext cx="1104300" cy="609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FC5E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8" name="Google Shape;938;p51"/>
          <p:cNvSpPr txBox="1"/>
          <p:nvPr/>
        </p:nvSpPr>
        <p:spPr>
          <a:xfrm>
            <a:off x="1208275" y="1914275"/>
            <a:ext cx="3339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</a:t>
            </a:r>
            <a:endParaRPr sz="45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behaviour</a:t>
            </a:r>
            <a:endParaRPr sz="45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39" name="Google Shape;939;p51"/>
          <p:cNvSpPr txBox="1"/>
          <p:nvPr/>
        </p:nvSpPr>
        <p:spPr>
          <a:xfrm>
            <a:off x="5253900" y="2571750"/>
            <a:ext cx="3339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Difficult</a:t>
            </a:r>
            <a:endParaRPr sz="45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0B5394"/>
                </a:solidFill>
                <a:latin typeface="Impact"/>
                <a:ea typeface="Impact"/>
                <a:cs typeface="Impact"/>
                <a:sym typeface="Impact"/>
              </a:rPr>
              <a:t>relationship</a:t>
            </a:r>
            <a:endParaRPr sz="4500">
              <a:solidFill>
                <a:srgbClr val="0B5394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4" name="Google Shape;944;p5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5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52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47" name="Google Shape;947;p52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48" name="Google Shape;948;p52"/>
          <p:cNvSpPr txBox="1"/>
          <p:nvPr/>
        </p:nvSpPr>
        <p:spPr>
          <a:xfrm>
            <a:off x="552875" y="1901525"/>
            <a:ext cx="8244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Try understand the underlying reasons of the behaviour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At work we often ignore what is happening in the personal life of the other person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Difficult behaviours often come from feelings of vulnerability or threat</a:t>
            </a:r>
            <a:endParaRPr sz="29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3" name="Google Shape;953;p5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5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53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56" name="Google Shape;956;p53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57" name="Google Shape;957;p53"/>
          <p:cNvSpPr txBox="1"/>
          <p:nvPr/>
        </p:nvSpPr>
        <p:spPr>
          <a:xfrm>
            <a:off x="552875" y="1825325"/>
            <a:ext cx="82443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Reflect on why one finds that behaviour as a source of conflict</a:t>
            </a:r>
            <a:endParaRPr sz="30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Does it affect me or people around me at all?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Do I have all the information to assess that behaviour?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What would I do differently in that situation and why?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Why do I find this behaviour difficult?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Acknowledge the power dynamic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5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5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54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65" name="Google Shape;965;p54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66" name="Google Shape;966;p54"/>
          <p:cNvSpPr txBox="1"/>
          <p:nvPr/>
        </p:nvSpPr>
        <p:spPr>
          <a:xfrm>
            <a:off x="552875" y="2282525"/>
            <a:ext cx="8244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Ensure the other party is aware of the conflict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Oftentimes/Usually the person that conducts the difficult behaviour is not aware of it</a:t>
            </a:r>
            <a:endParaRPr sz="29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" name="Google Shape;971;p5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5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55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74" name="Google Shape;974;p55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75" name="Google Shape;975;p55"/>
          <p:cNvSpPr txBox="1"/>
          <p:nvPr/>
        </p:nvSpPr>
        <p:spPr>
          <a:xfrm>
            <a:off x="552875" y="1825325"/>
            <a:ext cx="82443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Assess pros and cons of conflict handling strategies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Avoid - stop interacting with that person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Compete - respond with another difficult behaviour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Accomodate - resist with the situation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400"/>
              <a:buChar char="○"/>
            </a:pPr>
            <a:r>
              <a:rPr lang="en" sz="2400">
                <a:solidFill>
                  <a:srgbClr val="38761D"/>
                </a:solidFill>
              </a:rPr>
              <a:t>Compromise - find a minimal agreement</a:t>
            </a:r>
            <a:endParaRPr sz="2400">
              <a:solidFill>
                <a:srgbClr val="38761D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400"/>
              <a:buChar char="○"/>
            </a:pPr>
            <a:r>
              <a:rPr lang="en" sz="2400">
                <a:solidFill>
                  <a:srgbClr val="38761D"/>
                </a:solidFill>
              </a:rPr>
              <a:t>Collaborate - transform the relationship</a:t>
            </a:r>
            <a:endParaRPr sz="24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0" name="Google Shape;980;p5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5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56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Emotional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83" name="Google Shape;983;p56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984" name="Google Shape;984;p56"/>
          <p:cNvSpPr txBox="1"/>
          <p:nvPr/>
        </p:nvSpPr>
        <p:spPr>
          <a:xfrm>
            <a:off x="552875" y="1977725"/>
            <a:ext cx="82443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Set up a conflict addressing session (cozy breakfast)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Difficulty of finding the right moment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The session will most probable shake the status of the relationship &gt; temporary unstability</a:t>
            </a:r>
            <a:endParaRPr sz="2400">
              <a:solidFill>
                <a:srgbClr val="000000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" sz="2400">
                <a:solidFill>
                  <a:srgbClr val="000000"/>
                </a:solidFill>
              </a:rPr>
              <a:t>Without or with a mediator</a:t>
            </a:r>
            <a:endParaRPr sz="29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9" name="Google Shape;989;p5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5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57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Cognitive</a:t>
            </a:r>
            <a:endParaRPr b="1" sz="5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conflict</a:t>
            </a:r>
            <a:endParaRPr b="1" sz="5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Google Shape;996;p5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5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58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</a:t>
            </a: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999" name="Google Shape;999;p58"/>
          <p:cNvSpPr txBox="1"/>
          <p:nvPr/>
        </p:nvSpPr>
        <p:spPr>
          <a:xfrm>
            <a:off x="5454925" y="109217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Cloke &amp; Goldsmith 2005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00" name="Google Shape;1000;p58"/>
          <p:cNvSpPr txBox="1"/>
          <p:nvPr/>
        </p:nvSpPr>
        <p:spPr>
          <a:xfrm>
            <a:off x="747925" y="2363500"/>
            <a:ext cx="2817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Disagreement 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on a task, 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process or </a:t>
            </a:r>
            <a:endParaRPr sz="3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00000"/>
                </a:solidFill>
              </a:rPr>
              <a:t>decision</a:t>
            </a:r>
            <a:endParaRPr sz="2900"/>
          </a:p>
        </p:txBody>
      </p:sp>
      <p:pic>
        <p:nvPicPr>
          <p:cNvPr id="1001" name="Google Shape;100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6425" y="1823274"/>
            <a:ext cx="3998049" cy="3258176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58"/>
          <p:cNvSpPr/>
          <p:nvPr/>
        </p:nvSpPr>
        <p:spPr>
          <a:xfrm>
            <a:off x="6419775" y="2174350"/>
            <a:ext cx="1534800" cy="332100"/>
          </a:xfrm>
          <a:prstGeom prst="roundRect">
            <a:avLst>
              <a:gd fmla="val 16667" name="adj"/>
            </a:avLst>
          </a:prstGeom>
          <a:solidFill>
            <a:srgbClr val="FF0000">
              <a:alpha val="7590"/>
            </a:srgbClr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3" name="Google Shape;1003;p58"/>
          <p:cNvSpPr/>
          <p:nvPr/>
        </p:nvSpPr>
        <p:spPr>
          <a:xfrm>
            <a:off x="6324850" y="3167675"/>
            <a:ext cx="1671000" cy="332100"/>
          </a:xfrm>
          <a:prstGeom prst="roundRect">
            <a:avLst>
              <a:gd fmla="val 16667" name="adj"/>
            </a:avLst>
          </a:prstGeom>
          <a:solidFill>
            <a:srgbClr val="FF0000">
              <a:alpha val="7590"/>
            </a:srgbClr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Google Shape;1008;p5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5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59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11" name="Google Shape;1011;p59"/>
          <p:cNvSpPr txBox="1"/>
          <p:nvPr/>
        </p:nvSpPr>
        <p:spPr>
          <a:xfrm>
            <a:off x="354700" y="216242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434343"/>
                </a:solidFill>
              </a:rPr>
              <a:t>Hellen and John share office</a:t>
            </a:r>
            <a:endParaRPr b="1" sz="3300">
              <a:solidFill>
                <a:srgbClr val="434343"/>
              </a:solidFill>
            </a:endParaRPr>
          </a:p>
          <a:p>
            <a:pPr indent="-438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300"/>
              <a:buChar char="○"/>
            </a:pPr>
            <a:r>
              <a:rPr lang="en" sz="3300">
                <a:solidFill>
                  <a:srgbClr val="434343"/>
                </a:solidFill>
              </a:rPr>
              <a:t>Hellen wants the air conditioning on</a:t>
            </a:r>
            <a:endParaRPr sz="3300">
              <a:solidFill>
                <a:srgbClr val="434343"/>
              </a:solidFill>
            </a:endParaRPr>
          </a:p>
          <a:p>
            <a:pPr indent="-4381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300"/>
              <a:buChar char="○"/>
            </a:pPr>
            <a:r>
              <a:rPr lang="en" sz="3300">
                <a:solidFill>
                  <a:srgbClr val="434343"/>
                </a:solidFill>
              </a:rPr>
              <a:t>John wants the air conditioning off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1012" name="Google Shape;1012;p59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" name="Google Shape;1017;p6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6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60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20" name="Google Shape;1020;p60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21" name="Google Shape;1021;p60"/>
          <p:cNvSpPr txBox="1"/>
          <p:nvPr/>
        </p:nvSpPr>
        <p:spPr>
          <a:xfrm>
            <a:off x="2053200" y="2143225"/>
            <a:ext cx="45651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434343"/>
                </a:solidFill>
              </a:rPr>
              <a:t>Positional bargaining</a:t>
            </a:r>
            <a:endParaRPr b="1" sz="33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Hellen decides one day</a:t>
            </a:r>
            <a:endParaRPr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John decides the next day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26;p6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7" name="Google Shape;1027;p6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61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29" name="Google Shape;1029;p61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30" name="Google Shape;1030;p61"/>
          <p:cNvSpPr txBox="1"/>
          <p:nvPr/>
        </p:nvSpPr>
        <p:spPr>
          <a:xfrm>
            <a:off x="558300" y="1864300"/>
            <a:ext cx="8289600" cy="28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rgbClr val="434343"/>
                </a:solidFill>
              </a:rPr>
              <a:t>Positional bargaining </a:t>
            </a:r>
            <a:r>
              <a:rPr b="1" lang="en" sz="2900">
                <a:solidFill>
                  <a:srgbClr val="434343"/>
                </a:solidFill>
              </a:rPr>
              <a:t>vs.</a:t>
            </a:r>
            <a:r>
              <a:rPr lang="en" sz="2900">
                <a:solidFill>
                  <a:srgbClr val="434343"/>
                </a:solidFill>
              </a:rPr>
              <a:t> </a:t>
            </a:r>
            <a:r>
              <a:rPr b="1" lang="en" sz="2900">
                <a:solidFill>
                  <a:srgbClr val="3A7D99"/>
                </a:solidFill>
              </a:rPr>
              <a:t>Principled negotiation</a:t>
            </a:r>
            <a:endParaRPr b="1" sz="2200">
              <a:solidFill>
                <a:srgbClr val="3A7D99"/>
              </a:solidFill>
            </a:endParaRPr>
          </a:p>
        </p:txBody>
      </p:sp>
      <p:sp>
        <p:nvSpPr>
          <p:cNvPr id="1031" name="Google Shape;1031;p61"/>
          <p:cNvSpPr txBox="1"/>
          <p:nvPr/>
        </p:nvSpPr>
        <p:spPr>
          <a:xfrm>
            <a:off x="436300" y="26591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Separate </a:t>
            </a:r>
            <a:r>
              <a:rPr b="1" lang="en" sz="2600">
                <a:solidFill>
                  <a:srgbClr val="434343"/>
                </a:solidFill>
              </a:rPr>
              <a:t>people</a:t>
            </a:r>
            <a:r>
              <a:rPr lang="en" sz="2600">
                <a:solidFill>
                  <a:srgbClr val="434343"/>
                </a:solidFill>
              </a:rPr>
              <a:t> from the </a:t>
            </a:r>
            <a:r>
              <a:rPr b="1" lang="en" sz="2600">
                <a:solidFill>
                  <a:srgbClr val="434343"/>
                </a:solidFill>
              </a:rPr>
              <a:t>problem</a:t>
            </a:r>
            <a:endParaRPr b="1"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Focus on </a:t>
            </a:r>
            <a:r>
              <a:rPr b="1" lang="en" sz="2600">
                <a:solidFill>
                  <a:srgbClr val="434343"/>
                </a:solidFill>
              </a:rPr>
              <a:t>interests</a:t>
            </a:r>
            <a:r>
              <a:rPr lang="en" sz="2600">
                <a:solidFill>
                  <a:srgbClr val="434343"/>
                </a:solidFill>
              </a:rPr>
              <a:t> rather than </a:t>
            </a:r>
            <a:r>
              <a:rPr b="1" lang="en" sz="2600">
                <a:solidFill>
                  <a:srgbClr val="434343"/>
                </a:solidFill>
              </a:rPr>
              <a:t>positions</a:t>
            </a:r>
            <a:endParaRPr b="1"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Think of </a:t>
            </a:r>
            <a:r>
              <a:rPr b="1" lang="en" sz="2600">
                <a:solidFill>
                  <a:srgbClr val="434343"/>
                </a:solidFill>
              </a:rPr>
              <a:t>creative</a:t>
            </a:r>
            <a:r>
              <a:rPr lang="en" sz="2600">
                <a:solidFill>
                  <a:srgbClr val="434343"/>
                </a:solidFill>
              </a:rPr>
              <a:t> solutions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Google Shape;1036;p6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6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62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39" name="Google Shape;1039;p62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40" name="Google Shape;1040;p62"/>
          <p:cNvSpPr txBox="1"/>
          <p:nvPr/>
        </p:nvSpPr>
        <p:spPr>
          <a:xfrm>
            <a:off x="558300" y="1940500"/>
            <a:ext cx="82896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434343"/>
                </a:solidFill>
              </a:rPr>
              <a:t>Separate people from the problem</a:t>
            </a:r>
            <a:endParaRPr b="1" sz="2200">
              <a:solidFill>
                <a:srgbClr val="A61C00"/>
              </a:solidFill>
            </a:endParaRPr>
          </a:p>
        </p:txBody>
      </p:sp>
      <p:sp>
        <p:nvSpPr>
          <p:cNvPr id="1041" name="Google Shape;1041;p62"/>
          <p:cNvSpPr txBox="1"/>
          <p:nvPr/>
        </p:nvSpPr>
        <p:spPr>
          <a:xfrm>
            <a:off x="436300" y="27353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Hellen dislikes John because he is arrogant</a:t>
            </a:r>
            <a:endParaRPr sz="2600">
              <a:solidFill>
                <a:srgbClr val="434343"/>
              </a:solidFill>
            </a:endParaRPr>
          </a:p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John dislikes Hellen because she is very noisy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Google Shape;1046;p6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6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63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49" name="Google Shape;1049;p63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50" name="Google Shape;1050;p63"/>
          <p:cNvSpPr txBox="1"/>
          <p:nvPr/>
        </p:nvSpPr>
        <p:spPr>
          <a:xfrm>
            <a:off x="558300" y="1864300"/>
            <a:ext cx="82896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434343"/>
                </a:solidFill>
              </a:rPr>
              <a:t>Interests rather than positions</a:t>
            </a:r>
            <a:endParaRPr b="1" sz="2200">
              <a:solidFill>
                <a:srgbClr val="A61C00"/>
              </a:solidFill>
            </a:endParaRPr>
          </a:p>
        </p:txBody>
      </p:sp>
      <p:sp>
        <p:nvSpPr>
          <p:cNvPr id="1051" name="Google Shape;1051;p63"/>
          <p:cNvSpPr txBox="1"/>
          <p:nvPr/>
        </p:nvSpPr>
        <p:spPr>
          <a:xfrm>
            <a:off x="436300" y="26591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b="1" lang="en" sz="2600">
                <a:solidFill>
                  <a:srgbClr val="434343"/>
                </a:solidFill>
              </a:rPr>
              <a:t>Positions</a:t>
            </a:r>
            <a:r>
              <a:rPr lang="en" sz="2600">
                <a:solidFill>
                  <a:srgbClr val="434343"/>
                </a:solidFill>
              </a:rPr>
              <a:t>: what each party </a:t>
            </a:r>
            <a:r>
              <a:rPr b="1" lang="en" sz="2600" u="sng">
                <a:solidFill>
                  <a:srgbClr val="434343"/>
                </a:solidFill>
              </a:rPr>
              <a:t>wants</a:t>
            </a:r>
            <a:endParaRPr b="1" sz="2600" u="sng">
              <a:solidFill>
                <a:srgbClr val="434343"/>
              </a:solidFill>
            </a:endParaRPr>
          </a:p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Hellen wants the air conditioning on</a:t>
            </a:r>
            <a:endParaRPr sz="2600">
              <a:solidFill>
                <a:srgbClr val="434343"/>
              </a:solidFill>
            </a:endParaRPr>
          </a:p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John wants the air conditioning off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6" name="Google Shape;1056;p6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6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64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59" name="Google Shape;1059;p64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60" name="Google Shape;1060;p64"/>
          <p:cNvSpPr txBox="1"/>
          <p:nvPr/>
        </p:nvSpPr>
        <p:spPr>
          <a:xfrm>
            <a:off x="558300" y="1864300"/>
            <a:ext cx="82896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434343"/>
                </a:solidFill>
              </a:rPr>
              <a:t>Interests rather than positions</a:t>
            </a:r>
            <a:endParaRPr b="1" sz="2200">
              <a:solidFill>
                <a:srgbClr val="A61C00"/>
              </a:solidFill>
            </a:endParaRPr>
          </a:p>
        </p:txBody>
      </p:sp>
      <p:sp>
        <p:nvSpPr>
          <p:cNvPr id="1061" name="Google Shape;1061;p64"/>
          <p:cNvSpPr txBox="1"/>
          <p:nvPr/>
        </p:nvSpPr>
        <p:spPr>
          <a:xfrm>
            <a:off x="436300" y="26591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b="1" lang="en" sz="2600">
                <a:solidFill>
                  <a:srgbClr val="434343"/>
                </a:solidFill>
              </a:rPr>
              <a:t>Interests</a:t>
            </a:r>
            <a:r>
              <a:rPr lang="en" sz="2600">
                <a:solidFill>
                  <a:srgbClr val="434343"/>
                </a:solidFill>
              </a:rPr>
              <a:t>: </a:t>
            </a:r>
            <a:r>
              <a:rPr b="1" lang="en" sz="2600" u="sng">
                <a:solidFill>
                  <a:srgbClr val="434343"/>
                </a:solidFill>
              </a:rPr>
              <a:t>why</a:t>
            </a:r>
            <a:r>
              <a:rPr lang="en" sz="2600">
                <a:solidFill>
                  <a:srgbClr val="434343"/>
                </a:solidFill>
              </a:rPr>
              <a:t> each party has that position</a:t>
            </a:r>
            <a:endParaRPr b="1" sz="2600" u="sng">
              <a:solidFill>
                <a:srgbClr val="434343"/>
              </a:solidFill>
            </a:endParaRPr>
          </a:p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Hellen feels the room is too warm</a:t>
            </a:r>
            <a:endParaRPr sz="2600">
              <a:solidFill>
                <a:srgbClr val="434343"/>
              </a:solidFill>
            </a:endParaRPr>
          </a:p>
          <a:p>
            <a:pPr indent="-3937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○"/>
            </a:pPr>
            <a:r>
              <a:rPr lang="en" sz="2600">
                <a:solidFill>
                  <a:srgbClr val="434343"/>
                </a:solidFill>
              </a:rPr>
              <a:t>John gets really bothered by the sound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Google Shape;1066;p6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6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65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69" name="Google Shape;1069;p65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70" name="Google Shape;1070;p65"/>
          <p:cNvSpPr txBox="1"/>
          <p:nvPr/>
        </p:nvSpPr>
        <p:spPr>
          <a:xfrm>
            <a:off x="558300" y="1864300"/>
            <a:ext cx="82896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434343"/>
                </a:solidFill>
              </a:rPr>
              <a:t>Interests rather than positions</a:t>
            </a:r>
            <a:endParaRPr b="1" sz="2200">
              <a:solidFill>
                <a:srgbClr val="A61C00"/>
              </a:solidFill>
            </a:endParaRPr>
          </a:p>
        </p:txBody>
      </p:sp>
      <p:sp>
        <p:nvSpPr>
          <p:cNvPr id="1071" name="Google Shape;1071;p65"/>
          <p:cNvSpPr txBox="1"/>
          <p:nvPr/>
        </p:nvSpPr>
        <p:spPr>
          <a:xfrm>
            <a:off x="436300" y="26591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Both positions cannot be satisfied</a:t>
            </a:r>
            <a:endParaRPr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Both interests can be satisfied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6" name="Google Shape;1076;p6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6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66"/>
          <p:cNvSpPr txBox="1"/>
          <p:nvPr/>
        </p:nvSpPr>
        <p:spPr>
          <a:xfrm>
            <a:off x="408325" y="946075"/>
            <a:ext cx="4545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4500">
                <a:solidFill>
                  <a:srgbClr val="3A7D99"/>
                </a:solidFill>
                <a:latin typeface="Impact"/>
                <a:ea typeface="Impact"/>
                <a:cs typeface="Impact"/>
                <a:sym typeface="Impact"/>
              </a:rPr>
              <a:t>Cognitive conflict</a:t>
            </a:r>
            <a:endParaRPr sz="4500">
              <a:solidFill>
                <a:srgbClr val="3A7D99"/>
              </a:solidFill>
            </a:endParaRPr>
          </a:p>
        </p:txBody>
      </p:sp>
      <p:sp>
        <p:nvSpPr>
          <p:cNvPr id="1079" name="Google Shape;1079;p66"/>
          <p:cNvSpPr txBox="1"/>
          <p:nvPr/>
        </p:nvSpPr>
        <p:spPr>
          <a:xfrm>
            <a:off x="5446300" y="8809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600">
                <a:solidFill>
                  <a:srgbClr val="666666"/>
                </a:solidFill>
                <a:latin typeface="Impact"/>
                <a:ea typeface="Impact"/>
                <a:cs typeface="Impact"/>
                <a:sym typeface="Impact"/>
              </a:rPr>
              <a:t>Fisher &amp; Ury 1981</a:t>
            </a:r>
            <a:endParaRPr sz="2600">
              <a:solidFill>
                <a:srgbClr val="666666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80" name="Google Shape;1080;p66"/>
          <p:cNvSpPr txBox="1"/>
          <p:nvPr/>
        </p:nvSpPr>
        <p:spPr>
          <a:xfrm>
            <a:off x="558300" y="1864300"/>
            <a:ext cx="82896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rgbClr val="434343"/>
                </a:solidFill>
              </a:rPr>
              <a:t>Think of creative solutions</a:t>
            </a:r>
            <a:endParaRPr b="1" sz="2200">
              <a:solidFill>
                <a:srgbClr val="A61C00"/>
              </a:solidFill>
            </a:endParaRPr>
          </a:p>
        </p:txBody>
      </p:sp>
      <p:sp>
        <p:nvSpPr>
          <p:cNvPr id="1081" name="Google Shape;1081;p66"/>
          <p:cNvSpPr txBox="1"/>
          <p:nvPr/>
        </p:nvSpPr>
        <p:spPr>
          <a:xfrm>
            <a:off x="436300" y="2659175"/>
            <a:ext cx="8027400" cy="23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Use a fan rather than the air conditioning</a:t>
            </a:r>
            <a:endParaRPr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Open windows</a:t>
            </a:r>
            <a:endParaRPr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Change the spatial location of people</a:t>
            </a:r>
            <a:endParaRPr sz="2600">
              <a:solidFill>
                <a:srgbClr val="434343"/>
              </a:solidFill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600"/>
              <a:buChar char="●"/>
            </a:pPr>
            <a:r>
              <a:rPr lang="en" sz="2600">
                <a:solidFill>
                  <a:srgbClr val="434343"/>
                </a:solidFill>
              </a:rPr>
              <a:t>Buy a more silent AC system</a:t>
            </a:r>
            <a:endParaRPr sz="26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Google Shape;1086;p6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6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2" name="Google Shape;1092;p6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6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Google Shape;1098;p6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6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4" name="Google Shape;1104;p7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7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0" name="Google Shape;1110;p7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7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