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Roboto"/>
      <p:regular r:id="rId31"/>
      <p:bold r:id="rId32"/>
      <p:italic r:id="rId33"/>
      <p:boldItalic r:id="rId34"/>
    </p:embeddedFont>
    <p:embeddedFont>
      <p:font typeface="Caveat"/>
      <p:regular r:id="rId35"/>
      <p:bold r:id="rId36"/>
    </p:embeddedFont>
    <p:embeddedFont>
      <p:font typeface="Lexend"/>
      <p:regular r:id="rId37"/>
      <p:bold r:id="rId38"/>
    </p:embeddedFont>
    <p:embeddedFont>
      <p:font typeface="Helvetica Neue Light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Light-bold.fntdata"/><Relationship Id="rId20" Type="http://schemas.openxmlformats.org/officeDocument/2006/relationships/slide" Target="slides/slide15.xml"/><Relationship Id="rId42" Type="http://schemas.openxmlformats.org/officeDocument/2006/relationships/font" Target="fonts/HelveticaNeueLight-boldItalic.fntdata"/><Relationship Id="rId41" Type="http://schemas.openxmlformats.org/officeDocument/2006/relationships/font" Target="fonts/HelveticaNeueLight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Roboto-italic.fntdata"/><Relationship Id="rId10" Type="http://schemas.openxmlformats.org/officeDocument/2006/relationships/slide" Target="slides/slide5.xml"/><Relationship Id="rId32" Type="http://schemas.openxmlformats.org/officeDocument/2006/relationships/font" Target="fonts/Roboto-bold.fntdata"/><Relationship Id="rId13" Type="http://schemas.openxmlformats.org/officeDocument/2006/relationships/slide" Target="slides/slide8.xml"/><Relationship Id="rId35" Type="http://schemas.openxmlformats.org/officeDocument/2006/relationships/font" Target="fonts/Caveat-regular.fntdata"/><Relationship Id="rId12" Type="http://schemas.openxmlformats.org/officeDocument/2006/relationships/slide" Target="slides/slide7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10.xml"/><Relationship Id="rId37" Type="http://schemas.openxmlformats.org/officeDocument/2006/relationships/font" Target="fonts/Lexend-regular.fntdata"/><Relationship Id="rId14" Type="http://schemas.openxmlformats.org/officeDocument/2006/relationships/slide" Target="slides/slide9.xml"/><Relationship Id="rId36" Type="http://schemas.openxmlformats.org/officeDocument/2006/relationships/font" Target="fonts/Caveat-bold.fntdata"/><Relationship Id="rId17" Type="http://schemas.openxmlformats.org/officeDocument/2006/relationships/slide" Target="slides/slide12.xml"/><Relationship Id="rId39" Type="http://schemas.openxmlformats.org/officeDocument/2006/relationships/font" Target="fonts/HelveticaNeueLight-regular.fntdata"/><Relationship Id="rId16" Type="http://schemas.openxmlformats.org/officeDocument/2006/relationships/slide" Target="slides/slide11.xml"/><Relationship Id="rId38" Type="http://schemas.openxmlformats.org/officeDocument/2006/relationships/font" Target="fonts/Lexend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6fb5d0774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6fb5d077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6fb98c6aa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6fb98c6a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6fb98c6aa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6fb98c6aa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6fb98c6aa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6fb98c6aa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6fb98c6aa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6fb98c6aa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European Code of Conduct for Research Integrity (ALLEA code): https://allea.org/code-of-conduct/</a:t>
            </a:r>
            <a:endParaRPr sz="1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07cfe2ae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07cfe2ae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507cfe2aee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507cfe2aee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6fb5d0774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6fb5d0774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07cfe2aee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07cfe2aee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If your study involves personal data of EU citizens or residents, you must comply with GDPR even if you’re not in the EU.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Lawfulness, fairness and transparency — Processing must be lawful, fair, and transparent to the data subject.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Purpose limitation — You must process data for the legitimate purposes specified explicitly to the data subject when you collected it.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Data minimization — You should collect and process only as much data as absolutely necessary for the purposes specified.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Accuracy — You must keep personal data accurate and up to date.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Storage limitation — You may only store personally identifying data for as long as necessary for the specified purpose.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Integrity and confidentiality — Processing must be done in such a way as to ensure appropriate security, integrity, and confidentiality (e.g. by using encryption).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Accountability — The data controller is responsible for being able to demonstrate GDPR compliance with all of these principles.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6fb5d0774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6fb5d0774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6fb98c6aa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6fb98c6aa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6fb98c6aa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6fb98c6aa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56fb98c6aa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56fb98c6aa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56fb98c6aa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56fb98c6aa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56fb98c6aa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56fb98c6aa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6fb98c6aa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6fb98c6aa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6fb98c6aa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56fb98c6aa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56fb98c6aa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56fb98c6aa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56fb98c6aa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56fb98c6aa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56fb98c6aa_0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56fb98c6aa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56fb98c6aa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56fb98c6aa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56fb98c6aa_0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56fb98c6aa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56fb98c6aa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56fb98c6aa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56fb98c6aa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56fb98c6aa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892969" y="863947"/>
            <a:ext cx="7358100" cy="1741200"/>
          </a:xfrm>
          <a:prstGeom prst="rect">
            <a:avLst/>
          </a:prstGeom>
          <a:noFill/>
          <a:ln>
            <a:noFill/>
          </a:ln>
        </p:spPr>
        <p:txBody>
          <a:bodyPr anchorCtr="0" anchor="b" bIns="32750" lIns="32750" spcFirstLastPara="1" rIns="32750" wrap="square" tIns="32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892969" y="2658814"/>
            <a:ext cx="7358100" cy="5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32750" lIns="32750" spcFirstLastPara="1" rIns="32750" wrap="square" tIns="3275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/>
            </a:lvl5pPr>
            <a:lvl6pPr indent="-336550" lvl="5" marL="274320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  <a:defRPr/>
            </a:lvl6pPr>
            <a:lvl7pPr indent="-336550" lvl="6" marL="320040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  <a:defRPr/>
            </a:lvl7pPr>
            <a:lvl8pPr indent="-336550" lvl="7" marL="365760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  <a:defRPr/>
            </a:lvl8pPr>
            <a:lvl9pPr indent="-336550" lvl="8" marL="411480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4449997" y="4902398"/>
            <a:ext cx="239100" cy="2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2750" lIns="32750" spcFirstLastPara="1" rIns="32750" wrap="square" tIns="3275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hyperlink" Target="https://www.hologen-network.eu/#" TargetMode="External"/><Relationship Id="rId5" Type="http://schemas.openxmlformats.org/officeDocument/2006/relationships/hyperlink" Target="https://www.hologen-network.eu/#" TargetMode="External"/><Relationship Id="rId6" Type="http://schemas.openxmlformats.org/officeDocument/2006/relationships/hyperlink" Target="https://www.hologen-network.eu/#" TargetMode="External"/><Relationship Id="rId7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2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8.jpg"/><Relationship Id="rId5" Type="http://schemas.openxmlformats.org/officeDocument/2006/relationships/image" Target="../media/image14.jpg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6.jpg"/><Relationship Id="rId6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3.jpg"/><Relationship Id="rId5" Type="http://schemas.openxmlformats.org/officeDocument/2006/relationships/image" Target="../media/image3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31.jpg"/><Relationship Id="rId5" Type="http://schemas.openxmlformats.org/officeDocument/2006/relationships/image" Target="../media/image38.jpg"/><Relationship Id="rId6" Type="http://schemas.openxmlformats.org/officeDocument/2006/relationships/image" Target="../media/image4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20" Type="http://schemas.openxmlformats.org/officeDocument/2006/relationships/image" Target="../media/image28.png"/><Relationship Id="rId11" Type="http://schemas.openxmlformats.org/officeDocument/2006/relationships/image" Target="../media/image18.png"/><Relationship Id="rId22" Type="http://schemas.openxmlformats.org/officeDocument/2006/relationships/image" Target="../media/image42.png"/><Relationship Id="rId10" Type="http://schemas.openxmlformats.org/officeDocument/2006/relationships/image" Target="../media/image34.png"/><Relationship Id="rId21" Type="http://schemas.openxmlformats.org/officeDocument/2006/relationships/image" Target="../media/image41.png"/><Relationship Id="rId13" Type="http://schemas.openxmlformats.org/officeDocument/2006/relationships/image" Target="../media/image15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22.png"/><Relationship Id="rId15" Type="http://schemas.openxmlformats.org/officeDocument/2006/relationships/image" Target="../media/image26.png"/><Relationship Id="rId14" Type="http://schemas.openxmlformats.org/officeDocument/2006/relationships/image" Target="../media/image19.png"/><Relationship Id="rId17" Type="http://schemas.openxmlformats.org/officeDocument/2006/relationships/image" Target="../media/image27.png"/><Relationship Id="rId16" Type="http://schemas.openxmlformats.org/officeDocument/2006/relationships/image" Target="../media/image23.png"/><Relationship Id="rId5" Type="http://schemas.openxmlformats.org/officeDocument/2006/relationships/image" Target="../media/image12.png"/><Relationship Id="rId19" Type="http://schemas.openxmlformats.org/officeDocument/2006/relationships/image" Target="../media/image25.png"/><Relationship Id="rId6" Type="http://schemas.openxmlformats.org/officeDocument/2006/relationships/image" Target="../media/image17.png"/><Relationship Id="rId18" Type="http://schemas.openxmlformats.org/officeDocument/2006/relationships/image" Target="../media/image37.png"/><Relationship Id="rId7" Type="http://schemas.openxmlformats.org/officeDocument/2006/relationships/image" Target="../media/image24.png"/><Relationship Id="rId8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0" Type="http://schemas.openxmlformats.org/officeDocument/2006/relationships/image" Target="../media/image62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32.png"/><Relationship Id="rId9" Type="http://schemas.openxmlformats.org/officeDocument/2006/relationships/image" Target="../media/image46.png"/><Relationship Id="rId5" Type="http://schemas.openxmlformats.org/officeDocument/2006/relationships/image" Target="../media/image39.png"/><Relationship Id="rId6" Type="http://schemas.openxmlformats.org/officeDocument/2006/relationships/image" Target="../media/image36.png"/><Relationship Id="rId7" Type="http://schemas.openxmlformats.org/officeDocument/2006/relationships/image" Target="../media/image44.png"/><Relationship Id="rId8" Type="http://schemas.openxmlformats.org/officeDocument/2006/relationships/image" Target="../media/image3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50.jpg"/><Relationship Id="rId5" Type="http://schemas.openxmlformats.org/officeDocument/2006/relationships/image" Target="../media/image40.jpg"/><Relationship Id="rId6" Type="http://schemas.openxmlformats.org/officeDocument/2006/relationships/image" Target="../media/image47.jpg"/><Relationship Id="rId7" Type="http://schemas.openxmlformats.org/officeDocument/2006/relationships/image" Target="../media/image49.jpg"/></Relationships>
</file>

<file path=ppt/slides/_rels/slide18.xml.rels><?xml version="1.0" encoding="UTF-8" standalone="yes"?><Relationships xmlns="http://schemas.openxmlformats.org/package/2006/relationships"><Relationship Id="rId20" Type="http://schemas.openxmlformats.org/officeDocument/2006/relationships/image" Target="../media/image28.png"/><Relationship Id="rId11" Type="http://schemas.openxmlformats.org/officeDocument/2006/relationships/image" Target="../media/image18.png"/><Relationship Id="rId22" Type="http://schemas.openxmlformats.org/officeDocument/2006/relationships/image" Target="../media/image53.png"/><Relationship Id="rId10" Type="http://schemas.openxmlformats.org/officeDocument/2006/relationships/image" Target="../media/image34.png"/><Relationship Id="rId21" Type="http://schemas.openxmlformats.org/officeDocument/2006/relationships/image" Target="../media/image41.png"/><Relationship Id="rId13" Type="http://schemas.openxmlformats.org/officeDocument/2006/relationships/image" Target="../media/image15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22.png"/><Relationship Id="rId15" Type="http://schemas.openxmlformats.org/officeDocument/2006/relationships/image" Target="../media/image26.png"/><Relationship Id="rId14" Type="http://schemas.openxmlformats.org/officeDocument/2006/relationships/image" Target="../media/image19.png"/><Relationship Id="rId17" Type="http://schemas.openxmlformats.org/officeDocument/2006/relationships/image" Target="../media/image27.png"/><Relationship Id="rId16" Type="http://schemas.openxmlformats.org/officeDocument/2006/relationships/image" Target="../media/image23.png"/><Relationship Id="rId5" Type="http://schemas.openxmlformats.org/officeDocument/2006/relationships/image" Target="../media/image12.png"/><Relationship Id="rId19" Type="http://schemas.openxmlformats.org/officeDocument/2006/relationships/image" Target="../media/image25.png"/><Relationship Id="rId6" Type="http://schemas.openxmlformats.org/officeDocument/2006/relationships/image" Target="../media/image17.png"/><Relationship Id="rId18" Type="http://schemas.openxmlformats.org/officeDocument/2006/relationships/image" Target="../media/image37.png"/><Relationship Id="rId7" Type="http://schemas.openxmlformats.org/officeDocument/2006/relationships/image" Target="../media/image24.png"/><Relationship Id="rId8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48.png"/><Relationship Id="rId5" Type="http://schemas.openxmlformats.org/officeDocument/2006/relationships/image" Target="../media/image58.png"/><Relationship Id="rId6" Type="http://schemas.openxmlformats.org/officeDocument/2006/relationships/image" Target="../media/image56.png"/><Relationship Id="rId7" Type="http://schemas.openxmlformats.org/officeDocument/2006/relationships/image" Target="../media/image52.png"/><Relationship Id="rId8" Type="http://schemas.openxmlformats.org/officeDocument/2006/relationships/image" Target="../media/image55.png"/></Relationships>
</file>

<file path=ppt/slides/_rels/slide20.xml.rels><?xml version="1.0" encoding="UTF-8" standalone="yes"?><Relationships xmlns="http://schemas.openxmlformats.org/package/2006/relationships"><Relationship Id="rId20" Type="http://schemas.openxmlformats.org/officeDocument/2006/relationships/image" Target="../media/image28.png"/><Relationship Id="rId11" Type="http://schemas.openxmlformats.org/officeDocument/2006/relationships/image" Target="../media/image18.png"/><Relationship Id="rId22" Type="http://schemas.openxmlformats.org/officeDocument/2006/relationships/image" Target="../media/image57.png"/><Relationship Id="rId10" Type="http://schemas.openxmlformats.org/officeDocument/2006/relationships/image" Target="../media/image34.png"/><Relationship Id="rId21" Type="http://schemas.openxmlformats.org/officeDocument/2006/relationships/image" Target="../media/image41.png"/><Relationship Id="rId13" Type="http://schemas.openxmlformats.org/officeDocument/2006/relationships/image" Target="../media/image15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22.png"/><Relationship Id="rId15" Type="http://schemas.openxmlformats.org/officeDocument/2006/relationships/image" Target="../media/image26.png"/><Relationship Id="rId14" Type="http://schemas.openxmlformats.org/officeDocument/2006/relationships/image" Target="../media/image19.png"/><Relationship Id="rId17" Type="http://schemas.openxmlformats.org/officeDocument/2006/relationships/image" Target="../media/image27.png"/><Relationship Id="rId16" Type="http://schemas.openxmlformats.org/officeDocument/2006/relationships/image" Target="../media/image23.png"/><Relationship Id="rId5" Type="http://schemas.openxmlformats.org/officeDocument/2006/relationships/image" Target="../media/image12.png"/><Relationship Id="rId19" Type="http://schemas.openxmlformats.org/officeDocument/2006/relationships/image" Target="../media/image25.png"/><Relationship Id="rId6" Type="http://schemas.openxmlformats.org/officeDocument/2006/relationships/image" Target="../media/image17.png"/><Relationship Id="rId18" Type="http://schemas.openxmlformats.org/officeDocument/2006/relationships/image" Target="../media/image37.png"/><Relationship Id="rId7" Type="http://schemas.openxmlformats.org/officeDocument/2006/relationships/image" Target="../media/image24.png"/><Relationship Id="rId8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6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/>
          <p:nvPr/>
        </p:nvSpPr>
        <p:spPr>
          <a:xfrm>
            <a:off x="0" y="4778950"/>
            <a:ext cx="9144000" cy="369300"/>
          </a:xfrm>
          <a:prstGeom prst="rect">
            <a:avLst/>
          </a:prstGeom>
          <a:solidFill>
            <a:srgbClr val="3A7D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150" y="1087775"/>
            <a:ext cx="7885348" cy="12552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5"/>
          <p:cNvSpPr txBox="1"/>
          <p:nvPr/>
        </p:nvSpPr>
        <p:spPr>
          <a:xfrm>
            <a:off x="532150" y="2456975"/>
            <a:ext cx="7885500" cy="9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600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Advancing the </a:t>
            </a: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development</a:t>
            </a: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and </a:t>
            </a: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implementation</a:t>
            </a: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of </a:t>
            </a: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hologenomics</a:t>
            </a: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in biological sciences</a:t>
            </a:r>
            <a:endParaRPr b="1" sz="2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" name="Google Shape;65;p15"/>
          <p:cNvSpPr/>
          <p:nvPr/>
        </p:nvSpPr>
        <p:spPr>
          <a:xfrm>
            <a:off x="481500" y="2479613"/>
            <a:ext cx="7885500" cy="9372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5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9050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Funded by the European Union under Grant Agreement </a:t>
            </a:r>
            <a:r>
              <a:rPr lang="en" sz="1200">
                <a:solidFill>
                  <a:schemeClr val="lt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101169005</a:t>
            </a:r>
            <a:endParaRPr sz="1200">
              <a:solidFill>
                <a:schemeClr val="lt1"/>
              </a:solidFill>
              <a:uFill>
                <a:noFill/>
              </a:uFill>
              <a:hlinkClick r:id="rId6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18150" y="4533975"/>
            <a:ext cx="696550" cy="4643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5287550" y="25350"/>
            <a:ext cx="383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www.hologen-network.org </a:t>
            </a:r>
            <a:endParaRPr b="1" sz="1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-151425" y="1148175"/>
            <a:ext cx="92955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Research </a:t>
            </a:r>
            <a:endParaRPr b="1" sz="4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ethics</a:t>
            </a:r>
            <a:endParaRPr b="1" sz="4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1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2339375" y="2945650"/>
            <a:ext cx="4329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Ostaizka Aizpurua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B5BABC"/>
                </a:solidFill>
                <a:latin typeface="Lexend"/>
                <a:ea typeface="Lexend"/>
                <a:cs typeface="Lexend"/>
                <a:sym typeface="Lexend"/>
              </a:rPr>
              <a:t>ostaizka.aizpurua@sund.ku.dk</a:t>
            </a:r>
            <a:endParaRPr b="1" sz="2000">
              <a:solidFill>
                <a:srgbClr val="B5BABC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128" y="4104284"/>
            <a:ext cx="2436716" cy="907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59288" y="3921750"/>
            <a:ext cx="2039327" cy="974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 rotWithShape="1">
          <a:blip r:embed="rId6">
            <a:alphaModFix/>
          </a:blip>
          <a:srcRect b="40418" l="9209" r="9437" t="39832"/>
          <a:stretch/>
        </p:blipFill>
        <p:spPr>
          <a:xfrm>
            <a:off x="3279306" y="4228364"/>
            <a:ext cx="2717041" cy="659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/>
        </p:nvSpPr>
        <p:spPr>
          <a:xfrm>
            <a:off x="203000" y="1357963"/>
            <a:ext cx="8561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Tuskegee Syphilis Study</a:t>
            </a:r>
            <a:r>
              <a:rPr lang="en" sz="11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(1932–1972), where African men with syphilis were misled and denied treatment so researchers could observe the disease's progression.</a:t>
            </a:r>
            <a:endParaRPr sz="1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" name="Google Shape;85;p17"/>
          <p:cNvSpPr txBox="1"/>
          <p:nvPr/>
        </p:nvSpPr>
        <p:spPr>
          <a:xfrm>
            <a:off x="166450" y="2620275"/>
            <a:ext cx="69807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Stanford Prison Experiment</a:t>
            </a:r>
            <a:r>
              <a:rPr b="1"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(1971)</a:t>
            </a:r>
            <a:endParaRPr sz="1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exend"/>
              <a:buChar char="-"/>
            </a:pPr>
            <a:r>
              <a:rPr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24 healthy male college students were assigned to play either guards or prisoners in a mock prison in the university basement.</a:t>
            </a:r>
            <a:endParaRPr sz="1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exend"/>
              <a:buChar char="-"/>
            </a:pPr>
            <a:r>
              <a:rPr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study was supposed to last 2 weeks, but it was terminated after only 6 days because of extreme psychological distress.</a:t>
            </a:r>
            <a:endParaRPr sz="1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203000" y="3651675"/>
            <a:ext cx="8295600" cy="12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Henrietta Lacks and the HeLa Cells</a:t>
            </a:r>
            <a:r>
              <a:rPr b="1"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(1951 onwards)</a:t>
            </a:r>
            <a:endParaRPr sz="1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exend"/>
              <a:buChar char="-"/>
            </a:pPr>
            <a:r>
              <a:rPr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Henrietta Lacks, a poor African American woman, was treated for cervical cancer at Johns Hopkins Hospital.</a:t>
            </a:r>
            <a:endParaRPr sz="1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exend"/>
              <a:buChar char="-"/>
            </a:pPr>
            <a:r>
              <a:rPr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Without her knowledge or consent, doctors collected cancerous cells from her tumor.</a:t>
            </a:r>
            <a:endParaRPr sz="1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exend"/>
              <a:buChar char="-"/>
            </a:pPr>
            <a:r>
              <a:rPr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These cells became the first immortal human cell line ("HeLa cells"), which are still used worldwide in scientific research (e.g., polio vaccine, cancer, virology).</a:t>
            </a:r>
            <a:endParaRPr sz="1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exend"/>
              <a:buChar char="-"/>
            </a:pPr>
            <a:r>
              <a:rPr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Her family only found out decades later that her cells were commercialized and widely distributed.</a:t>
            </a:r>
            <a:endParaRPr sz="1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202950" y="1927575"/>
            <a:ext cx="8738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Nazi Medical Experiments</a:t>
            </a:r>
            <a:r>
              <a:rPr b="1"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(WWII, 1939–1945)</a:t>
            </a:r>
            <a:endParaRPr sz="1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atrocities included non-consensual experiments on concentration camp prisoners, many of which were deadly or caused severe suffering.</a:t>
            </a:r>
            <a:endParaRPr sz="1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202950" y="755675"/>
            <a:ext cx="27474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20th-century</a:t>
            </a:r>
            <a:endParaRPr b="1"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9" name="Google Shape;89;p1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/>
        </p:nvSpPr>
        <p:spPr>
          <a:xfrm>
            <a:off x="134075" y="972500"/>
            <a:ext cx="8985000" cy="14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Nuremberg Code</a:t>
            </a:r>
            <a:r>
              <a:rPr lang="en" sz="18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(1947)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-"/>
            </a:pP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first formal set of principles for ethical human experimentation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-"/>
            </a:pP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Universal ethical standard for all human research, following the Nuremberg Trials after World War II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-"/>
            </a:pP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 state: The voluntary consent of the human subject is absolutely essential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-"/>
            </a:pP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First advocated voluntary participation and informed consent. Not binding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6" name="Google Shape;96;p18" title="81XVDEC1X9L._AC_UF1000,1000_QL80_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9988" y="2716950"/>
            <a:ext cx="1492474" cy="223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 title="file-20240820-19-eozgnq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7590" y="2621350"/>
            <a:ext cx="2922226" cy="233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 title="firstPage-S0277845900017231a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12462" y="2716950"/>
            <a:ext cx="1695168" cy="223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 title="hologen_logo_wid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/>
        </p:nvSpPr>
        <p:spPr>
          <a:xfrm>
            <a:off x="154975" y="758500"/>
            <a:ext cx="9060300" cy="1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Declaration of Helsinki </a:t>
            </a:r>
            <a:r>
              <a:rPr lang="en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(1964, updated)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-"/>
            </a:pP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Adopted by the World Medical Association as a guide for physicians involved in human research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-"/>
            </a:pP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Widely recognized but not legally binding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6" name="Google Shape;106;p19" title="helsinki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2675" y="1790600"/>
            <a:ext cx="2369330" cy="3352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 title="PMC256640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5" y="1790600"/>
            <a:ext cx="2369330" cy="3352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 title="hologen_logo_wid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178575" y="1011525"/>
            <a:ext cx="9283500" cy="3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Oviedo convention (Convention on Human Rights and Biomedicine), 1998</a:t>
            </a:r>
            <a:endParaRPr b="1" sz="1800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Lexend"/>
              <a:buChar char="-"/>
            </a:pPr>
            <a:r>
              <a:rPr lang="en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The only international legally binding instrument on the protection of human rights in the biomedical field</a:t>
            </a:r>
            <a:endParaRPr sz="1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Lexend"/>
              <a:buChar char="-"/>
            </a:pPr>
            <a:r>
              <a:rPr lang="en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Core Principles:</a:t>
            </a:r>
            <a:endParaRPr sz="1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Lexend"/>
              <a:buChar char="-"/>
            </a:pPr>
            <a:r>
              <a:rPr lang="en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Respect for human dignity and rights in biomedical activities</a:t>
            </a:r>
            <a:endParaRPr sz="1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Lexend"/>
              <a:buChar char="-"/>
            </a:pPr>
            <a:r>
              <a:rPr lang="en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Informed consent and protection of vulnerable individuals</a:t>
            </a:r>
            <a:endParaRPr sz="1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Lexend"/>
              <a:buChar char="-"/>
            </a:pPr>
            <a:r>
              <a:rPr lang="en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Ban on financial gain from the human body and its parts</a:t>
            </a:r>
            <a:endParaRPr sz="1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Lexend"/>
              <a:buChar char="-"/>
            </a:pPr>
            <a:r>
              <a:rPr lang="en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Ethical governance of biomedical research</a:t>
            </a:r>
            <a:endParaRPr sz="1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EU Directive 2010/63/EU</a:t>
            </a:r>
            <a:endParaRPr b="1" sz="1800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Lexend"/>
              <a:buChar char="-"/>
            </a:pPr>
            <a:r>
              <a:rPr lang="en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Protection of animals used for scientific purposes</a:t>
            </a:r>
            <a:endParaRPr sz="1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EU regulation 536/2014</a:t>
            </a:r>
            <a:endParaRPr b="1" sz="1800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Lexend"/>
              <a:buChar char="-"/>
            </a:pPr>
            <a:r>
              <a:rPr lang="en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Clinical trials regulation</a:t>
            </a:r>
            <a:endParaRPr sz="1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6561225" y="2035625"/>
            <a:ext cx="2206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exend"/>
                <a:ea typeface="Lexend"/>
                <a:cs typeface="Lexend"/>
                <a:sym typeface="Lexend"/>
              </a:rPr>
              <a:t>https://www.coe.int/en/web/conventions/full-List?module=signatures-by-treaty&amp;treatynum=164&amp;utm_source=chatgpt.com</a:t>
            </a:r>
            <a:endParaRPr sz="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" name="Google Shape;124;p21"/>
          <p:cNvSpPr txBox="1"/>
          <p:nvPr/>
        </p:nvSpPr>
        <p:spPr>
          <a:xfrm>
            <a:off x="30900" y="1376050"/>
            <a:ext cx="9197100" cy="10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CRISPR Babies (China, 2018)</a:t>
            </a:r>
            <a:endParaRPr b="1" sz="1100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Lexend"/>
              <a:buChar char="-"/>
            </a:pPr>
            <a:r>
              <a:rPr lang="en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CRISPR gene-editing technology to alter the DNA of twin embryos to make them resistant to HIV</a:t>
            </a:r>
            <a:endParaRPr sz="1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Lexend"/>
              <a:buChar char="-"/>
            </a:pPr>
            <a:r>
              <a:rPr lang="en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Without proper oversight, transparency, or community consent.</a:t>
            </a:r>
            <a:endParaRPr sz="1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Lexend"/>
              <a:buChar char="-"/>
            </a:pPr>
            <a:r>
              <a:rPr lang="en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The first known gene-edited humans.</a:t>
            </a:r>
            <a:endParaRPr sz="1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21"/>
          <p:cNvSpPr txBox="1"/>
          <p:nvPr/>
        </p:nvSpPr>
        <p:spPr>
          <a:xfrm>
            <a:off x="30900" y="2608475"/>
            <a:ext cx="9082200" cy="8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COVID-19 Challenge Trials (2020–2021)</a:t>
            </a:r>
            <a:endParaRPr b="1" sz="1100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Lexend"/>
              <a:buChar char="-"/>
            </a:pPr>
            <a:r>
              <a:rPr lang="en" sz="1100">
                <a:latin typeface="Lexend"/>
                <a:ea typeface="Lexend"/>
                <a:cs typeface="Lexend"/>
                <a:sym typeface="Lexend"/>
              </a:rPr>
              <a:t>S</a:t>
            </a:r>
            <a:r>
              <a:rPr lang="en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cientists deliberately infected healthy volunteers with COVID-19 in "human challenge trials" to speed up vaccine research</a:t>
            </a:r>
            <a:endParaRPr sz="1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Lexend"/>
              <a:buChar char="-"/>
            </a:pPr>
            <a:r>
              <a:rPr lang="en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Volunteers were compensated but exposed to real risk without guaranteed treatments.</a:t>
            </a:r>
            <a:endParaRPr sz="1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0" y="4085775"/>
            <a:ext cx="9144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AI Bias in Health Research (Ongoing, 2020s)</a:t>
            </a:r>
            <a:endParaRPr b="1" sz="1100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Lexend"/>
              <a:buChar char="-"/>
            </a:pPr>
            <a:r>
              <a:rPr lang="en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Studies show that AI models in healthcare (e.g., diagnostic tools, predictive algorithms) often inherit biases</a:t>
            </a:r>
            <a:endParaRPr sz="1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100"/>
              <a:buFont typeface="Lexend"/>
              <a:buChar char="-"/>
            </a:pPr>
            <a:r>
              <a:rPr lang="en" sz="1100">
                <a:latin typeface="Lexend"/>
                <a:ea typeface="Lexend"/>
                <a:cs typeface="Lexend"/>
                <a:sym typeface="Lexend"/>
              </a:rPr>
              <a:t>E</a:t>
            </a:r>
            <a:r>
              <a:rPr lang="en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xample</a:t>
            </a:r>
            <a:r>
              <a:rPr lang="en" sz="1100">
                <a:latin typeface="Lexend"/>
                <a:ea typeface="Lexend"/>
                <a:cs typeface="Lexend"/>
                <a:sym typeface="Lexend"/>
              </a:rPr>
              <a:t>:</a:t>
            </a:r>
            <a:r>
              <a:rPr lang="en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an AI model used to prioriti</a:t>
            </a:r>
            <a:r>
              <a:rPr lang="en" sz="1100">
                <a:latin typeface="Lexend"/>
                <a:ea typeface="Lexend"/>
                <a:cs typeface="Lexend"/>
                <a:sym typeface="Lexend"/>
              </a:rPr>
              <a:t>s</a:t>
            </a:r>
            <a:r>
              <a:rPr lang="en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e patients for care was found to systematically underestimate the health needs of </a:t>
            </a:r>
            <a:r>
              <a:rPr lang="en" sz="1100">
                <a:latin typeface="Lexend"/>
                <a:ea typeface="Lexend"/>
                <a:cs typeface="Lexend"/>
                <a:sym typeface="Lexend"/>
              </a:rPr>
              <a:t>some </a:t>
            </a:r>
            <a:r>
              <a:rPr lang="en" sz="1100">
                <a:latin typeface="Lexend"/>
                <a:ea typeface="Lexend"/>
                <a:cs typeface="Lexend"/>
                <a:sym typeface="Lexend"/>
              </a:rPr>
              <a:t>ethnic</a:t>
            </a:r>
            <a:r>
              <a:rPr lang="en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" sz="1100">
                <a:latin typeface="Lexend"/>
                <a:ea typeface="Lexend"/>
                <a:cs typeface="Lexend"/>
                <a:sym typeface="Lexend"/>
              </a:rPr>
              <a:t>groups</a:t>
            </a:r>
            <a:endParaRPr sz="1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" name="Google Shape;127;p21"/>
          <p:cNvSpPr txBox="1"/>
          <p:nvPr/>
        </p:nvSpPr>
        <p:spPr>
          <a:xfrm>
            <a:off x="4982425" y="2153625"/>
            <a:ext cx="396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exend"/>
                <a:ea typeface="Lexend"/>
                <a:cs typeface="Lexend"/>
                <a:sym typeface="Lexend"/>
              </a:rPr>
              <a:t>https://pmc.ncbi.nlm.nih.gov/articles/PMC6724388/</a:t>
            </a:r>
            <a:endParaRPr sz="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" name="Google Shape;128;p21"/>
          <p:cNvSpPr txBox="1"/>
          <p:nvPr/>
        </p:nvSpPr>
        <p:spPr>
          <a:xfrm>
            <a:off x="4625425" y="3505775"/>
            <a:ext cx="4182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exend"/>
                <a:ea typeface="Lexend"/>
                <a:cs typeface="Lexend"/>
                <a:sym typeface="Lexend"/>
              </a:rPr>
              <a:t>https://www.science.org/content/article/controversial-human-challenge-trials-covid-19-vaccines-gain-support</a:t>
            </a:r>
            <a:endParaRPr sz="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" name="Google Shape;129;p21"/>
          <p:cNvSpPr txBox="1"/>
          <p:nvPr/>
        </p:nvSpPr>
        <p:spPr>
          <a:xfrm>
            <a:off x="1275400" y="3534175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exend"/>
                <a:ea typeface="Lexend"/>
                <a:cs typeface="Lexend"/>
                <a:sym typeface="Lexend"/>
              </a:rPr>
              <a:t>https://pmc.ncbi.nlm.nih.gov/articles/PMC9124157/</a:t>
            </a:r>
            <a:endParaRPr sz="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134075" y="713900"/>
            <a:ext cx="81519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21st century</a:t>
            </a:r>
            <a:endParaRPr b="1"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/>
          <p:nvPr/>
        </p:nvSpPr>
        <p:spPr>
          <a:xfrm>
            <a:off x="2942650" y="720125"/>
            <a:ext cx="3072300" cy="786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2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22"/>
          <p:cNvSpPr txBox="1"/>
          <p:nvPr/>
        </p:nvSpPr>
        <p:spPr>
          <a:xfrm>
            <a:off x="697350" y="1645425"/>
            <a:ext cx="7749300" cy="20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What are the </a:t>
            </a:r>
            <a:r>
              <a:rPr b="1" lang="en" sz="40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ethical consideration </a:t>
            </a:r>
            <a:r>
              <a:rPr b="1" lang="en" sz="40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required</a:t>
            </a: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to conduct a research study?</a:t>
            </a:r>
            <a:endParaRPr b="1"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2532542" y="3775525"/>
            <a:ext cx="411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min think on your own</a:t>
            </a:r>
            <a:endParaRPr b="1" sz="2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2493663" y="4285150"/>
            <a:ext cx="411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15 min group discussion</a:t>
            </a:r>
            <a:endParaRPr b="1" sz="2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" name="Google Shape;141;p22"/>
          <p:cNvSpPr txBox="1"/>
          <p:nvPr/>
        </p:nvSpPr>
        <p:spPr>
          <a:xfrm>
            <a:off x="2991073" y="847525"/>
            <a:ext cx="312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Groups discussion</a:t>
            </a:r>
            <a:endParaRPr b="1" sz="2400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" name="Google Shape;148;p23"/>
          <p:cNvSpPr txBox="1"/>
          <p:nvPr/>
        </p:nvSpPr>
        <p:spPr>
          <a:xfrm>
            <a:off x="100" y="1442250"/>
            <a:ext cx="9144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Human studies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9" name="Google Shape;149;p23" title="brain-8465364_960_720.png"/>
          <p:cNvPicPr preferRelativeResize="0"/>
          <p:nvPr/>
        </p:nvPicPr>
        <p:blipFill rotWithShape="1">
          <a:blip r:embed="rId4">
            <a:alphaModFix/>
          </a:blip>
          <a:srcRect b="21154" l="0" r="0" t="0"/>
          <a:stretch/>
        </p:blipFill>
        <p:spPr>
          <a:xfrm>
            <a:off x="0" y="3160500"/>
            <a:ext cx="2515100" cy="1983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 title="code-820275_1280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0962" y="3160500"/>
            <a:ext cx="2975667" cy="198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3" title="binary-6475780_960_720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22499" y="3178163"/>
            <a:ext cx="2921501" cy="19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96250" y="707575"/>
            <a:ext cx="719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Human studies</a:t>
            </a:r>
            <a:endParaRPr sz="2800">
              <a:solidFill>
                <a:srgbClr val="990000"/>
              </a:solidFill>
            </a:endParaRPr>
          </a:p>
        </p:txBody>
      </p:sp>
      <p:sp>
        <p:nvSpPr>
          <p:cNvPr id="159" name="Google Shape;159;p24"/>
          <p:cNvSpPr txBox="1"/>
          <p:nvPr/>
        </p:nvSpPr>
        <p:spPr>
          <a:xfrm>
            <a:off x="323500" y="1415575"/>
            <a:ext cx="7257600" cy="17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Ethics Approval 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Lexend"/>
              <a:buChar char="○"/>
            </a:pPr>
            <a:r>
              <a:rPr lang="en" sz="21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Research Ethics Committee</a:t>
            </a:r>
            <a:endParaRPr sz="21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GDPR compliance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Lexend"/>
              <a:buChar char="○"/>
            </a:pPr>
            <a:r>
              <a:rPr lang="en" sz="21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Personal data</a:t>
            </a:r>
            <a:endParaRPr sz="21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0" name="Google Shape;160;p24" title="1_p6HPZQ5Ko86yQyI0wvqeMQ.jpeg"/>
          <p:cNvPicPr preferRelativeResize="0"/>
          <p:nvPr/>
        </p:nvPicPr>
        <p:blipFill rotWithShape="1">
          <a:blip r:embed="rId4">
            <a:alphaModFix/>
          </a:blip>
          <a:srcRect b="0" l="3035" r="0" t="0"/>
          <a:stretch/>
        </p:blipFill>
        <p:spPr>
          <a:xfrm>
            <a:off x="5456800" y="2180900"/>
            <a:ext cx="3467326" cy="287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 title="GDPR-scaled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7200" y="3537125"/>
            <a:ext cx="1679601" cy="112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4"/>
          <p:cNvSpPr txBox="1"/>
          <p:nvPr/>
        </p:nvSpPr>
        <p:spPr>
          <a:xfrm>
            <a:off x="3382600" y="4657400"/>
            <a:ext cx="207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https://gdpr.eu/tag/gdpr/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9" name="Google Shape;169;p25" title="20240119_UU_10_steps_towards_privacy_compliance_in_research-kopi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202" y="762375"/>
            <a:ext cx="3009275" cy="42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5"/>
          <p:cNvSpPr txBox="1"/>
          <p:nvPr/>
        </p:nvSpPr>
        <p:spPr>
          <a:xfrm>
            <a:off x="3472525" y="1863750"/>
            <a:ext cx="55089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Lexend"/>
                <a:ea typeface="Lexend"/>
                <a:cs typeface="Lexend"/>
                <a:sym typeface="Lexend"/>
              </a:rPr>
              <a:t>May need to submit: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exend"/>
              <a:buChar char="-"/>
            </a:pPr>
            <a:r>
              <a:rPr lang="en" sz="2000">
                <a:latin typeface="Lexend"/>
                <a:ea typeface="Lexend"/>
                <a:cs typeface="Lexend"/>
                <a:sym typeface="Lexend"/>
              </a:rPr>
              <a:t>Data Protection Impact Assessment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exend"/>
              <a:buChar char="-"/>
            </a:pPr>
            <a:r>
              <a:rPr lang="en" sz="2000">
                <a:latin typeface="Lexend"/>
                <a:ea typeface="Lexend"/>
                <a:cs typeface="Lexend"/>
                <a:sym typeface="Lexend"/>
              </a:rPr>
              <a:t>Data Protection Officer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exend"/>
              <a:buChar char="-"/>
            </a:pPr>
            <a:r>
              <a:rPr lang="en" sz="2000">
                <a:latin typeface="Lexend"/>
                <a:ea typeface="Lexend"/>
                <a:cs typeface="Lexend"/>
                <a:sym typeface="Lexend"/>
              </a:rPr>
              <a:t>Data Management Plan 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" name="Google Shape;177;p26"/>
          <p:cNvSpPr txBox="1"/>
          <p:nvPr/>
        </p:nvSpPr>
        <p:spPr>
          <a:xfrm>
            <a:off x="134075" y="824175"/>
            <a:ext cx="719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Human studies</a:t>
            </a:r>
            <a:endParaRPr sz="2800">
              <a:solidFill>
                <a:srgbClr val="990000"/>
              </a:solidFill>
            </a:endParaRPr>
          </a:p>
        </p:txBody>
      </p:sp>
      <p:sp>
        <p:nvSpPr>
          <p:cNvPr id="178" name="Google Shape;178;p26"/>
          <p:cNvSpPr txBox="1"/>
          <p:nvPr/>
        </p:nvSpPr>
        <p:spPr>
          <a:xfrm>
            <a:off x="485400" y="1707650"/>
            <a:ext cx="8658600" cy="29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Ethics Approval 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GDPR compliance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Clinical Trials Regulation (EU 536/2014)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Vulnerable populations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735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○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Extra institutional permissions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Cross-border studies -&gt; approval in each country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Final Reports &amp; Changes in protocols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" name="Google Shape;185;p27"/>
          <p:cNvSpPr txBox="1"/>
          <p:nvPr/>
        </p:nvSpPr>
        <p:spPr>
          <a:xfrm>
            <a:off x="100" y="1442250"/>
            <a:ext cx="9144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Animal</a:t>
            </a: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studies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6" name="Google Shape;186;p27" title="tubetest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954000"/>
            <a:ext cx="3280236" cy="218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7" title="rn_image_picker_lib_temp_adbc72d1-5053-4b9f-b16c-48c04b91fc30.jpg"/>
          <p:cNvPicPr preferRelativeResize="0"/>
          <p:nvPr/>
        </p:nvPicPr>
        <p:blipFill rotWithShape="1">
          <a:blip r:embed="rId5">
            <a:alphaModFix/>
          </a:blip>
          <a:srcRect b="0" l="0" r="0" t="30011"/>
          <a:stretch/>
        </p:blipFill>
        <p:spPr>
          <a:xfrm>
            <a:off x="3715734" y="2954000"/>
            <a:ext cx="2346225" cy="218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7" title="IMG_20210801_191422.jpg"/>
          <p:cNvPicPr preferRelativeResize="0"/>
          <p:nvPr/>
        </p:nvPicPr>
        <p:blipFill rotWithShape="1">
          <a:blip r:embed="rId6">
            <a:alphaModFix/>
          </a:blip>
          <a:srcRect b="19631" l="19836" r="13058" t="6035"/>
          <a:stretch/>
        </p:blipFill>
        <p:spPr>
          <a:xfrm>
            <a:off x="6497475" y="2949379"/>
            <a:ext cx="2646523" cy="2198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" name="Google Shape;195;p28"/>
          <p:cNvSpPr txBox="1"/>
          <p:nvPr/>
        </p:nvSpPr>
        <p:spPr>
          <a:xfrm>
            <a:off x="96250" y="707575"/>
            <a:ext cx="719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Animal</a:t>
            </a: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research ethics</a:t>
            </a:r>
            <a:endParaRPr sz="2800">
              <a:solidFill>
                <a:srgbClr val="990000"/>
              </a:solidFill>
            </a:endParaRPr>
          </a:p>
        </p:txBody>
      </p:sp>
      <p:sp>
        <p:nvSpPr>
          <p:cNvPr id="196" name="Google Shape;196;p28"/>
          <p:cNvSpPr txBox="1"/>
          <p:nvPr/>
        </p:nvSpPr>
        <p:spPr>
          <a:xfrm>
            <a:off x="485375" y="1457350"/>
            <a:ext cx="8412600" cy="22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EU Directive 2010/63/EU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735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○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Ethical Review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The Principles of Humane Experimental Technique 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735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○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3Rs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735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Lexend"/>
              <a:buChar char="○"/>
            </a:pP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William Russell &amp; Rex Burch, </a:t>
            </a:r>
            <a:r>
              <a:rPr lang="en" sz="25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1959</a:t>
            </a:r>
            <a:endParaRPr sz="25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" name="Google Shape;197;p28"/>
          <p:cNvSpPr txBox="1"/>
          <p:nvPr/>
        </p:nvSpPr>
        <p:spPr>
          <a:xfrm>
            <a:off x="2465125" y="4342575"/>
            <a:ext cx="6508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exend"/>
                <a:ea typeface="Lexend"/>
                <a:cs typeface="Lexend"/>
                <a:sym typeface="Lexend"/>
              </a:rPr>
              <a:t>Free book: https://replacinganimalresearch.org.uk/the-3rs-and-the-humanity-criterion/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4" name="Google Shape;204;p29"/>
          <p:cNvGrpSpPr/>
          <p:nvPr/>
        </p:nvGrpSpPr>
        <p:grpSpPr>
          <a:xfrm>
            <a:off x="428844" y="1478031"/>
            <a:ext cx="3245303" cy="791119"/>
            <a:chOff x="819144" y="1008156"/>
            <a:chExt cx="3245303" cy="791119"/>
          </a:xfrm>
        </p:grpSpPr>
        <p:pic>
          <p:nvPicPr>
            <p:cNvPr descr="preencoded.png" id="205" name="Google Shape;205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19144" y="1008156"/>
              <a:ext cx="3245303" cy="7911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206" name="Google Shape;206;p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30539" y="1034829"/>
              <a:ext cx="499654" cy="73968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7" name="Google Shape;207;p29"/>
          <p:cNvGrpSpPr/>
          <p:nvPr/>
        </p:nvGrpSpPr>
        <p:grpSpPr>
          <a:xfrm>
            <a:off x="5427997" y="1420986"/>
            <a:ext cx="3235505" cy="791119"/>
            <a:chOff x="5089334" y="1008161"/>
            <a:chExt cx="3235505" cy="791119"/>
          </a:xfrm>
        </p:grpSpPr>
        <p:pic>
          <p:nvPicPr>
            <p:cNvPr descr="preencoded.png" id="208" name="Google Shape;208;p2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89334" y="1008161"/>
              <a:ext cx="3235505" cy="7911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209" name="Google Shape;209;p2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214458" y="1450521"/>
              <a:ext cx="492306" cy="2914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210" name="Google Shape;210;p2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311858" y="1088078"/>
              <a:ext cx="301262" cy="24247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" name="Google Shape;211;p29"/>
          <p:cNvSpPr/>
          <p:nvPr/>
        </p:nvSpPr>
        <p:spPr>
          <a:xfrm>
            <a:off x="644367" y="898495"/>
            <a:ext cx="379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3000"/>
              <a:buFont typeface="Roboto"/>
              <a:buNone/>
            </a:pPr>
            <a:r>
              <a:rPr i="0" lang="en" sz="3000" u="none" cap="none" strike="noStrike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3Rs principles</a:t>
            </a:r>
            <a:endParaRPr i="0" sz="3000" u="none" cap="none" strike="noStrike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preencoded.png" id="212" name="Google Shape;212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849" y="818443"/>
            <a:ext cx="215537" cy="6025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3" name="Google Shape;213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756294" y="1828274"/>
            <a:ext cx="3544115" cy="35441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4" name="Google Shape;214;p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384439" y="1529461"/>
            <a:ext cx="4141741" cy="41417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5" name="Google Shape;215;p2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406899" y="1478027"/>
            <a:ext cx="4244611" cy="42446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6" name="Google Shape;216;p2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007496" y="3078633"/>
            <a:ext cx="1043395" cy="104339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9"/>
          <p:cNvSpPr/>
          <p:nvPr/>
        </p:nvSpPr>
        <p:spPr>
          <a:xfrm>
            <a:off x="3837448" y="4478950"/>
            <a:ext cx="17484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2300"/>
              <a:buFont typeface="Roboto"/>
              <a:buNone/>
            </a:pPr>
            <a:r>
              <a:rPr b="1" i="0" lang="en" sz="2300" u="none" cap="none" strike="noStrike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REPLACE</a:t>
            </a:r>
            <a:endParaRPr b="0"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9"/>
          <p:cNvSpPr/>
          <p:nvPr/>
        </p:nvSpPr>
        <p:spPr>
          <a:xfrm>
            <a:off x="3151925" y="2798300"/>
            <a:ext cx="15600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2300"/>
              <a:buFont typeface="Roboto"/>
              <a:buNone/>
            </a:pPr>
            <a:r>
              <a:rPr b="1" i="0" lang="en" sz="2300" u="none" cap="none" strike="noStrike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REDUCE</a:t>
            </a:r>
            <a:endParaRPr b="0"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9"/>
          <p:cNvSpPr/>
          <p:nvPr/>
        </p:nvSpPr>
        <p:spPr>
          <a:xfrm>
            <a:off x="4619582" y="2798294"/>
            <a:ext cx="10011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2300"/>
              <a:buFont typeface="Roboto"/>
              <a:buNone/>
            </a:pPr>
            <a:r>
              <a:rPr b="1" i="0" lang="en" sz="2300" u="none" cap="none" strike="noStrike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REFINE</a:t>
            </a:r>
            <a:endParaRPr b="0"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0" name="Google Shape;220;p29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619571" y="4135211"/>
            <a:ext cx="269421" cy="2694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1" name="Google Shape;221;p29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4007870" y="4134451"/>
            <a:ext cx="394335" cy="2963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2" name="Google Shape;222;p29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3415386" y="3068715"/>
            <a:ext cx="676003" cy="3673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3" name="Google Shape;223;p29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3356140" y="3236623"/>
            <a:ext cx="676003" cy="3673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4" name="Google Shape;224;p29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3296894" y="3404530"/>
            <a:ext cx="676003" cy="3673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5" name="Google Shape;225;p29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3237647" y="3572438"/>
            <a:ext cx="676003" cy="3673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6" name="Google Shape;226;p29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5099406" y="3404216"/>
            <a:ext cx="764177" cy="3747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7" name="Google Shape;227;p29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5124332" y="3236691"/>
            <a:ext cx="683351" cy="3722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8" name="Google Shape;228;p29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078194" y="4104263"/>
            <a:ext cx="2699112" cy="96746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9"/>
          <p:cNvSpPr txBox="1"/>
          <p:nvPr/>
        </p:nvSpPr>
        <p:spPr>
          <a:xfrm>
            <a:off x="7841925" y="46480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biorender</a:t>
            </a:r>
            <a:endParaRPr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3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preencoded.png" id="236" name="Google Shape;23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70482" y="1880428"/>
            <a:ext cx="1911017" cy="14298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37" name="Google Shape;23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1096" y="1880375"/>
            <a:ext cx="1805613" cy="13496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38" name="Google Shape;238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20717" y="2063686"/>
            <a:ext cx="1042581" cy="983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39" name="Google Shape;239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110579" y="2135868"/>
            <a:ext cx="1361084" cy="838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6556" y="3353194"/>
            <a:ext cx="2274889" cy="1718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83428" y="3308031"/>
            <a:ext cx="1838088" cy="1808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0" title="1678889523058.jpg"/>
          <p:cNvPicPr preferRelativeResize="0"/>
          <p:nvPr/>
        </p:nvPicPr>
        <p:blipFill rotWithShape="1">
          <a:blip r:embed="rId10">
            <a:alphaModFix/>
          </a:blip>
          <a:srcRect b="35552" l="26884" r="0" t="19788"/>
          <a:stretch/>
        </p:blipFill>
        <p:spPr>
          <a:xfrm>
            <a:off x="6243485" y="3308031"/>
            <a:ext cx="2223971" cy="180889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0"/>
          <p:cNvSpPr txBox="1"/>
          <p:nvPr/>
        </p:nvSpPr>
        <p:spPr>
          <a:xfrm>
            <a:off x="901289" y="1486485"/>
            <a:ext cx="12651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Lexend"/>
                <a:ea typeface="Lexend"/>
                <a:cs typeface="Lexend"/>
                <a:sym typeface="Lexend"/>
              </a:rPr>
              <a:t>Cell lines</a:t>
            </a:r>
            <a:endParaRPr b="1" sz="1800">
              <a:solidFill>
                <a:srgbClr val="59595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" name="Google Shape;244;p30"/>
          <p:cNvSpPr txBox="1"/>
          <p:nvPr/>
        </p:nvSpPr>
        <p:spPr>
          <a:xfrm>
            <a:off x="3702894" y="1486485"/>
            <a:ext cx="16422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Lexend"/>
                <a:ea typeface="Lexend"/>
                <a:cs typeface="Lexend"/>
                <a:sym typeface="Lexend"/>
              </a:rPr>
              <a:t>Organoids</a:t>
            </a:r>
            <a:endParaRPr b="1" sz="1800">
              <a:solidFill>
                <a:srgbClr val="59595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5" name="Google Shape;245;p30"/>
          <p:cNvSpPr txBox="1"/>
          <p:nvPr/>
        </p:nvSpPr>
        <p:spPr>
          <a:xfrm>
            <a:off x="5779425" y="1486475"/>
            <a:ext cx="35049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95959"/>
                </a:solidFill>
                <a:latin typeface="Lexend"/>
                <a:ea typeface="Lexend"/>
                <a:cs typeface="Lexend"/>
                <a:sym typeface="Lexend"/>
              </a:rPr>
              <a:t>Transwell - Microfluidics</a:t>
            </a:r>
            <a:endParaRPr b="1" sz="1800">
              <a:solidFill>
                <a:srgbClr val="59595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" name="Google Shape;246;p30"/>
          <p:cNvSpPr txBox="1"/>
          <p:nvPr/>
        </p:nvSpPr>
        <p:spPr>
          <a:xfrm>
            <a:off x="384550" y="691901"/>
            <a:ext cx="5905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Replace</a:t>
            </a:r>
            <a:endParaRPr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3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3" name="Google Shape;253;p31"/>
          <p:cNvSpPr txBox="1"/>
          <p:nvPr/>
        </p:nvSpPr>
        <p:spPr>
          <a:xfrm>
            <a:off x="971850" y="767688"/>
            <a:ext cx="69906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000">
                <a:solidFill>
                  <a:srgbClr val="4476AA"/>
                </a:solidFill>
                <a:latin typeface="Caveat"/>
                <a:ea typeface="Caveat"/>
                <a:cs typeface="Caveat"/>
                <a:sym typeface="Caveat"/>
              </a:rPr>
              <a:t>Choosing the right animal for the right reason</a:t>
            </a:r>
            <a:endParaRPr i="1" sz="3000">
              <a:solidFill>
                <a:srgbClr val="4476AA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54" name="Google Shape;254;p31" title="mastomys-332686_128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1825" y="1452988"/>
            <a:ext cx="2447600" cy="196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1" title="monkey-3703230_1280.jpg"/>
          <p:cNvPicPr preferRelativeResize="0"/>
          <p:nvPr/>
        </p:nvPicPr>
        <p:blipFill rotWithShape="1">
          <a:blip r:embed="rId5">
            <a:alphaModFix/>
          </a:blip>
          <a:srcRect b="0" l="0" r="11629" t="0"/>
          <a:stretch/>
        </p:blipFill>
        <p:spPr>
          <a:xfrm>
            <a:off x="4259425" y="1453000"/>
            <a:ext cx="2490726" cy="196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1" title="chicks-5014152_1280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11826" y="3414883"/>
            <a:ext cx="2447600" cy="1631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1" title="pig-3834738_1280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59432" y="3400513"/>
            <a:ext cx="2490717" cy="165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1"/>
          <p:cNvSpPr txBox="1"/>
          <p:nvPr/>
        </p:nvSpPr>
        <p:spPr>
          <a:xfrm>
            <a:off x="6750150" y="4660150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pixabay</a:t>
            </a:r>
            <a:endParaRPr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2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65" name="Google Shape;265;p32"/>
          <p:cNvGrpSpPr/>
          <p:nvPr/>
        </p:nvGrpSpPr>
        <p:grpSpPr>
          <a:xfrm>
            <a:off x="428844" y="1478031"/>
            <a:ext cx="3245303" cy="791119"/>
            <a:chOff x="819144" y="1008156"/>
            <a:chExt cx="3245303" cy="791119"/>
          </a:xfrm>
        </p:grpSpPr>
        <p:pic>
          <p:nvPicPr>
            <p:cNvPr descr="preencoded.png" id="266" name="Google Shape;266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19144" y="1008156"/>
              <a:ext cx="3245303" cy="7911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267" name="Google Shape;267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30539" y="1034829"/>
              <a:ext cx="499654" cy="73968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8" name="Google Shape;268;p32"/>
          <p:cNvGrpSpPr/>
          <p:nvPr/>
        </p:nvGrpSpPr>
        <p:grpSpPr>
          <a:xfrm>
            <a:off x="5427997" y="1420986"/>
            <a:ext cx="3235505" cy="791119"/>
            <a:chOff x="5089334" y="1008161"/>
            <a:chExt cx="3235505" cy="791119"/>
          </a:xfrm>
        </p:grpSpPr>
        <p:pic>
          <p:nvPicPr>
            <p:cNvPr descr="preencoded.png" id="269" name="Google Shape;269;p3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89334" y="1008161"/>
              <a:ext cx="3235505" cy="7911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270" name="Google Shape;270;p3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214458" y="1450521"/>
              <a:ext cx="492306" cy="2914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271" name="Google Shape;271;p3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311858" y="1088078"/>
              <a:ext cx="301262" cy="24247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2" name="Google Shape;272;p32"/>
          <p:cNvSpPr/>
          <p:nvPr/>
        </p:nvSpPr>
        <p:spPr>
          <a:xfrm>
            <a:off x="644367" y="898495"/>
            <a:ext cx="379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3000"/>
              <a:buFont typeface="Roboto"/>
              <a:buNone/>
            </a:pPr>
            <a:r>
              <a:rPr i="0" lang="en" sz="3000" u="none" cap="none" strike="noStrike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3Rs principles</a:t>
            </a:r>
            <a:endParaRPr i="0" sz="3000" u="none" cap="none" strike="noStrike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preencoded.png" id="273" name="Google Shape;273;p3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849" y="818443"/>
            <a:ext cx="215537" cy="6025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4" name="Google Shape;274;p3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756294" y="1828274"/>
            <a:ext cx="3544115" cy="35441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5" name="Google Shape;275;p3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384439" y="1529461"/>
            <a:ext cx="4141741" cy="41417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6" name="Google Shape;276;p3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406899" y="1478027"/>
            <a:ext cx="4244611" cy="42446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7" name="Google Shape;277;p3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007496" y="3078633"/>
            <a:ext cx="1043395" cy="104339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2"/>
          <p:cNvSpPr/>
          <p:nvPr/>
        </p:nvSpPr>
        <p:spPr>
          <a:xfrm>
            <a:off x="3837448" y="4478950"/>
            <a:ext cx="17484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2300"/>
              <a:buFont typeface="Roboto"/>
              <a:buNone/>
            </a:pPr>
            <a:r>
              <a:rPr b="1" i="0" lang="en" sz="2300" u="none" cap="none" strike="noStrike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REPLACE</a:t>
            </a:r>
            <a:endParaRPr b="0"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32"/>
          <p:cNvSpPr/>
          <p:nvPr/>
        </p:nvSpPr>
        <p:spPr>
          <a:xfrm>
            <a:off x="3151925" y="2798300"/>
            <a:ext cx="15600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2300"/>
              <a:buFont typeface="Roboto"/>
              <a:buNone/>
            </a:pPr>
            <a:r>
              <a:rPr b="1" i="0" lang="en" sz="2300" u="none" cap="none" strike="noStrike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REDUCE</a:t>
            </a:r>
            <a:endParaRPr b="0"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32"/>
          <p:cNvSpPr/>
          <p:nvPr/>
        </p:nvSpPr>
        <p:spPr>
          <a:xfrm>
            <a:off x="4619582" y="2798294"/>
            <a:ext cx="10011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2300"/>
              <a:buFont typeface="Roboto"/>
              <a:buNone/>
            </a:pPr>
            <a:r>
              <a:rPr b="1" i="0" lang="en" sz="2300" u="none" cap="none" strike="noStrike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REFINE</a:t>
            </a:r>
            <a:endParaRPr b="0"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81" name="Google Shape;281;p3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619571" y="4135211"/>
            <a:ext cx="269421" cy="2694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2" name="Google Shape;282;p3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4007870" y="4134451"/>
            <a:ext cx="394335" cy="2963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3" name="Google Shape;283;p32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3415386" y="3068715"/>
            <a:ext cx="676003" cy="3673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4" name="Google Shape;284;p32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3356140" y="3236623"/>
            <a:ext cx="676003" cy="3673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5" name="Google Shape;285;p32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3296894" y="3404530"/>
            <a:ext cx="676003" cy="3673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6" name="Google Shape;286;p32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3237647" y="3572438"/>
            <a:ext cx="676003" cy="3673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7" name="Google Shape;287;p32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5099406" y="3404216"/>
            <a:ext cx="764177" cy="3747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8" name="Google Shape;288;p32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5124332" y="3236691"/>
            <a:ext cx="683351" cy="3722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9" name="Google Shape;289;p32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100305" y="2468253"/>
            <a:ext cx="2233748" cy="967468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2"/>
          <p:cNvSpPr txBox="1"/>
          <p:nvPr/>
        </p:nvSpPr>
        <p:spPr>
          <a:xfrm>
            <a:off x="7841925" y="46480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biorender</a:t>
            </a:r>
            <a:endParaRPr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33"/>
          <p:cNvSpPr txBox="1"/>
          <p:nvPr/>
        </p:nvSpPr>
        <p:spPr>
          <a:xfrm>
            <a:off x="384550" y="691901"/>
            <a:ext cx="5905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Reduce</a:t>
            </a:r>
            <a:endParaRPr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preencoded.png" id="298" name="Google Shape;298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3624" y="1464725"/>
            <a:ext cx="1742276" cy="869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9" name="Google Shape;299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00865" y="1464725"/>
            <a:ext cx="1742276" cy="869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0" name="Google Shape;30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68106" y="1464725"/>
            <a:ext cx="1742276" cy="869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1" name="Google Shape;301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3624" y="3963938"/>
            <a:ext cx="1742276" cy="869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2" name="Google Shape;302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00865" y="3963938"/>
            <a:ext cx="1742276" cy="869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3" name="Google Shape;303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33624" y="2682463"/>
            <a:ext cx="1742276" cy="869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4" name="Google Shape;304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00865" y="2682463"/>
            <a:ext cx="1742276" cy="869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5" name="Google Shape;305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68106" y="2752659"/>
            <a:ext cx="1742276" cy="869526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3"/>
          <p:cNvSpPr txBox="1"/>
          <p:nvPr/>
        </p:nvSpPr>
        <p:spPr>
          <a:xfrm>
            <a:off x="7841925" y="46480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biorender</a:t>
            </a:r>
            <a:endParaRPr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13" name="Google Shape;313;p34"/>
          <p:cNvGrpSpPr/>
          <p:nvPr/>
        </p:nvGrpSpPr>
        <p:grpSpPr>
          <a:xfrm>
            <a:off x="428844" y="1478031"/>
            <a:ext cx="3245303" cy="791119"/>
            <a:chOff x="819144" y="1008156"/>
            <a:chExt cx="3245303" cy="791119"/>
          </a:xfrm>
        </p:grpSpPr>
        <p:pic>
          <p:nvPicPr>
            <p:cNvPr descr="preencoded.png" id="314" name="Google Shape;314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19144" y="1008156"/>
              <a:ext cx="3245303" cy="7911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315" name="Google Shape;315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30539" y="1034829"/>
              <a:ext cx="499654" cy="73968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16" name="Google Shape;316;p34"/>
          <p:cNvGrpSpPr/>
          <p:nvPr/>
        </p:nvGrpSpPr>
        <p:grpSpPr>
          <a:xfrm>
            <a:off x="5427997" y="1420986"/>
            <a:ext cx="3235505" cy="791119"/>
            <a:chOff x="5089334" y="1008161"/>
            <a:chExt cx="3235505" cy="791119"/>
          </a:xfrm>
        </p:grpSpPr>
        <p:pic>
          <p:nvPicPr>
            <p:cNvPr descr="preencoded.png" id="317" name="Google Shape;317;p3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89334" y="1008161"/>
              <a:ext cx="3235505" cy="7911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318" name="Google Shape;318;p3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214458" y="1450521"/>
              <a:ext cx="492306" cy="2914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319" name="Google Shape;319;p3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311858" y="1088078"/>
              <a:ext cx="301262" cy="24247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0" name="Google Shape;320;p34"/>
          <p:cNvSpPr/>
          <p:nvPr/>
        </p:nvSpPr>
        <p:spPr>
          <a:xfrm>
            <a:off x="644367" y="898495"/>
            <a:ext cx="379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3000"/>
              <a:buFont typeface="Roboto"/>
              <a:buNone/>
            </a:pPr>
            <a:r>
              <a:rPr i="0" lang="en" sz="3000" u="none" cap="none" strike="noStrike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3Rs principles</a:t>
            </a:r>
            <a:endParaRPr i="0" sz="3000" u="none" cap="none" strike="noStrike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preencoded.png" id="321" name="Google Shape;321;p3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849" y="818443"/>
            <a:ext cx="215537" cy="6025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22" name="Google Shape;322;p3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756294" y="1828274"/>
            <a:ext cx="3544115" cy="35441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23" name="Google Shape;323;p3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384439" y="1529461"/>
            <a:ext cx="4141741" cy="41417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24" name="Google Shape;324;p3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406899" y="1478027"/>
            <a:ext cx="4244611" cy="42446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25" name="Google Shape;325;p3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007496" y="3078633"/>
            <a:ext cx="1043395" cy="104339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4"/>
          <p:cNvSpPr/>
          <p:nvPr/>
        </p:nvSpPr>
        <p:spPr>
          <a:xfrm>
            <a:off x="3837448" y="4478950"/>
            <a:ext cx="17484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2300"/>
              <a:buFont typeface="Roboto"/>
              <a:buNone/>
            </a:pPr>
            <a:r>
              <a:rPr b="1" i="0" lang="en" sz="2300" u="none" cap="none" strike="noStrike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REPLACE</a:t>
            </a:r>
            <a:endParaRPr b="0"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4"/>
          <p:cNvSpPr/>
          <p:nvPr/>
        </p:nvSpPr>
        <p:spPr>
          <a:xfrm>
            <a:off x="3151925" y="2798300"/>
            <a:ext cx="15600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2300"/>
              <a:buFont typeface="Roboto"/>
              <a:buNone/>
            </a:pPr>
            <a:r>
              <a:rPr b="1" i="0" lang="en" sz="2300" u="none" cap="none" strike="noStrike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REDUCE</a:t>
            </a:r>
            <a:endParaRPr b="0"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4"/>
          <p:cNvSpPr/>
          <p:nvPr/>
        </p:nvSpPr>
        <p:spPr>
          <a:xfrm>
            <a:off x="4619582" y="2798294"/>
            <a:ext cx="10011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2300"/>
              <a:buFont typeface="Roboto"/>
              <a:buNone/>
            </a:pPr>
            <a:r>
              <a:rPr b="1" i="0" lang="en" sz="2300" u="none" cap="none" strike="noStrike">
                <a:solidFill>
                  <a:srgbClr val="171717"/>
                </a:solidFill>
                <a:latin typeface="Roboto"/>
                <a:ea typeface="Roboto"/>
                <a:cs typeface="Roboto"/>
                <a:sym typeface="Roboto"/>
              </a:rPr>
              <a:t>REFINE</a:t>
            </a:r>
            <a:endParaRPr b="0"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29" name="Google Shape;329;p3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619571" y="4135211"/>
            <a:ext cx="269421" cy="2694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30" name="Google Shape;330;p3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4007870" y="4134451"/>
            <a:ext cx="394335" cy="2963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31" name="Google Shape;331;p34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3415386" y="3068715"/>
            <a:ext cx="676003" cy="3673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32" name="Google Shape;332;p34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3356140" y="3236623"/>
            <a:ext cx="676003" cy="3673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33" name="Google Shape;333;p34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3296894" y="3404530"/>
            <a:ext cx="676003" cy="3673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34" name="Google Shape;334;p34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3237647" y="3572438"/>
            <a:ext cx="676003" cy="3673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35" name="Google Shape;335;p34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5099406" y="3404216"/>
            <a:ext cx="764177" cy="3747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36" name="Google Shape;336;p34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5124332" y="3236691"/>
            <a:ext cx="683351" cy="3722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37" name="Google Shape;337;p34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5686893" y="2385945"/>
            <a:ext cx="2238646" cy="114626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4"/>
          <p:cNvSpPr txBox="1"/>
          <p:nvPr/>
        </p:nvSpPr>
        <p:spPr>
          <a:xfrm>
            <a:off x="7841925" y="4648025"/>
            <a:ext cx="122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biorender</a:t>
            </a:r>
            <a:endParaRPr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3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5" name="Google Shape;345;p35"/>
          <p:cNvSpPr txBox="1"/>
          <p:nvPr/>
        </p:nvSpPr>
        <p:spPr>
          <a:xfrm>
            <a:off x="384550" y="691901"/>
            <a:ext cx="5905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Refine</a:t>
            </a:r>
            <a:endParaRPr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46" name="Google Shape;346;p35" title="Enriched-EE-and-standard-conditions-ST-A-EE-cages-have-a-complex-design-with_W640.jpg"/>
          <p:cNvPicPr preferRelativeResize="0"/>
          <p:nvPr/>
        </p:nvPicPr>
        <p:blipFill rotWithShape="1">
          <a:blip r:embed="rId4">
            <a:alphaModFix/>
          </a:blip>
          <a:srcRect b="38582" l="0" r="0" t="0"/>
          <a:stretch/>
        </p:blipFill>
        <p:spPr>
          <a:xfrm>
            <a:off x="4230375" y="1824300"/>
            <a:ext cx="3026990" cy="2111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5" title="Enriched-EE-and-standard-conditions-ST-A-EE-cages-have-a-complex-design-with_W640.jpg"/>
          <p:cNvPicPr preferRelativeResize="0"/>
          <p:nvPr/>
        </p:nvPicPr>
        <p:blipFill rotWithShape="1">
          <a:blip r:embed="rId4">
            <a:alphaModFix/>
          </a:blip>
          <a:srcRect b="0" l="0" r="35312" t="61012"/>
          <a:stretch/>
        </p:blipFill>
        <p:spPr>
          <a:xfrm>
            <a:off x="1266888" y="1907200"/>
            <a:ext cx="2963475" cy="2028901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5"/>
          <p:cNvSpPr txBox="1"/>
          <p:nvPr/>
        </p:nvSpPr>
        <p:spPr>
          <a:xfrm>
            <a:off x="5103200" y="3936100"/>
            <a:ext cx="215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Barone et al. 2012</a:t>
            </a:r>
            <a:endParaRPr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3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3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5" name="Google Shape;355;p36"/>
          <p:cNvSpPr txBox="1"/>
          <p:nvPr/>
        </p:nvSpPr>
        <p:spPr>
          <a:xfrm>
            <a:off x="323975" y="848100"/>
            <a:ext cx="8320800" cy="24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3A7C99"/>
              </a:buClr>
              <a:buSzPts val="2500"/>
              <a:buFont typeface="Lexend"/>
              <a:buChar char="●"/>
            </a:pPr>
            <a:r>
              <a:rPr b="1" lang="en" sz="25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License to Use Animals:</a:t>
            </a:r>
            <a:endParaRPr b="1" sz="2500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exend"/>
              <a:buChar char="○"/>
            </a:pPr>
            <a:r>
              <a:rPr lang="en"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Researchers must be specially trained and certified to handle animals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exend"/>
              <a:buChar char="○"/>
            </a:pPr>
            <a:r>
              <a:rPr lang="en"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Institutions must be authorised by local authorities to carry out animal experiments.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exend"/>
              <a:buChar char="■"/>
            </a:pPr>
            <a:r>
              <a:rPr lang="en"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Animal experimentation facility approval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exend"/>
              <a:buChar char="■"/>
            </a:pPr>
            <a:r>
              <a:rPr lang="en" sz="2000">
                <a:latin typeface="Lexend"/>
                <a:ea typeface="Lexend"/>
                <a:cs typeface="Lexend"/>
                <a:sym typeface="Lexend"/>
              </a:rPr>
              <a:t>Issues with wild animals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6" name="Google Shape;356;p36"/>
          <p:cNvSpPr txBox="1"/>
          <p:nvPr/>
        </p:nvSpPr>
        <p:spPr>
          <a:xfrm>
            <a:off x="1392975" y="1271700"/>
            <a:ext cx="535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3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63" name="Google Shape;363;p37" title="Screenshot 2025-04-09 at 15.12.3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7300"/>
            <a:ext cx="4328900" cy="16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7"/>
          <p:cNvSpPr txBox="1"/>
          <p:nvPr/>
        </p:nvSpPr>
        <p:spPr>
          <a:xfrm>
            <a:off x="5175000" y="13587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https://norecopa.no/prepare/</a:t>
            </a:r>
            <a:endParaRPr/>
          </a:p>
        </p:txBody>
      </p:sp>
      <p:sp>
        <p:nvSpPr>
          <p:cNvPr id="365" name="Google Shape;365;p37"/>
          <p:cNvSpPr txBox="1"/>
          <p:nvPr/>
        </p:nvSpPr>
        <p:spPr>
          <a:xfrm>
            <a:off x="2589300" y="4113800"/>
            <a:ext cx="3344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https://www.hhs.gov/sites/default/files/ohrp-international-compilation-human-research-standards-2024.pdf</a:t>
            </a:r>
            <a:endParaRPr/>
          </a:p>
        </p:txBody>
      </p:sp>
      <p:pic>
        <p:nvPicPr>
          <p:cNvPr id="366" name="Google Shape;366;p37" title="Screenshot 2025-05-01 at 07.14.4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75000" y="147900"/>
            <a:ext cx="3776225" cy="115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7" title="Screenshot 2025-05-01 at 07.15.43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2151250"/>
            <a:ext cx="2303434" cy="283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3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4" name="Google Shape;374;p38"/>
          <p:cNvSpPr txBox="1"/>
          <p:nvPr/>
        </p:nvSpPr>
        <p:spPr>
          <a:xfrm>
            <a:off x="240625" y="747750"/>
            <a:ext cx="83208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3A7C99"/>
              </a:buClr>
              <a:buSzPts val="2500"/>
              <a:buFont typeface="Lexend"/>
              <a:buChar char="●"/>
            </a:pPr>
            <a:r>
              <a:rPr b="1" lang="en" sz="25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Other permits:</a:t>
            </a:r>
            <a:endParaRPr b="1" sz="2500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exend"/>
              <a:buChar char="○"/>
            </a:pPr>
            <a:r>
              <a:rPr lang="en"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Access and Benefit Sharing (ABS) &amp; Nagoya protocol: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exend"/>
              <a:buChar char="■"/>
            </a:pPr>
            <a:r>
              <a:rPr lang="en" sz="2000">
                <a:latin typeface="Lexend"/>
                <a:ea typeface="Lexend"/>
                <a:cs typeface="Lexend"/>
                <a:sym typeface="Lexend"/>
              </a:rPr>
              <a:t>I</a:t>
            </a:r>
            <a:r>
              <a:rPr lang="en"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nternational sample transfers may need to adhere to national and international regulations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exend"/>
              <a:buChar char="○"/>
            </a:pPr>
            <a:r>
              <a:rPr lang="en"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Animal capture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exend"/>
              <a:buChar char="■"/>
            </a:pPr>
            <a:r>
              <a:rPr lang="en"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Endangered species: CITES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exend"/>
              <a:buChar char="■"/>
            </a:pPr>
            <a:r>
              <a:rPr lang="en"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Protected areas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exend"/>
              <a:buChar char="○"/>
            </a:pPr>
            <a:r>
              <a:rPr lang="en"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Genetically modified animals, animals with pathogens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exend"/>
              <a:buChar char="○"/>
            </a:pPr>
            <a:r>
              <a:rPr lang="en"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Export and import permits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exend"/>
              <a:buChar char="○"/>
            </a:pPr>
            <a:r>
              <a:rPr lang="en"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Animal by products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exend"/>
              <a:buChar char="○"/>
            </a:pPr>
            <a:r>
              <a:rPr lang="en"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TRACES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3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1" name="Google Shape;381;p39"/>
          <p:cNvSpPr txBox="1"/>
          <p:nvPr/>
        </p:nvSpPr>
        <p:spPr>
          <a:xfrm>
            <a:off x="1305450" y="1514250"/>
            <a:ext cx="6533100" cy="21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38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Ethics approval and the permits ready before the experiment starts</a:t>
            </a:r>
            <a:endParaRPr b="1" sz="3800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