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</p:sldIdLst>
  <p:sldSz cy="5143500" cx="9144000"/>
  <p:notesSz cx="6858000" cy="9144000"/>
  <p:embeddedFontLst>
    <p:embeddedFont>
      <p:font typeface="Lexend"/>
      <p:regular r:id="rId41"/>
      <p:bold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Lexend-bold.fntdata"/><Relationship Id="rId41" Type="http://schemas.openxmlformats.org/officeDocument/2006/relationships/font" Target="fonts/Lexend-regular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507cfe2aee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507cfe2ae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507cfe2aee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507cfe2aee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507cfe2aee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507cfe2aee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507cfe2aee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507cfe2aee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07cfe2aee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07cfe2aee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507cfe2aee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507cfe2aee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507cfe2ae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507cfe2ae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07cfe2aee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507cfe2aee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507cfe2aee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3507cfe2aee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07cfe2aee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507cfe2aee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07cfe2aee_0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07cfe2aee_0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507cfe2aee_0_2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507cfe2aee_0_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07cfe2aee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507cfe2aee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07cfe2aee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507cfe2aee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507cfe2aee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507cfe2aee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507cfe2aee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507cfe2aee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507cfe2aee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507cfe2aee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507cfe2aee_0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507cfe2aee_0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507cfe2aee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507cfe2aee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507cfe2aee_0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507cfe2aee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507cfe2aee_0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507cfe2aee_0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559ae8a82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559ae8a82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507cfe2aee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507cfe2aee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559ae8a824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559ae8a824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07cfe2aee_0_3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507cfe2aee_0_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559ae8a824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559ae8a82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507cfe2aee_0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507cfe2aee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559ae8a824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559ae8a824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507cfe2aee_0_3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507cfe2aee_0_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559ae8a824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559ae8a824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507cfe2aee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507cfe2aee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559ae8a824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559ae8a824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507cfe2aee_0_3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507cfe2aee_0_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507cfe2aee_0_3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3507cfe2aee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hyperlink" Target="https://www.hologen-network.eu/#" TargetMode="External"/><Relationship Id="rId5" Type="http://schemas.openxmlformats.org/officeDocument/2006/relationships/hyperlink" Target="https://www.hologen-network.eu/#" TargetMode="External"/><Relationship Id="rId6" Type="http://schemas.openxmlformats.org/officeDocument/2006/relationships/hyperlink" Target="https://www.hologen-network.eu/#" TargetMode="External"/><Relationship Id="rId7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4778950"/>
            <a:ext cx="9144000" cy="369300"/>
          </a:xfrm>
          <a:prstGeom prst="rect">
            <a:avLst/>
          </a:prstGeom>
          <a:solidFill>
            <a:srgbClr val="3A7D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150" y="1087775"/>
            <a:ext cx="7885348" cy="12552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532150" y="2456975"/>
            <a:ext cx="7885500" cy="9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600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Advancing the </a:t>
            </a:r>
            <a:r>
              <a:rPr b="1" lang="en" sz="2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development</a:t>
            </a: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and </a:t>
            </a:r>
            <a:r>
              <a:rPr b="1" lang="en" sz="2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implementation</a:t>
            </a: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of </a:t>
            </a:r>
            <a:r>
              <a:rPr b="1" lang="en" sz="2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hologenomics</a:t>
            </a:r>
            <a:r>
              <a:rPr b="1" lang="en" sz="2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in biological sciences</a:t>
            </a:r>
            <a:endParaRPr b="1" sz="2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81500" y="2479613"/>
            <a:ext cx="7885500" cy="93720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0" y="4774200"/>
            <a:ext cx="9144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19050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Funded by the European Union under Grant Agreement </a:t>
            </a:r>
            <a:r>
              <a:rPr lang="en" sz="1200">
                <a:solidFill>
                  <a:schemeClr val="lt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101169005</a:t>
            </a:r>
            <a:endParaRPr sz="1200">
              <a:solidFill>
                <a:schemeClr val="lt1"/>
              </a:solidFill>
              <a:uFill>
                <a:noFill/>
              </a:uFill>
              <a:hlinkClick r:id="rId6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18150" y="4533975"/>
            <a:ext cx="696550" cy="46437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5287550" y="25350"/>
            <a:ext cx="3831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www.hologen-network.org </a:t>
            </a:r>
            <a:endParaRPr b="1" sz="1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4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302100" y="1148175"/>
            <a:ext cx="8539800" cy="16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 PhD student’s voyage I </a:t>
            </a:r>
            <a:endParaRPr b="1" sz="4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Purpose, motivation </a:t>
            </a:r>
            <a:r>
              <a:rPr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and</a:t>
            </a:r>
            <a:r>
              <a:rPr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environment</a:t>
            </a:r>
            <a:endParaRPr sz="53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2543575" y="3170175"/>
            <a:ext cx="3831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Antton Alberdi</a:t>
            </a:r>
            <a:endParaRPr b="1" sz="2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University of Copenhagen</a:t>
            </a:r>
            <a:endParaRPr b="1" sz="20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B5BABC"/>
                </a:solidFill>
                <a:latin typeface="Lexend"/>
                <a:ea typeface="Lexend"/>
                <a:cs typeface="Lexend"/>
                <a:sym typeface="Lexend"/>
              </a:rPr>
              <a:t>antton.alberdi@sund.ku.dk</a:t>
            </a:r>
            <a:endParaRPr b="1" sz="2000">
              <a:solidFill>
                <a:srgbClr val="B5BABC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5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15"/>
          <p:cNvSpPr txBox="1"/>
          <p:nvPr/>
        </p:nvSpPr>
        <p:spPr>
          <a:xfrm>
            <a:off x="753550" y="1699950"/>
            <a:ext cx="7225200" cy="14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Why did you decide to </a:t>
            </a:r>
            <a:r>
              <a:rPr b="1" lang="en" sz="4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pursue</a:t>
            </a: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a PhD</a:t>
            </a:r>
            <a:r>
              <a:rPr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?</a:t>
            </a:r>
            <a:endParaRPr sz="4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3211450" y="1678625"/>
            <a:ext cx="55254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" name="Google Shape;83;p16"/>
          <p:cNvSpPr/>
          <p:nvPr/>
        </p:nvSpPr>
        <p:spPr>
          <a:xfrm>
            <a:off x="321600" y="1686700"/>
            <a:ext cx="2635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548025" y="1799350"/>
            <a:ext cx="2220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Theory X </a:t>
            </a:r>
            <a:endParaRPr b="1" sz="34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4935775" y="1799350"/>
            <a:ext cx="2342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Theory Y </a:t>
            </a:r>
            <a:endParaRPr b="1" sz="34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340275" y="2872600"/>
            <a:ext cx="2635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6"/>
          <p:cNvSpPr txBox="1"/>
          <p:nvPr/>
        </p:nvSpPr>
        <p:spPr>
          <a:xfrm>
            <a:off x="548025" y="2985250"/>
            <a:ext cx="2220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Job</a:t>
            </a:r>
            <a:endParaRPr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" name="Google Shape;88;p16"/>
          <p:cNvSpPr/>
          <p:nvPr/>
        </p:nvSpPr>
        <p:spPr>
          <a:xfrm>
            <a:off x="3254250" y="2872600"/>
            <a:ext cx="2635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" name="Google Shape;89;p16"/>
          <p:cNvSpPr txBox="1"/>
          <p:nvPr/>
        </p:nvSpPr>
        <p:spPr>
          <a:xfrm>
            <a:off x="3462000" y="2985250"/>
            <a:ext cx="2220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Career</a:t>
            </a:r>
            <a:endParaRPr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" name="Google Shape;90;p16"/>
          <p:cNvSpPr/>
          <p:nvPr/>
        </p:nvSpPr>
        <p:spPr>
          <a:xfrm>
            <a:off x="6120025" y="2872600"/>
            <a:ext cx="2635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6327775" y="3020500"/>
            <a:ext cx="2220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Calling</a:t>
            </a:r>
            <a:endParaRPr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" name="Google Shape;92;p16"/>
          <p:cNvSpPr txBox="1"/>
          <p:nvPr/>
        </p:nvSpPr>
        <p:spPr>
          <a:xfrm>
            <a:off x="2850125" y="3885900"/>
            <a:ext cx="3291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Bellah et al. 1985</a:t>
            </a:r>
            <a:r>
              <a:rPr b="1" lang="en" sz="34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b="1" sz="34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2926325" y="1023475"/>
            <a:ext cx="2901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McGregor 1960</a:t>
            </a:r>
            <a:endParaRPr b="1" sz="26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7"/>
          <p:cNvSpPr txBox="1"/>
          <p:nvPr/>
        </p:nvSpPr>
        <p:spPr>
          <a:xfrm>
            <a:off x="916950" y="1299950"/>
            <a:ext cx="2555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Theory X 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" name="Google Shape;101;p17"/>
          <p:cNvSpPr txBox="1"/>
          <p:nvPr/>
        </p:nvSpPr>
        <p:spPr>
          <a:xfrm>
            <a:off x="5344800" y="1299950"/>
            <a:ext cx="24222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Theory Y 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500425" y="2221850"/>
            <a:ext cx="36645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People inherently dislike work and will avoid it if they can. Motivation is driven primarily by </a:t>
            </a: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external factors</a:t>
            </a: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, such as financial rewards (salary) or fear of repercussions (fines).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" name="Google Shape;103;p17"/>
          <p:cNvSpPr txBox="1"/>
          <p:nvPr/>
        </p:nvSpPr>
        <p:spPr>
          <a:xfrm>
            <a:off x="4655575" y="2221850"/>
            <a:ext cx="3907500" cy="233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People enjoy meaningful work and are naturally motivated to succeed. Motivation comes from </a:t>
            </a:r>
            <a:r>
              <a:rPr b="1" lang="en" sz="2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internal factors</a:t>
            </a: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such as personal fulfillment, curiosity, and a sense of contributing to a greater good. 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5938000" y="572725"/>
            <a:ext cx="2901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McGregor 1960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8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8"/>
          <p:cNvSpPr txBox="1"/>
          <p:nvPr/>
        </p:nvSpPr>
        <p:spPr>
          <a:xfrm>
            <a:off x="636925" y="1299950"/>
            <a:ext cx="1812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Job 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" name="Google Shape;112;p18"/>
          <p:cNvSpPr txBox="1"/>
          <p:nvPr/>
        </p:nvSpPr>
        <p:spPr>
          <a:xfrm>
            <a:off x="3281050" y="1299950"/>
            <a:ext cx="2005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Career 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" name="Google Shape;113;p18"/>
          <p:cNvSpPr txBox="1"/>
          <p:nvPr/>
        </p:nvSpPr>
        <p:spPr>
          <a:xfrm>
            <a:off x="6488975" y="1299950"/>
            <a:ext cx="2114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Calling 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" name="Google Shape;114;p18"/>
          <p:cNvSpPr txBox="1"/>
          <p:nvPr/>
        </p:nvSpPr>
        <p:spPr>
          <a:xfrm>
            <a:off x="271825" y="1993250"/>
            <a:ext cx="26214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Interested in the material benefits from work and do not seek or receive any other type of reward from it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" name="Google Shape;115;p18"/>
          <p:cNvSpPr txBox="1"/>
          <p:nvPr/>
        </p:nvSpPr>
        <p:spPr>
          <a:xfrm>
            <a:off x="3105025" y="1993250"/>
            <a:ext cx="26214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Seek advancement within the occupational structure. A stepping stone.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18"/>
          <p:cNvSpPr txBox="1"/>
          <p:nvPr/>
        </p:nvSpPr>
        <p:spPr>
          <a:xfrm>
            <a:off x="6187675" y="1993250"/>
            <a:ext cx="26214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Work is inseparable from their life, brings fulfillment to the individual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18"/>
          <p:cNvSpPr txBox="1"/>
          <p:nvPr/>
        </p:nvSpPr>
        <p:spPr>
          <a:xfrm>
            <a:off x="5737950" y="493500"/>
            <a:ext cx="3291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Bellah et al. 1985</a:t>
            </a:r>
            <a:r>
              <a:rPr b="1"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b="1" sz="3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19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" name="Google Shape;124;p19"/>
          <p:cNvSpPr txBox="1"/>
          <p:nvPr/>
        </p:nvSpPr>
        <p:spPr>
          <a:xfrm>
            <a:off x="636925" y="1299950"/>
            <a:ext cx="18126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Job 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" name="Google Shape;125;p19"/>
          <p:cNvSpPr txBox="1"/>
          <p:nvPr/>
        </p:nvSpPr>
        <p:spPr>
          <a:xfrm>
            <a:off x="3281050" y="1299950"/>
            <a:ext cx="2005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Career 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" name="Google Shape;126;p19"/>
          <p:cNvSpPr txBox="1"/>
          <p:nvPr/>
        </p:nvSpPr>
        <p:spPr>
          <a:xfrm>
            <a:off x="6488975" y="1299950"/>
            <a:ext cx="2114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Calling 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" name="Google Shape;127;p19"/>
          <p:cNvSpPr txBox="1"/>
          <p:nvPr/>
        </p:nvSpPr>
        <p:spPr>
          <a:xfrm>
            <a:off x="271825" y="1993250"/>
            <a:ext cx="26214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Interested in the material benefits from work and do not seek or receive any other type of reward from it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" name="Google Shape;128;p19"/>
          <p:cNvSpPr txBox="1"/>
          <p:nvPr/>
        </p:nvSpPr>
        <p:spPr>
          <a:xfrm>
            <a:off x="3105025" y="1993250"/>
            <a:ext cx="26214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Seek advancement within the occupational structure. A stepping stone.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6187675" y="1993250"/>
            <a:ext cx="26214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Work is inseparable from their life, brings fulfillment to the individual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9"/>
          <p:cNvSpPr txBox="1"/>
          <p:nvPr/>
        </p:nvSpPr>
        <p:spPr>
          <a:xfrm>
            <a:off x="5737950" y="493500"/>
            <a:ext cx="3291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Bellah et al. 1985</a:t>
            </a:r>
            <a:r>
              <a:rPr b="1"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b="1" sz="3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" name="Google Shape;131;p19"/>
          <p:cNvSpPr txBox="1"/>
          <p:nvPr/>
        </p:nvSpPr>
        <p:spPr>
          <a:xfrm>
            <a:off x="765725" y="4081625"/>
            <a:ext cx="7225200" cy="9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What is a </a:t>
            </a:r>
            <a:r>
              <a:rPr b="1" lang="en" sz="4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PhD</a:t>
            </a: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for you</a:t>
            </a:r>
            <a:r>
              <a:rPr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?</a:t>
            </a:r>
            <a:endParaRPr sz="4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0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0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8" name="Google Shape;13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525" y="926975"/>
            <a:ext cx="5489751" cy="355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0"/>
          <p:cNvSpPr txBox="1"/>
          <p:nvPr/>
        </p:nvSpPr>
        <p:spPr>
          <a:xfrm>
            <a:off x="6053150" y="3906550"/>
            <a:ext cx="2901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2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Taylor et al. 2010</a:t>
            </a:r>
            <a:endParaRPr b="1" sz="22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1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1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" name="Google Shape;146;p21"/>
          <p:cNvSpPr txBox="1"/>
          <p:nvPr/>
        </p:nvSpPr>
        <p:spPr>
          <a:xfrm>
            <a:off x="753550" y="1699950"/>
            <a:ext cx="7225200" cy="14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What is that </a:t>
            </a:r>
            <a:r>
              <a:rPr b="1" lang="en" sz="4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motivates</a:t>
            </a: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b="1" sz="4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you to pursue PhD</a:t>
            </a: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?</a:t>
            </a:r>
            <a:endParaRPr b="1" sz="4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2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2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" name="Google Shape;153;p22"/>
          <p:cNvSpPr/>
          <p:nvPr/>
        </p:nvSpPr>
        <p:spPr>
          <a:xfrm>
            <a:off x="4744600" y="16524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22"/>
          <p:cNvSpPr/>
          <p:nvPr/>
        </p:nvSpPr>
        <p:spPr>
          <a:xfrm>
            <a:off x="645075" y="16867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2"/>
          <p:cNvSpPr txBox="1"/>
          <p:nvPr/>
        </p:nvSpPr>
        <p:spPr>
          <a:xfrm>
            <a:off x="1069925" y="1764100"/>
            <a:ext cx="2429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Extrinsic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" name="Google Shape;156;p22"/>
          <p:cNvSpPr txBox="1"/>
          <p:nvPr/>
        </p:nvSpPr>
        <p:spPr>
          <a:xfrm>
            <a:off x="5303950" y="1729800"/>
            <a:ext cx="2501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Intrinsic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" name="Google Shape;157;p22"/>
          <p:cNvSpPr txBox="1"/>
          <p:nvPr/>
        </p:nvSpPr>
        <p:spPr>
          <a:xfrm>
            <a:off x="891225" y="2827875"/>
            <a:ext cx="3120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External incentives: </a:t>
            </a: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salary, publications, recognition, awards.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" name="Google Shape;158;p22"/>
          <p:cNvSpPr txBox="1"/>
          <p:nvPr/>
        </p:nvSpPr>
        <p:spPr>
          <a:xfrm>
            <a:off x="5087150" y="2827875"/>
            <a:ext cx="31209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Internal incentives: </a:t>
            </a: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developing new skills, gaining autonomy, or achieving mastery, or to a broader sense of purpose and fulfilment.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" name="Google Shape;159;p22"/>
          <p:cNvSpPr txBox="1"/>
          <p:nvPr/>
        </p:nvSpPr>
        <p:spPr>
          <a:xfrm>
            <a:off x="5087150" y="700875"/>
            <a:ext cx="3655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Ryan and Deci 2000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22"/>
          <p:cNvSpPr txBox="1"/>
          <p:nvPr/>
        </p:nvSpPr>
        <p:spPr>
          <a:xfrm>
            <a:off x="196950" y="744050"/>
            <a:ext cx="3265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Motivation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3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3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" name="Google Shape;167;p23"/>
          <p:cNvSpPr/>
          <p:nvPr/>
        </p:nvSpPr>
        <p:spPr>
          <a:xfrm>
            <a:off x="4744600" y="16524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3"/>
          <p:cNvSpPr/>
          <p:nvPr/>
        </p:nvSpPr>
        <p:spPr>
          <a:xfrm>
            <a:off x="645075" y="16867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3"/>
          <p:cNvSpPr txBox="1"/>
          <p:nvPr/>
        </p:nvSpPr>
        <p:spPr>
          <a:xfrm>
            <a:off x="1069925" y="1764100"/>
            <a:ext cx="2429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Fixed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" name="Google Shape;170;p23"/>
          <p:cNvSpPr txBox="1"/>
          <p:nvPr/>
        </p:nvSpPr>
        <p:spPr>
          <a:xfrm>
            <a:off x="5303950" y="1729800"/>
            <a:ext cx="2501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Growth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23"/>
          <p:cNvSpPr txBox="1"/>
          <p:nvPr/>
        </p:nvSpPr>
        <p:spPr>
          <a:xfrm>
            <a:off x="891225" y="2827875"/>
            <a:ext cx="3120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Abilities are innate and unchangeable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" name="Google Shape;172;p23"/>
          <p:cNvSpPr txBox="1"/>
          <p:nvPr/>
        </p:nvSpPr>
        <p:spPr>
          <a:xfrm>
            <a:off x="5087150" y="2827875"/>
            <a:ext cx="3120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Abilities can develop incrementally through learning and effort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" name="Google Shape;173;p23"/>
          <p:cNvSpPr txBox="1"/>
          <p:nvPr/>
        </p:nvSpPr>
        <p:spPr>
          <a:xfrm>
            <a:off x="5884650" y="780150"/>
            <a:ext cx="2917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Dweck 2006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" name="Google Shape;174;p23"/>
          <p:cNvSpPr txBox="1"/>
          <p:nvPr/>
        </p:nvSpPr>
        <p:spPr>
          <a:xfrm>
            <a:off x="196950" y="744050"/>
            <a:ext cx="2429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Mindset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4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24"/>
          <p:cNvSpPr txBox="1"/>
          <p:nvPr/>
        </p:nvSpPr>
        <p:spPr>
          <a:xfrm>
            <a:off x="5884650" y="780150"/>
            <a:ext cx="2917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Dweck 2006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24"/>
          <p:cNvSpPr txBox="1"/>
          <p:nvPr/>
        </p:nvSpPr>
        <p:spPr>
          <a:xfrm>
            <a:off x="196950" y="744050"/>
            <a:ext cx="2429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Mindset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Carol Dweck Two Mindsets" id="183" name="Google Shape;183;p24"/>
          <p:cNvPicPr preferRelativeResize="0"/>
          <p:nvPr/>
        </p:nvPicPr>
        <p:blipFill rotWithShape="1">
          <a:blip r:embed="rId4">
            <a:alphaModFix/>
          </a:blip>
          <a:srcRect b="71703" l="0" r="0" t="0"/>
          <a:stretch/>
        </p:blipFill>
        <p:spPr>
          <a:xfrm>
            <a:off x="701200" y="1580525"/>
            <a:ext cx="7590643" cy="278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25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" name="Google Shape;190;p25"/>
          <p:cNvSpPr txBox="1"/>
          <p:nvPr/>
        </p:nvSpPr>
        <p:spPr>
          <a:xfrm>
            <a:off x="5884650" y="780150"/>
            <a:ext cx="2917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Dweck 2006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" name="Google Shape;191;p25"/>
          <p:cNvSpPr txBox="1"/>
          <p:nvPr/>
        </p:nvSpPr>
        <p:spPr>
          <a:xfrm>
            <a:off x="196950" y="744050"/>
            <a:ext cx="2429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Mindset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Carol Dweck Two Mindsets" id="192" name="Google Shape;192;p25"/>
          <p:cNvPicPr preferRelativeResize="0"/>
          <p:nvPr/>
        </p:nvPicPr>
        <p:blipFill rotWithShape="1">
          <a:blip r:embed="rId4">
            <a:alphaModFix/>
          </a:blip>
          <a:srcRect b="56196" l="0" r="0" t="15506"/>
          <a:stretch/>
        </p:blipFill>
        <p:spPr>
          <a:xfrm>
            <a:off x="701200" y="1580525"/>
            <a:ext cx="7590643" cy="278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2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6"/>
          <p:cNvSpPr txBox="1"/>
          <p:nvPr/>
        </p:nvSpPr>
        <p:spPr>
          <a:xfrm>
            <a:off x="5884650" y="780150"/>
            <a:ext cx="2917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Dweck 2006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" name="Google Shape;200;p26"/>
          <p:cNvSpPr txBox="1"/>
          <p:nvPr/>
        </p:nvSpPr>
        <p:spPr>
          <a:xfrm>
            <a:off x="196950" y="744050"/>
            <a:ext cx="2429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Mindset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Carol Dweck Two Mindsets" id="201" name="Google Shape;201;p26"/>
          <p:cNvPicPr preferRelativeResize="0"/>
          <p:nvPr/>
        </p:nvPicPr>
        <p:blipFill rotWithShape="1">
          <a:blip r:embed="rId4">
            <a:alphaModFix/>
          </a:blip>
          <a:srcRect b="33712" l="0" r="0" t="37990"/>
          <a:stretch/>
        </p:blipFill>
        <p:spPr>
          <a:xfrm>
            <a:off x="701200" y="1580525"/>
            <a:ext cx="7590643" cy="278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" name="Google Shape;208;p27"/>
          <p:cNvSpPr txBox="1"/>
          <p:nvPr/>
        </p:nvSpPr>
        <p:spPr>
          <a:xfrm>
            <a:off x="5884650" y="780150"/>
            <a:ext cx="2917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Dweck 2006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" name="Google Shape;209;p27"/>
          <p:cNvSpPr txBox="1"/>
          <p:nvPr/>
        </p:nvSpPr>
        <p:spPr>
          <a:xfrm>
            <a:off x="196950" y="744050"/>
            <a:ext cx="24291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Mindset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Carol Dweck Two Mindsets" id="210" name="Google Shape;210;p27"/>
          <p:cNvPicPr preferRelativeResize="0"/>
          <p:nvPr/>
        </p:nvPicPr>
        <p:blipFill rotWithShape="1">
          <a:blip r:embed="rId4">
            <a:alphaModFix/>
          </a:blip>
          <a:srcRect b="8902" l="0" r="0" t="62801"/>
          <a:stretch/>
        </p:blipFill>
        <p:spPr>
          <a:xfrm>
            <a:off x="701200" y="1580525"/>
            <a:ext cx="7590643" cy="2781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8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8"/>
          <p:cNvSpPr txBox="1"/>
          <p:nvPr/>
        </p:nvSpPr>
        <p:spPr>
          <a:xfrm>
            <a:off x="351700" y="1699950"/>
            <a:ext cx="8252400" cy="14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How can you</a:t>
            </a: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b="1" lang="en" sz="4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balance</a:t>
            </a: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between </a:t>
            </a:r>
            <a:endParaRPr b="1" sz="4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growth and deliverables?</a:t>
            </a:r>
            <a:endParaRPr b="1" sz="4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29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9"/>
          <p:cNvSpPr/>
          <p:nvPr/>
        </p:nvSpPr>
        <p:spPr>
          <a:xfrm>
            <a:off x="4744600" y="1652400"/>
            <a:ext cx="3973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9"/>
          <p:cNvSpPr/>
          <p:nvPr/>
        </p:nvSpPr>
        <p:spPr>
          <a:xfrm>
            <a:off x="645075" y="16867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9"/>
          <p:cNvSpPr txBox="1"/>
          <p:nvPr/>
        </p:nvSpPr>
        <p:spPr>
          <a:xfrm>
            <a:off x="718250" y="1764100"/>
            <a:ext cx="3482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Finite game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" name="Google Shape;227;p29"/>
          <p:cNvSpPr txBox="1"/>
          <p:nvPr/>
        </p:nvSpPr>
        <p:spPr>
          <a:xfrm>
            <a:off x="4820800" y="1729800"/>
            <a:ext cx="3831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Infinite game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" name="Google Shape;228;p29"/>
          <p:cNvSpPr txBox="1"/>
          <p:nvPr/>
        </p:nvSpPr>
        <p:spPr>
          <a:xfrm>
            <a:off x="891225" y="2827875"/>
            <a:ext cx="3120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Players, rules, phases, and possible outcomes are predetermined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" name="Google Shape;229;p29"/>
          <p:cNvSpPr txBox="1"/>
          <p:nvPr/>
        </p:nvSpPr>
        <p:spPr>
          <a:xfrm>
            <a:off x="5087150" y="2827875"/>
            <a:ext cx="31209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Lack clear players and fixed rules; their phases shift, and outcomes are unpredictable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9"/>
          <p:cNvSpPr txBox="1"/>
          <p:nvPr/>
        </p:nvSpPr>
        <p:spPr>
          <a:xfrm>
            <a:off x="5151575" y="862425"/>
            <a:ext cx="3883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3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Carse 1986, Sinek 2019</a:t>
            </a:r>
            <a:endParaRPr b="1" sz="23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9"/>
          <p:cNvSpPr txBox="1"/>
          <p:nvPr/>
        </p:nvSpPr>
        <p:spPr>
          <a:xfrm>
            <a:off x="196950" y="744050"/>
            <a:ext cx="4409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Academia game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0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0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8" name="Google Shape;238;p30"/>
          <p:cNvSpPr/>
          <p:nvPr/>
        </p:nvSpPr>
        <p:spPr>
          <a:xfrm>
            <a:off x="4744600" y="1652400"/>
            <a:ext cx="39735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0"/>
          <p:cNvSpPr/>
          <p:nvPr/>
        </p:nvSpPr>
        <p:spPr>
          <a:xfrm>
            <a:off x="645075" y="1686700"/>
            <a:ext cx="36132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30"/>
          <p:cNvSpPr txBox="1"/>
          <p:nvPr/>
        </p:nvSpPr>
        <p:spPr>
          <a:xfrm>
            <a:off x="718250" y="1764100"/>
            <a:ext cx="3482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Finite game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" name="Google Shape;241;p30"/>
          <p:cNvSpPr txBox="1"/>
          <p:nvPr/>
        </p:nvSpPr>
        <p:spPr>
          <a:xfrm>
            <a:off x="4820800" y="1729800"/>
            <a:ext cx="38310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Infinite game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" name="Google Shape;242;p30"/>
          <p:cNvSpPr txBox="1"/>
          <p:nvPr/>
        </p:nvSpPr>
        <p:spPr>
          <a:xfrm>
            <a:off x="891225" y="2827875"/>
            <a:ext cx="3120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Players, rules, phases, and possible outcomes are predetermined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" name="Google Shape;243;p30"/>
          <p:cNvSpPr txBox="1"/>
          <p:nvPr/>
        </p:nvSpPr>
        <p:spPr>
          <a:xfrm>
            <a:off x="5087150" y="2827875"/>
            <a:ext cx="31209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Lack clear players and fixed rules; their phases shift, and outcomes are unpredictable</a:t>
            </a:r>
            <a:endParaRPr sz="2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4" name="Google Shape;244;p30"/>
          <p:cNvSpPr txBox="1"/>
          <p:nvPr/>
        </p:nvSpPr>
        <p:spPr>
          <a:xfrm>
            <a:off x="5151575" y="862425"/>
            <a:ext cx="3883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3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Carse 1986, Sinek 2019</a:t>
            </a:r>
            <a:endParaRPr b="1" sz="23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5" name="Google Shape;245;p30"/>
          <p:cNvSpPr txBox="1"/>
          <p:nvPr/>
        </p:nvSpPr>
        <p:spPr>
          <a:xfrm>
            <a:off x="196950" y="744050"/>
            <a:ext cx="4409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Academia game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" name="Google Shape;246;p30"/>
          <p:cNvSpPr txBox="1"/>
          <p:nvPr/>
        </p:nvSpPr>
        <p:spPr>
          <a:xfrm>
            <a:off x="1143100" y="4273650"/>
            <a:ext cx="2225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Short-term</a:t>
            </a:r>
            <a:endParaRPr sz="1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" name="Google Shape;247;p30"/>
          <p:cNvSpPr txBox="1"/>
          <p:nvPr/>
        </p:nvSpPr>
        <p:spPr>
          <a:xfrm>
            <a:off x="5461325" y="4273650"/>
            <a:ext cx="2225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Long</a:t>
            </a:r>
            <a:r>
              <a:rPr b="1" lang="en" sz="2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-term</a:t>
            </a:r>
            <a:endParaRPr sz="1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31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1"/>
          <p:cNvSpPr txBox="1"/>
          <p:nvPr/>
        </p:nvSpPr>
        <p:spPr>
          <a:xfrm>
            <a:off x="763450" y="1671725"/>
            <a:ext cx="7225200" cy="33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It is not about winning or loosing, it’s about </a:t>
            </a:r>
            <a:r>
              <a:rPr b="1" lang="en" sz="2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surviving</a:t>
            </a:r>
            <a:endParaRPr b="1" sz="2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It’s not about being the best, it’s about </a:t>
            </a:r>
            <a:r>
              <a:rPr b="1" lang="en" sz="2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improving</a:t>
            </a:r>
            <a:endParaRPr b="1" sz="2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It’s not about now, it’s about the </a:t>
            </a:r>
            <a:r>
              <a:rPr b="1" lang="en" sz="2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future</a:t>
            </a:r>
            <a:endParaRPr b="1" sz="3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4" name="Google Shape;254;p31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5" name="Google Shape;255;p31"/>
          <p:cNvSpPr txBox="1"/>
          <p:nvPr/>
        </p:nvSpPr>
        <p:spPr>
          <a:xfrm>
            <a:off x="196950" y="744050"/>
            <a:ext cx="4409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Infinite mindset</a:t>
            </a:r>
            <a:endParaRPr b="1" sz="38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2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2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2" name="Google Shape;262;p32"/>
          <p:cNvSpPr txBox="1"/>
          <p:nvPr/>
        </p:nvSpPr>
        <p:spPr>
          <a:xfrm>
            <a:off x="753550" y="1699950"/>
            <a:ext cx="7225200" cy="14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What is the </a:t>
            </a:r>
            <a:r>
              <a:rPr b="1" lang="en" sz="40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culture</a:t>
            </a: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 of your </a:t>
            </a:r>
            <a:endParaRPr b="1" sz="4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environment?</a:t>
            </a:r>
            <a:endParaRPr sz="40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33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3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9" name="Google Shape;269;p33"/>
          <p:cNvSpPr txBox="1"/>
          <p:nvPr/>
        </p:nvSpPr>
        <p:spPr>
          <a:xfrm>
            <a:off x="96250" y="707575"/>
            <a:ext cx="49761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Dimensions of culture</a:t>
            </a:r>
            <a:endParaRPr sz="2800">
              <a:solidFill>
                <a:srgbClr val="990000"/>
              </a:solidFill>
            </a:endParaRPr>
          </a:p>
        </p:txBody>
      </p:sp>
      <p:sp>
        <p:nvSpPr>
          <p:cNvPr id="270" name="Google Shape;270;p33"/>
          <p:cNvSpPr txBox="1"/>
          <p:nvPr/>
        </p:nvSpPr>
        <p:spPr>
          <a:xfrm>
            <a:off x="5561725" y="7635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Hofstede</a:t>
            </a: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 1980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1" name="Google Shape;271;p33"/>
          <p:cNvSpPr txBox="1"/>
          <p:nvPr/>
        </p:nvSpPr>
        <p:spPr>
          <a:xfrm>
            <a:off x="762125" y="1444125"/>
            <a:ext cx="7257600" cy="3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300"/>
              <a:buFont typeface="Lexend"/>
              <a:buChar char="●"/>
            </a:pPr>
            <a:r>
              <a:rPr lang="en" sz="33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Power distance</a:t>
            </a:r>
            <a:endParaRPr sz="33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300"/>
              <a:buFont typeface="Lexend"/>
              <a:buChar char="●"/>
            </a:pPr>
            <a:r>
              <a:rPr lang="en" sz="33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Individualism</a:t>
            </a:r>
            <a:endParaRPr sz="33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300"/>
              <a:buFont typeface="Lexend"/>
              <a:buChar char="●"/>
            </a:pPr>
            <a:r>
              <a:rPr lang="en" sz="33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Motivation towards success</a:t>
            </a:r>
            <a:endParaRPr sz="33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300"/>
              <a:buFont typeface="Lexend"/>
              <a:buChar char="●"/>
            </a:pPr>
            <a:r>
              <a:rPr lang="en" sz="33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Uncertainty avoidance</a:t>
            </a:r>
            <a:endParaRPr sz="33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300"/>
              <a:buFont typeface="Lexend"/>
              <a:buChar char="●"/>
            </a:pPr>
            <a:r>
              <a:rPr lang="en" sz="33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Time orientation</a:t>
            </a:r>
            <a:endParaRPr sz="33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438150" lvl="0" marL="4572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300"/>
              <a:buFont typeface="Lexend"/>
              <a:buChar char="●"/>
            </a:pPr>
            <a:r>
              <a:rPr lang="en" sz="3300">
                <a:solidFill>
                  <a:srgbClr val="666666"/>
                </a:solidFill>
                <a:latin typeface="Lexend"/>
                <a:ea typeface="Lexend"/>
                <a:cs typeface="Lexend"/>
                <a:sym typeface="Lexend"/>
              </a:rPr>
              <a:t>Indulgence</a:t>
            </a:r>
            <a:endParaRPr sz="3300">
              <a:solidFill>
                <a:srgbClr val="66666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34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8" name="Google Shape;278;p34"/>
          <p:cNvSpPr txBox="1"/>
          <p:nvPr/>
        </p:nvSpPr>
        <p:spPr>
          <a:xfrm>
            <a:off x="96250" y="707575"/>
            <a:ext cx="4976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Dimensions of culture</a:t>
            </a:r>
            <a:endParaRPr b="1" sz="34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Power</a:t>
            </a:r>
            <a:endParaRPr b="1" sz="3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9" name="Google Shape;279;p34"/>
          <p:cNvSpPr txBox="1"/>
          <p:nvPr/>
        </p:nvSpPr>
        <p:spPr>
          <a:xfrm>
            <a:off x="5561725" y="7635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Hofstede 1980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0" name="Google Shape;280;p34"/>
          <p:cNvSpPr txBox="1"/>
          <p:nvPr/>
        </p:nvSpPr>
        <p:spPr>
          <a:xfrm>
            <a:off x="753550" y="2093500"/>
            <a:ext cx="7850400" cy="14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Does your supervisor maintain hierarchical authority or fosters egalitarian relationships with teammates?</a:t>
            </a:r>
            <a:endParaRPr b="1" sz="3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35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3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7" name="Google Shape;287;p35"/>
          <p:cNvSpPr txBox="1"/>
          <p:nvPr/>
        </p:nvSpPr>
        <p:spPr>
          <a:xfrm>
            <a:off x="96250" y="707575"/>
            <a:ext cx="4976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Dimensions of culture</a:t>
            </a:r>
            <a:endParaRPr b="1" sz="34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Power</a:t>
            </a:r>
            <a:endParaRPr b="1" sz="3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8" name="Google Shape;288;p35"/>
          <p:cNvSpPr txBox="1"/>
          <p:nvPr/>
        </p:nvSpPr>
        <p:spPr>
          <a:xfrm>
            <a:off x="5561725" y="7635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Hofstede 1980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9" name="Google Shape;289;p35"/>
          <p:cNvSpPr txBox="1"/>
          <p:nvPr/>
        </p:nvSpPr>
        <p:spPr>
          <a:xfrm>
            <a:off x="6796375" y="1931775"/>
            <a:ext cx="14733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Hierarchical authority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90" name="Google Shape;290;p35"/>
          <p:cNvSpPr txBox="1"/>
          <p:nvPr/>
        </p:nvSpPr>
        <p:spPr>
          <a:xfrm>
            <a:off x="200100" y="1931775"/>
            <a:ext cx="17487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Egalitarian relationships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291" name="Google Shape;291;p35"/>
          <p:cNvPicPr preferRelativeResize="0"/>
          <p:nvPr/>
        </p:nvPicPr>
        <p:blipFill rotWithShape="1">
          <a:blip r:embed="rId4">
            <a:alphaModFix/>
          </a:blip>
          <a:srcRect b="50331" l="2704" r="9" t="34293"/>
          <a:stretch/>
        </p:blipFill>
        <p:spPr>
          <a:xfrm>
            <a:off x="411725" y="2785975"/>
            <a:ext cx="8472950" cy="22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5"/>
          <p:cNvSpPr txBox="1"/>
          <p:nvPr/>
        </p:nvSpPr>
        <p:spPr>
          <a:xfrm>
            <a:off x="2458100" y="2689350"/>
            <a:ext cx="8106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C0000"/>
                </a:solidFill>
              </a:rPr>
              <a:t>Antton</a:t>
            </a:r>
            <a:endParaRPr b="1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3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3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9" name="Google Shape;299;p36"/>
          <p:cNvSpPr txBox="1"/>
          <p:nvPr/>
        </p:nvSpPr>
        <p:spPr>
          <a:xfrm>
            <a:off x="96250" y="707575"/>
            <a:ext cx="4976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Dimensions of culture</a:t>
            </a:r>
            <a:endParaRPr b="1" sz="34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Individualism</a:t>
            </a:r>
            <a:endParaRPr b="1" sz="3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36"/>
          <p:cNvSpPr txBox="1"/>
          <p:nvPr/>
        </p:nvSpPr>
        <p:spPr>
          <a:xfrm>
            <a:off x="5561725" y="7635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Hofstede 1980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36"/>
          <p:cNvSpPr txBox="1"/>
          <p:nvPr/>
        </p:nvSpPr>
        <p:spPr>
          <a:xfrm>
            <a:off x="753550" y="2093500"/>
            <a:ext cx="7850400" cy="14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Do your </a:t>
            </a:r>
            <a:r>
              <a:rPr lang="en" sz="25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teammates integrate into a collective action of the group or does each researcher behave individualistically?</a:t>
            </a:r>
            <a:endParaRPr b="1" sz="3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3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8" name="Google Shape;308;p37"/>
          <p:cNvSpPr txBox="1"/>
          <p:nvPr/>
        </p:nvSpPr>
        <p:spPr>
          <a:xfrm>
            <a:off x="96250" y="707575"/>
            <a:ext cx="4976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Dimensions of culture</a:t>
            </a:r>
            <a:endParaRPr b="1" sz="34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Individualism</a:t>
            </a:r>
            <a:endParaRPr b="1" sz="3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9" name="Google Shape;309;p37"/>
          <p:cNvSpPr txBox="1"/>
          <p:nvPr/>
        </p:nvSpPr>
        <p:spPr>
          <a:xfrm>
            <a:off x="5561725" y="7635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Hofstede 1980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0" name="Google Shape;310;p37"/>
          <p:cNvSpPr txBox="1"/>
          <p:nvPr/>
        </p:nvSpPr>
        <p:spPr>
          <a:xfrm>
            <a:off x="6720175" y="2084175"/>
            <a:ext cx="20910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Individualism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11" name="Google Shape;311;p37"/>
          <p:cNvSpPr txBox="1"/>
          <p:nvPr/>
        </p:nvSpPr>
        <p:spPr>
          <a:xfrm>
            <a:off x="200100" y="2084175"/>
            <a:ext cx="17487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Collectivism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12" name="Google Shape;312;p37"/>
          <p:cNvPicPr preferRelativeResize="0"/>
          <p:nvPr/>
        </p:nvPicPr>
        <p:blipFill rotWithShape="1">
          <a:blip r:embed="rId4">
            <a:alphaModFix/>
          </a:blip>
          <a:srcRect b="81980" l="2704" r="9" t="2644"/>
          <a:stretch/>
        </p:blipFill>
        <p:spPr>
          <a:xfrm>
            <a:off x="335525" y="2633575"/>
            <a:ext cx="8472950" cy="22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7"/>
          <p:cNvSpPr txBox="1"/>
          <p:nvPr/>
        </p:nvSpPr>
        <p:spPr>
          <a:xfrm>
            <a:off x="1658050" y="2561700"/>
            <a:ext cx="8106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C0000"/>
                </a:solidFill>
              </a:rPr>
              <a:t>Antton</a:t>
            </a:r>
            <a:endParaRPr b="1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38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8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0" name="Google Shape;320;p38"/>
          <p:cNvSpPr txBox="1"/>
          <p:nvPr/>
        </p:nvSpPr>
        <p:spPr>
          <a:xfrm>
            <a:off x="96250" y="707575"/>
            <a:ext cx="4976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Dimensions of culture</a:t>
            </a:r>
            <a:endParaRPr b="1" sz="34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Success</a:t>
            </a:r>
            <a:endParaRPr b="1" sz="3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1" name="Google Shape;321;p38"/>
          <p:cNvSpPr txBox="1"/>
          <p:nvPr/>
        </p:nvSpPr>
        <p:spPr>
          <a:xfrm>
            <a:off x="5561725" y="7635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Hofstede 1980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2" name="Google Shape;322;p38"/>
          <p:cNvSpPr txBox="1"/>
          <p:nvPr/>
        </p:nvSpPr>
        <p:spPr>
          <a:xfrm>
            <a:off x="753550" y="2093500"/>
            <a:ext cx="7850400" cy="14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Does your group prioritise productivity and impact or does it focus on well-being and inclusivity?</a:t>
            </a:r>
            <a:endParaRPr b="1" sz="3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39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9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39"/>
          <p:cNvSpPr txBox="1"/>
          <p:nvPr/>
        </p:nvSpPr>
        <p:spPr>
          <a:xfrm>
            <a:off x="96250" y="707575"/>
            <a:ext cx="4976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Dimensions of culture</a:t>
            </a:r>
            <a:endParaRPr b="1" sz="34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Success</a:t>
            </a:r>
            <a:endParaRPr b="1" sz="3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39"/>
          <p:cNvSpPr txBox="1"/>
          <p:nvPr/>
        </p:nvSpPr>
        <p:spPr>
          <a:xfrm>
            <a:off x="5561725" y="7635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Hofstede 1980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1" name="Google Shape;331;p39"/>
          <p:cNvSpPr txBox="1"/>
          <p:nvPr/>
        </p:nvSpPr>
        <p:spPr>
          <a:xfrm>
            <a:off x="6720175" y="1931775"/>
            <a:ext cx="20910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Prestige &amp;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Competition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32" name="Google Shape;332;p39"/>
          <p:cNvSpPr txBox="1"/>
          <p:nvPr/>
        </p:nvSpPr>
        <p:spPr>
          <a:xfrm>
            <a:off x="200100" y="1931775"/>
            <a:ext cx="17487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Wellbeing &amp;</a:t>
            </a:r>
            <a:b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</a:b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Inclusivity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33" name="Google Shape;333;p39"/>
          <p:cNvPicPr preferRelativeResize="0"/>
          <p:nvPr/>
        </p:nvPicPr>
        <p:blipFill rotWithShape="1">
          <a:blip r:embed="rId4">
            <a:alphaModFix/>
          </a:blip>
          <a:srcRect b="34506" l="2704" r="9" t="50117"/>
          <a:stretch/>
        </p:blipFill>
        <p:spPr>
          <a:xfrm>
            <a:off x="335525" y="2785975"/>
            <a:ext cx="8472950" cy="22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9"/>
          <p:cNvSpPr txBox="1"/>
          <p:nvPr/>
        </p:nvSpPr>
        <p:spPr>
          <a:xfrm>
            <a:off x="5382475" y="2683150"/>
            <a:ext cx="8106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C0000"/>
                </a:solidFill>
              </a:rPr>
              <a:t>Antton</a:t>
            </a:r>
            <a:endParaRPr b="1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40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40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40"/>
          <p:cNvSpPr txBox="1"/>
          <p:nvPr/>
        </p:nvSpPr>
        <p:spPr>
          <a:xfrm>
            <a:off x="96250" y="707575"/>
            <a:ext cx="4976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Dimensions of culture</a:t>
            </a:r>
            <a:endParaRPr b="1" sz="34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Uncertainty</a:t>
            </a:r>
            <a:endParaRPr b="1" sz="3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2" name="Google Shape;342;p40"/>
          <p:cNvSpPr txBox="1"/>
          <p:nvPr/>
        </p:nvSpPr>
        <p:spPr>
          <a:xfrm>
            <a:off x="5561725" y="7635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Hofstede 1980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3" name="Google Shape;343;p40"/>
          <p:cNvSpPr txBox="1"/>
          <p:nvPr/>
        </p:nvSpPr>
        <p:spPr>
          <a:xfrm>
            <a:off x="753550" y="2093500"/>
            <a:ext cx="7850400" cy="14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Does your group have well-defined protocols, procedures  and performance metrics, or is ambiguity embraced as part of the work?</a:t>
            </a:r>
            <a:endParaRPr b="1" sz="3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41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41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0" name="Google Shape;350;p41"/>
          <p:cNvSpPr txBox="1"/>
          <p:nvPr/>
        </p:nvSpPr>
        <p:spPr>
          <a:xfrm>
            <a:off x="96250" y="707575"/>
            <a:ext cx="4976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Dimensions of culture</a:t>
            </a:r>
            <a:endParaRPr b="1" sz="34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Uncertainty</a:t>
            </a:r>
            <a:endParaRPr b="1" sz="3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41"/>
          <p:cNvSpPr txBox="1"/>
          <p:nvPr/>
        </p:nvSpPr>
        <p:spPr>
          <a:xfrm>
            <a:off x="5561725" y="7635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Hofstede 1980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41"/>
          <p:cNvSpPr txBox="1"/>
          <p:nvPr/>
        </p:nvSpPr>
        <p:spPr>
          <a:xfrm>
            <a:off x="6720175" y="1931775"/>
            <a:ext cx="23289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Well-defined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structure/processes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53" name="Google Shape;353;p41"/>
          <p:cNvSpPr txBox="1"/>
          <p:nvPr/>
        </p:nvSpPr>
        <p:spPr>
          <a:xfrm>
            <a:off x="200100" y="1931775"/>
            <a:ext cx="26325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Ambiguous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structure/processes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54" name="Google Shape;354;p41"/>
          <p:cNvPicPr preferRelativeResize="0"/>
          <p:nvPr/>
        </p:nvPicPr>
        <p:blipFill rotWithShape="1">
          <a:blip r:embed="rId4">
            <a:alphaModFix/>
          </a:blip>
          <a:srcRect b="2061" l="2704" r="9" t="81766"/>
          <a:stretch/>
        </p:blipFill>
        <p:spPr>
          <a:xfrm>
            <a:off x="335525" y="2633575"/>
            <a:ext cx="8472950" cy="2414325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41"/>
          <p:cNvSpPr txBox="1"/>
          <p:nvPr/>
        </p:nvSpPr>
        <p:spPr>
          <a:xfrm>
            <a:off x="6873450" y="2512200"/>
            <a:ext cx="8106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C0000"/>
                </a:solidFill>
              </a:rPr>
              <a:t>Antton</a:t>
            </a:r>
            <a:endParaRPr b="1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42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42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2" name="Google Shape;362;p42"/>
          <p:cNvSpPr txBox="1"/>
          <p:nvPr/>
        </p:nvSpPr>
        <p:spPr>
          <a:xfrm>
            <a:off x="96250" y="707575"/>
            <a:ext cx="4976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Dimensions of culture</a:t>
            </a:r>
            <a:endParaRPr b="1" sz="34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Time</a:t>
            </a:r>
            <a:endParaRPr b="1" sz="3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42"/>
          <p:cNvSpPr txBox="1"/>
          <p:nvPr/>
        </p:nvSpPr>
        <p:spPr>
          <a:xfrm>
            <a:off x="5561725" y="7635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Hofstede 1980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42"/>
          <p:cNvSpPr txBox="1"/>
          <p:nvPr/>
        </p:nvSpPr>
        <p:spPr>
          <a:xfrm>
            <a:off x="753550" y="2093500"/>
            <a:ext cx="7850400" cy="14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Does your group prioritise strategic investments for significant future impact or focuses primarily on immediate objectives?</a:t>
            </a:r>
            <a:endParaRPr b="1" sz="3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43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43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1" name="Google Shape;371;p43"/>
          <p:cNvSpPr txBox="1"/>
          <p:nvPr/>
        </p:nvSpPr>
        <p:spPr>
          <a:xfrm>
            <a:off x="96250" y="707575"/>
            <a:ext cx="4976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Dimensions of culture</a:t>
            </a:r>
            <a:endParaRPr b="1" sz="34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Time</a:t>
            </a:r>
            <a:endParaRPr b="1" sz="3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2" name="Google Shape;372;p43"/>
          <p:cNvSpPr txBox="1"/>
          <p:nvPr/>
        </p:nvSpPr>
        <p:spPr>
          <a:xfrm>
            <a:off x="5561725" y="7635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Hofstede 1980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3" name="Google Shape;373;p43"/>
          <p:cNvSpPr txBox="1"/>
          <p:nvPr/>
        </p:nvSpPr>
        <p:spPr>
          <a:xfrm>
            <a:off x="6720175" y="1931775"/>
            <a:ext cx="23289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Long-term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strategy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74" name="Google Shape;374;p43"/>
          <p:cNvSpPr txBox="1"/>
          <p:nvPr/>
        </p:nvSpPr>
        <p:spPr>
          <a:xfrm>
            <a:off x="200100" y="1931775"/>
            <a:ext cx="26325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Short-term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objectives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75" name="Google Shape;375;p43"/>
          <p:cNvPicPr preferRelativeResize="0"/>
          <p:nvPr/>
        </p:nvPicPr>
        <p:blipFill rotWithShape="1">
          <a:blip r:embed="rId4">
            <a:alphaModFix/>
          </a:blip>
          <a:srcRect b="18682" l="2704" r="9" t="65941"/>
          <a:stretch/>
        </p:blipFill>
        <p:spPr>
          <a:xfrm>
            <a:off x="335525" y="2785975"/>
            <a:ext cx="8472950" cy="22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43"/>
          <p:cNvSpPr txBox="1"/>
          <p:nvPr/>
        </p:nvSpPr>
        <p:spPr>
          <a:xfrm>
            <a:off x="6867300" y="2658425"/>
            <a:ext cx="8106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C0000"/>
                </a:solidFill>
              </a:rPr>
              <a:t>Antton</a:t>
            </a:r>
            <a:endParaRPr b="1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44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44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44"/>
          <p:cNvSpPr txBox="1"/>
          <p:nvPr/>
        </p:nvSpPr>
        <p:spPr>
          <a:xfrm>
            <a:off x="96250" y="707575"/>
            <a:ext cx="4976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Dimensions of culture</a:t>
            </a:r>
            <a:endParaRPr b="1" sz="34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Indulgence</a:t>
            </a:r>
            <a:endParaRPr b="1" sz="3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4" name="Google Shape;384;p44"/>
          <p:cNvSpPr txBox="1"/>
          <p:nvPr/>
        </p:nvSpPr>
        <p:spPr>
          <a:xfrm>
            <a:off x="5561725" y="7635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Hofstede 1980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5" name="Google Shape;385;p44"/>
          <p:cNvSpPr txBox="1"/>
          <p:nvPr/>
        </p:nvSpPr>
        <p:spPr>
          <a:xfrm>
            <a:off x="753550" y="2093500"/>
            <a:ext cx="7850400" cy="14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Lexend"/>
              <a:buChar char="●"/>
            </a:pPr>
            <a:r>
              <a:rPr lang="en" sz="25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Do you and your teammates feel the freedom to pursue personal interests and balance personal life, or is the environment tightly structured to achieve productive goals?</a:t>
            </a:r>
            <a:endParaRPr b="1" sz="30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45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45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92" name="Google Shape;392;p45"/>
          <p:cNvSpPr txBox="1"/>
          <p:nvPr/>
        </p:nvSpPr>
        <p:spPr>
          <a:xfrm>
            <a:off x="96250" y="707575"/>
            <a:ext cx="49761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Dimensions of culture</a:t>
            </a:r>
            <a:endParaRPr b="1" sz="34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4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Indulgence</a:t>
            </a:r>
            <a:endParaRPr b="1" sz="34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93" name="Google Shape;393;p45"/>
          <p:cNvSpPr txBox="1"/>
          <p:nvPr/>
        </p:nvSpPr>
        <p:spPr>
          <a:xfrm>
            <a:off x="5561725" y="7635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Hofstede 1980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94" name="Google Shape;394;p45"/>
          <p:cNvSpPr txBox="1"/>
          <p:nvPr/>
        </p:nvSpPr>
        <p:spPr>
          <a:xfrm>
            <a:off x="6720175" y="1931775"/>
            <a:ext cx="23289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Indulgent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95" name="Google Shape;395;p45"/>
          <p:cNvSpPr txBox="1"/>
          <p:nvPr/>
        </p:nvSpPr>
        <p:spPr>
          <a:xfrm>
            <a:off x="200100" y="1931775"/>
            <a:ext cx="26325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Restrain-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595959"/>
                </a:solidFill>
                <a:latin typeface="Impact"/>
                <a:ea typeface="Impact"/>
                <a:cs typeface="Impact"/>
                <a:sym typeface="Impact"/>
              </a:rPr>
              <a:t>oriented</a:t>
            </a:r>
            <a:endParaRPr sz="1800">
              <a:solidFill>
                <a:srgbClr val="595959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pic>
        <p:nvPicPr>
          <p:cNvPr id="396" name="Google Shape;396;p45"/>
          <p:cNvPicPr preferRelativeResize="0"/>
          <p:nvPr/>
        </p:nvPicPr>
        <p:blipFill rotWithShape="1">
          <a:blip r:embed="rId4">
            <a:alphaModFix/>
          </a:blip>
          <a:srcRect b="65645" l="2704" r="9" t="18979"/>
          <a:stretch/>
        </p:blipFill>
        <p:spPr>
          <a:xfrm>
            <a:off x="335525" y="2633575"/>
            <a:ext cx="8472950" cy="22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45"/>
          <p:cNvPicPr preferRelativeResize="0"/>
          <p:nvPr/>
        </p:nvPicPr>
        <p:blipFill rotWithShape="1">
          <a:blip r:embed="rId4">
            <a:alphaModFix/>
          </a:blip>
          <a:srcRect b="2061" l="2704" r="9" t="96410"/>
          <a:stretch/>
        </p:blipFill>
        <p:spPr>
          <a:xfrm>
            <a:off x="335525" y="4819775"/>
            <a:ext cx="8472950" cy="228124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45"/>
          <p:cNvSpPr txBox="1"/>
          <p:nvPr/>
        </p:nvSpPr>
        <p:spPr>
          <a:xfrm>
            <a:off x="3914200" y="2357525"/>
            <a:ext cx="8106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C0000"/>
                </a:solidFill>
              </a:rPr>
              <a:t>Antton</a:t>
            </a:r>
            <a:endParaRPr b="1">
              <a:solidFill>
                <a:srgbClr val="CC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46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6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5" name="Google Shape;405;p46"/>
          <p:cNvSpPr txBox="1"/>
          <p:nvPr/>
        </p:nvSpPr>
        <p:spPr>
          <a:xfrm>
            <a:off x="96250" y="707575"/>
            <a:ext cx="457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Levels of culture</a:t>
            </a:r>
            <a:endParaRPr sz="3200">
              <a:solidFill>
                <a:srgbClr val="990000"/>
              </a:solidFill>
            </a:endParaRPr>
          </a:p>
        </p:txBody>
      </p:sp>
      <p:pic>
        <p:nvPicPr>
          <p:cNvPr id="406" name="Google Shape;406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19725" y="1477075"/>
            <a:ext cx="5904548" cy="3563499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46"/>
          <p:cNvSpPr txBox="1"/>
          <p:nvPr/>
        </p:nvSpPr>
        <p:spPr>
          <a:xfrm>
            <a:off x="5561725" y="7635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Schein 1985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7"/>
          <p:cNvSpPr/>
          <p:nvPr/>
        </p:nvSpPr>
        <p:spPr>
          <a:xfrm>
            <a:off x="159650" y="1730225"/>
            <a:ext cx="27027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47"/>
          <p:cNvSpPr/>
          <p:nvPr/>
        </p:nvSpPr>
        <p:spPr>
          <a:xfrm>
            <a:off x="2967075" y="1730213"/>
            <a:ext cx="27027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47"/>
          <p:cNvSpPr/>
          <p:nvPr/>
        </p:nvSpPr>
        <p:spPr>
          <a:xfrm>
            <a:off x="5779450" y="1705675"/>
            <a:ext cx="3245700" cy="924300"/>
          </a:xfrm>
          <a:prstGeom prst="roundRect">
            <a:avLst>
              <a:gd fmla="val 16667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5" name="Google Shape;415;p47" title="hologen_logo_wid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075" y="72213"/>
            <a:ext cx="2646523" cy="421275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47"/>
          <p:cNvSpPr txBox="1"/>
          <p:nvPr/>
        </p:nvSpPr>
        <p:spPr>
          <a:xfrm>
            <a:off x="5313000" y="0"/>
            <a:ext cx="3831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www.hologen-network.eu </a:t>
            </a:r>
            <a:endParaRPr b="1" sz="1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7" name="Google Shape;417;p47"/>
          <p:cNvSpPr txBox="1"/>
          <p:nvPr/>
        </p:nvSpPr>
        <p:spPr>
          <a:xfrm>
            <a:off x="96250" y="707575"/>
            <a:ext cx="457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8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Levels of culture</a:t>
            </a:r>
            <a:endParaRPr sz="3200">
              <a:solidFill>
                <a:srgbClr val="990000"/>
              </a:solidFill>
            </a:endParaRPr>
          </a:p>
        </p:txBody>
      </p:sp>
      <p:sp>
        <p:nvSpPr>
          <p:cNvPr id="418" name="Google Shape;418;p47"/>
          <p:cNvSpPr txBox="1"/>
          <p:nvPr/>
        </p:nvSpPr>
        <p:spPr>
          <a:xfrm>
            <a:off x="5561725" y="763525"/>
            <a:ext cx="3429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600">
                <a:solidFill>
                  <a:srgbClr val="828386"/>
                </a:solidFill>
                <a:latin typeface="Lexend"/>
                <a:ea typeface="Lexend"/>
                <a:cs typeface="Lexend"/>
                <a:sym typeface="Lexend"/>
              </a:rPr>
              <a:t>Schein 1985</a:t>
            </a:r>
            <a:endParaRPr b="1" sz="2600">
              <a:solidFill>
                <a:srgbClr val="82838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9" name="Google Shape;419;p47"/>
          <p:cNvSpPr txBox="1"/>
          <p:nvPr/>
        </p:nvSpPr>
        <p:spPr>
          <a:xfrm>
            <a:off x="411625" y="1830713"/>
            <a:ext cx="23475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Artifacts </a:t>
            </a:r>
            <a:endParaRPr b="1" sz="3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47"/>
          <p:cNvSpPr txBox="1"/>
          <p:nvPr/>
        </p:nvSpPr>
        <p:spPr>
          <a:xfrm>
            <a:off x="3435975" y="1806175"/>
            <a:ext cx="18126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Values </a:t>
            </a:r>
            <a:endParaRPr b="1" sz="3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47"/>
          <p:cNvSpPr txBox="1"/>
          <p:nvPr/>
        </p:nvSpPr>
        <p:spPr>
          <a:xfrm>
            <a:off x="5925425" y="1766438"/>
            <a:ext cx="3162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3500">
                <a:solidFill>
                  <a:srgbClr val="3A7D99"/>
                </a:solidFill>
                <a:latin typeface="Lexend"/>
                <a:ea typeface="Lexend"/>
                <a:cs typeface="Lexend"/>
                <a:sym typeface="Lexend"/>
              </a:rPr>
              <a:t>Assumptions </a:t>
            </a:r>
            <a:endParaRPr b="1" sz="3500">
              <a:solidFill>
                <a:srgbClr val="3A7D99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2" name="Google Shape;422;p47"/>
          <p:cNvSpPr txBox="1"/>
          <p:nvPr/>
        </p:nvSpPr>
        <p:spPr>
          <a:xfrm>
            <a:off x="222900" y="2679050"/>
            <a:ext cx="28227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Tangible or verbally identifiable elements within an organisation: dress code, protocols, meetings, procedures</a:t>
            </a:r>
            <a:endParaRPr sz="18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3" name="Google Shape;423;p47"/>
          <p:cNvSpPr txBox="1"/>
          <p:nvPr/>
        </p:nvSpPr>
        <p:spPr>
          <a:xfrm>
            <a:off x="3105025" y="2679050"/>
            <a:ext cx="24231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Explicitly stated beliefs, goals, and philosophies that an organization formally communicates</a:t>
            </a:r>
            <a:endParaRPr sz="18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4" name="Google Shape;424;p47"/>
          <p:cNvSpPr txBox="1"/>
          <p:nvPr/>
        </p:nvSpPr>
        <p:spPr>
          <a:xfrm>
            <a:off x="6023350" y="2679050"/>
            <a:ext cx="29382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Unspoken and often unconscious beliefs and values that shape the organisation’s culture and influence behavior at its core</a:t>
            </a:r>
            <a:endParaRPr sz="18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