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47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</p:sldIdLst>
  <p:sldSz cy="5143500" cx="9144000"/>
  <p:notesSz cx="6858000" cy="9144000"/>
  <p:embeddedFontLst>
    <p:embeddedFont>
      <p:font typeface="Helvetica Neue"/>
      <p:regular r:id="rId53"/>
      <p:bold r:id="rId54"/>
      <p:italic r:id="rId55"/>
      <p:boldItalic r:id="rId56"/>
    </p:embeddedFont>
    <p:embeddedFont>
      <p:font typeface="Lexend"/>
      <p:regular r:id="rId57"/>
      <p:bold r:id="rId58"/>
    </p:embeddedFont>
    <p:embeddedFont>
      <p:font typeface="Helvetica Neue Light"/>
      <p:regular r:id="rId59"/>
      <p:bold r:id="rId60"/>
      <p:italic r:id="rId61"/>
      <p:boldItalic r:id="rId62"/>
    </p:embeddedFont>
    <p:embeddedFont>
      <p:font typeface="Comfortaa"/>
      <p:regular r:id="rId63"/>
      <p:bold r:id="rId6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font" Target="fonts/HelveticaNeueLight-boldItalic.fntdata"/><Relationship Id="rId61" Type="http://schemas.openxmlformats.org/officeDocument/2006/relationships/font" Target="fonts/HelveticaNeueLight-italic.fntdata"/><Relationship Id="rId20" Type="http://schemas.openxmlformats.org/officeDocument/2006/relationships/slide" Target="slides/slide15.xml"/><Relationship Id="rId64" Type="http://schemas.openxmlformats.org/officeDocument/2006/relationships/font" Target="fonts/Comfortaa-bold.fntdata"/><Relationship Id="rId63" Type="http://schemas.openxmlformats.org/officeDocument/2006/relationships/font" Target="fonts/Comfortaa-regular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60" Type="http://schemas.openxmlformats.org/officeDocument/2006/relationships/font" Target="fonts/HelveticaNeueLight-bold.fntdata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font" Target="fonts/HelveticaNeue-regular.fntdata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font" Target="fonts/HelveticaNeue-italic.fntdata"/><Relationship Id="rId10" Type="http://schemas.openxmlformats.org/officeDocument/2006/relationships/slide" Target="slides/slide5.xml"/><Relationship Id="rId54" Type="http://schemas.openxmlformats.org/officeDocument/2006/relationships/font" Target="fonts/HelveticaNeue-bold.fntdata"/><Relationship Id="rId13" Type="http://schemas.openxmlformats.org/officeDocument/2006/relationships/slide" Target="slides/slide8.xml"/><Relationship Id="rId57" Type="http://schemas.openxmlformats.org/officeDocument/2006/relationships/font" Target="fonts/Lexend-regular.fntdata"/><Relationship Id="rId12" Type="http://schemas.openxmlformats.org/officeDocument/2006/relationships/slide" Target="slides/slide7.xml"/><Relationship Id="rId56" Type="http://schemas.openxmlformats.org/officeDocument/2006/relationships/font" Target="fonts/HelveticaNeue-boldItalic.fntdata"/><Relationship Id="rId15" Type="http://schemas.openxmlformats.org/officeDocument/2006/relationships/slide" Target="slides/slide10.xml"/><Relationship Id="rId59" Type="http://schemas.openxmlformats.org/officeDocument/2006/relationships/font" Target="fonts/HelveticaNeueLight-regular.fntdata"/><Relationship Id="rId14" Type="http://schemas.openxmlformats.org/officeDocument/2006/relationships/slide" Target="slides/slide9.xml"/><Relationship Id="rId58" Type="http://schemas.openxmlformats.org/officeDocument/2006/relationships/font" Target="fonts/Lexend-bold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507cfe2aee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507cfe2aee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56fb5d0774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56fb5d0774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507cfe2aee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507cfe2aee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56fb5d0774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56fb5d0774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56fb5d0774_0_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1" name="Google Shape;101;g356fb5d0774_0_2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56fb5d0774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356fb5d0774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56fb5d0774_0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56fb5d0774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56fb5d0774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56fb5d0774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56fb5d0774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56fb5d0774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56fb5d0774_0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56fb5d0774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56fb5d0774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356fb5d0774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56fb5d0774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356fb5d0774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56fb5d0774_0_1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356fb5d0774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507cfe2aee_0_1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3507cfe2aee_0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56fb5d0774_0_18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1" name="Google Shape;191;g356fb5d0774_0_18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56fb5d0774_0_1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1" name="Google Shape;201;g356fb5d0774_0_1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56fb5d0774_0_2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3" name="Google Shape;213;g356fb5d0774_0_2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56fb5d0774_0_2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5" name="Google Shape;225;g356fb5d0774_0_2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56fb5d0774_0_2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356fb5d0774_0_22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56fb5d0774_0_3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8" name="Google Shape;248;g356fb5d0774_0_3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356fb5d0774_0_3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4" name="Google Shape;264;g356fb5d0774_0_3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56fb5d0774_0_39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356fb5d0774_0_39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56fb5d0774_0_2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356fb5d0774_0_2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356fb5d0774_0_2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356fb5d0774_0_2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356fb5d0774_0_1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356fb5d0774_0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3507cfe2aee_0_2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3507cfe2aee_0_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3507cfe2aee_0_2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3507cfe2aee_0_2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356fb5d0774_0_4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g356fb5d0774_0_4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356fb5d0774_0_1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" name="Google Shape;360;g356fb5d0774_0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356fb5d0774_0_5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7" name="Google Shape;367;g356fb5d0774_0_5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356fb5d0774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356fb5d0774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356fb5d0774_0_5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Google Shape;385;g356fb5d0774_0_5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356fb5d0774_0_5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" name="Google Shape;395;g356fb5d0774_0_5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356fb5d0774_0_5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" name="Google Shape;402;g356fb5d0774_0_5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356fb5d0774_0_5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4" name="Google Shape;414;g356fb5d0774_0_5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g356fb5d0774_0_5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1" name="Google Shape;421;g356fb5d0774_0_5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356fb5d0774_0_5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2" name="Google Shape;432;g356fb5d0774_0_5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356fb5d0774_0_5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356fb5d0774_0_5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3507cfe2aee_0_3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3507cfe2aee_0_3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356fb5d0774_0_5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7" name="Google Shape;467;g356fb5d0774_0_5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356fb5d0774_0_6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4" name="Google Shape;474;g356fb5d0774_0_6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g356fb5d0774_0_6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6" name="Google Shape;486;g356fb5d0774_0_6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g356fb5d0774_0_7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3" name="Google Shape;503;g356fb5d0774_0_7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g356fb5d0774_0_5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9" name="Google Shape;519;g356fb5d0774_0_5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g356fb5d0774_0_7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4" name="Google Shape;534;g356fb5d0774_0_7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g356fb5d0774_0_5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7" name="Google Shape;547;g356fb5d0774_0_5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g35497521d8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6" name="Google Shape;556;g35497521d8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Subtitle">
  <p:cSld name="TITLE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892969" y="863947"/>
            <a:ext cx="7358100" cy="1741200"/>
          </a:xfrm>
          <a:prstGeom prst="rect">
            <a:avLst/>
          </a:prstGeom>
          <a:noFill/>
          <a:ln>
            <a:noFill/>
          </a:ln>
        </p:spPr>
        <p:txBody>
          <a:bodyPr anchorCtr="0" anchor="b" bIns="32750" lIns="32750" spcFirstLastPara="1" rIns="32750" wrap="square" tIns="327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892969" y="2658814"/>
            <a:ext cx="7358100" cy="596100"/>
          </a:xfrm>
          <a:prstGeom prst="rect">
            <a:avLst/>
          </a:prstGeom>
          <a:noFill/>
          <a:ln>
            <a:noFill/>
          </a:ln>
        </p:spPr>
        <p:txBody>
          <a:bodyPr anchorCtr="0" anchor="t" bIns="32750" lIns="32750" spcFirstLastPara="1" rIns="32750" wrap="square" tIns="3275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/>
            </a:lvl1pPr>
            <a:lvl2pPr indent="-228600" lvl="1" marL="914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/>
            </a:lvl2pPr>
            <a:lvl3pPr indent="-228600" lvl="2" marL="1371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/>
            </a:lvl3pPr>
            <a:lvl4pPr indent="-228600" lvl="3" marL="1828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/>
            </a:lvl4pPr>
            <a:lvl5pPr indent="-228600" lvl="4" marL="2286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/>
            </a:lvl5pPr>
            <a:lvl6pPr indent="-336550" lvl="5" marL="2743200" algn="l">
              <a:lnSpc>
                <a:spcPct val="100000"/>
              </a:lnSpc>
              <a:spcBef>
                <a:spcPts val="2700"/>
              </a:spcBef>
              <a:spcAft>
                <a:spcPts val="0"/>
              </a:spcAft>
              <a:buClr>
                <a:srgbClr val="000000"/>
              </a:buClr>
              <a:buSzPts val="1700"/>
              <a:buChar char="•"/>
              <a:defRPr/>
            </a:lvl6pPr>
            <a:lvl7pPr indent="-336550" lvl="6" marL="3200400" algn="l">
              <a:lnSpc>
                <a:spcPct val="100000"/>
              </a:lnSpc>
              <a:spcBef>
                <a:spcPts val="2700"/>
              </a:spcBef>
              <a:spcAft>
                <a:spcPts val="0"/>
              </a:spcAft>
              <a:buClr>
                <a:srgbClr val="000000"/>
              </a:buClr>
              <a:buSzPts val="1700"/>
              <a:buChar char="•"/>
              <a:defRPr/>
            </a:lvl7pPr>
            <a:lvl8pPr indent="-336550" lvl="7" marL="3657600" algn="l">
              <a:lnSpc>
                <a:spcPct val="100000"/>
              </a:lnSpc>
              <a:spcBef>
                <a:spcPts val="2700"/>
              </a:spcBef>
              <a:spcAft>
                <a:spcPts val="0"/>
              </a:spcAft>
              <a:buClr>
                <a:srgbClr val="000000"/>
              </a:buClr>
              <a:buSzPts val="1700"/>
              <a:buChar char="•"/>
              <a:defRPr/>
            </a:lvl8pPr>
            <a:lvl9pPr indent="-336550" lvl="8" marL="4114800" algn="l">
              <a:lnSpc>
                <a:spcPct val="100000"/>
              </a:lnSpc>
              <a:spcBef>
                <a:spcPts val="2700"/>
              </a:spcBef>
              <a:spcAft>
                <a:spcPts val="0"/>
              </a:spcAft>
              <a:buClr>
                <a:srgbClr val="000000"/>
              </a:buClr>
              <a:buSzPts val="1700"/>
              <a:buChar char="•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4449997" y="4902398"/>
            <a:ext cx="239100" cy="220200"/>
          </a:xfrm>
          <a:prstGeom prst="rect">
            <a:avLst/>
          </a:prstGeom>
          <a:noFill/>
          <a:ln>
            <a:noFill/>
          </a:ln>
        </p:spPr>
        <p:txBody>
          <a:bodyPr anchorCtr="0" anchor="t" bIns="32750" lIns="32750" spcFirstLastPara="1" rIns="32750" wrap="square" tIns="3275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 Light"/>
              <a:buNone/>
              <a:defRPr b="0" i="0" sz="1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 Light"/>
              <a:buNone/>
              <a:defRPr b="0" i="0" sz="1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 Light"/>
              <a:buNone/>
              <a:defRPr b="0" i="0" sz="1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 Light"/>
              <a:buNone/>
              <a:defRPr b="0" i="0" sz="1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 Light"/>
              <a:buNone/>
              <a:defRPr b="0" i="0" sz="1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 Light"/>
              <a:buNone/>
              <a:defRPr b="0" i="0" sz="1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 Light"/>
              <a:buNone/>
              <a:defRPr b="0" i="0" sz="1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 Light"/>
              <a:buNone/>
              <a:defRPr b="0" i="0" sz="1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Helvetica Neue Light"/>
              <a:buNone/>
              <a:defRPr b="0" i="0" sz="1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>
  <p:cSld name="TITLE_1_1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5.png"/><Relationship Id="rId6" Type="http://schemas.openxmlformats.org/officeDocument/2006/relationships/image" Target="../media/image25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hyperlink" Target="https://www.hologen-network.eu/#" TargetMode="External"/><Relationship Id="rId5" Type="http://schemas.openxmlformats.org/officeDocument/2006/relationships/hyperlink" Target="https://www.hologen-network.eu/#" TargetMode="External"/><Relationship Id="rId6" Type="http://schemas.openxmlformats.org/officeDocument/2006/relationships/hyperlink" Target="https://www.hologen-network.eu/#" TargetMode="External"/><Relationship Id="rId7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23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9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22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29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14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Relationship Id="rId4" Type="http://schemas.openxmlformats.org/officeDocument/2006/relationships/image" Target="../media/image11.png"/><Relationship Id="rId5" Type="http://schemas.openxmlformats.org/officeDocument/2006/relationships/image" Target="../media/image1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2.png"/><Relationship Id="rId4" Type="http://schemas.openxmlformats.org/officeDocument/2006/relationships/image" Target="../media/image31.jpg"/><Relationship Id="rId5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2.png"/><Relationship Id="rId4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2.png"/><Relationship Id="rId4" Type="http://schemas.openxmlformats.org/officeDocument/2006/relationships/image" Target="../media/image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1.jpg"/><Relationship Id="rId4" Type="http://schemas.openxmlformats.org/officeDocument/2006/relationships/image" Target="../media/image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.png"/><Relationship Id="rId4" Type="http://schemas.openxmlformats.org/officeDocument/2006/relationships/hyperlink" Target="https://pixabay.com/users/terex12-25002902/?utm_source=link-attribution&amp;utm_medium=referral&amp;utm_campaign=image&amp;utm_content=7182671" TargetMode="External"/><Relationship Id="rId5" Type="http://schemas.openxmlformats.org/officeDocument/2006/relationships/hyperlink" Target="https://pixabay.com//?utm_source=link-attribution&amp;utm_medium=referral&amp;utm_campaign=image&amp;utm_content=7182671" TargetMode="External"/><Relationship Id="rId6" Type="http://schemas.openxmlformats.org/officeDocument/2006/relationships/image" Target="../media/image16.jpg"/><Relationship Id="rId7" Type="http://schemas.openxmlformats.org/officeDocument/2006/relationships/image" Target="../media/image42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0.png"/><Relationship Id="rId4" Type="http://schemas.openxmlformats.org/officeDocument/2006/relationships/image" Target="../media/image13.png"/><Relationship Id="rId9" Type="http://schemas.openxmlformats.org/officeDocument/2006/relationships/image" Target="../media/image1.png"/><Relationship Id="rId5" Type="http://schemas.openxmlformats.org/officeDocument/2006/relationships/image" Target="../media/image19.png"/><Relationship Id="rId6" Type="http://schemas.openxmlformats.org/officeDocument/2006/relationships/image" Target="../media/image15.png"/><Relationship Id="rId7" Type="http://schemas.openxmlformats.org/officeDocument/2006/relationships/image" Target="../media/image18.png"/><Relationship Id="rId8" Type="http://schemas.openxmlformats.org/officeDocument/2006/relationships/image" Target="../media/image17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.png"/><Relationship Id="rId4" Type="http://schemas.openxmlformats.org/officeDocument/2006/relationships/image" Target="../media/image33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.png"/><Relationship Id="rId4" Type="http://schemas.openxmlformats.org/officeDocument/2006/relationships/image" Target="../media/image24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.png"/><Relationship Id="rId4" Type="http://schemas.openxmlformats.org/officeDocument/2006/relationships/image" Target="../media/image33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.png"/><Relationship Id="rId4" Type="http://schemas.openxmlformats.org/officeDocument/2006/relationships/image" Target="../media/image24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.png"/><Relationship Id="rId4" Type="http://schemas.openxmlformats.org/officeDocument/2006/relationships/image" Target="../media/image33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.png"/><Relationship Id="rId4" Type="http://schemas.openxmlformats.org/officeDocument/2006/relationships/image" Target="../media/image12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.png"/><Relationship Id="rId4" Type="http://schemas.openxmlformats.org/officeDocument/2006/relationships/image" Target="../media/image33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.png"/><Relationship Id="rId4" Type="http://schemas.openxmlformats.org/officeDocument/2006/relationships/image" Target="../media/image30.png"/><Relationship Id="rId5" Type="http://schemas.openxmlformats.org/officeDocument/2006/relationships/image" Target="../media/image26.jp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.png"/><Relationship Id="rId4" Type="http://schemas.openxmlformats.org/officeDocument/2006/relationships/image" Target="../media/image34.png"/><Relationship Id="rId5" Type="http://schemas.openxmlformats.org/officeDocument/2006/relationships/image" Target="../media/image28.png"/><Relationship Id="rId6" Type="http://schemas.openxmlformats.org/officeDocument/2006/relationships/image" Target="../media/image27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.png"/><Relationship Id="rId4" Type="http://schemas.openxmlformats.org/officeDocument/2006/relationships/image" Target="../media/image36.png"/><Relationship Id="rId5" Type="http://schemas.openxmlformats.org/officeDocument/2006/relationships/image" Target="../media/image40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.png"/><Relationship Id="rId4" Type="http://schemas.openxmlformats.org/officeDocument/2006/relationships/image" Target="../media/image38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5.png"/><Relationship Id="rId4" Type="http://schemas.openxmlformats.org/officeDocument/2006/relationships/image" Target="../media/image37.png"/><Relationship Id="rId5" Type="http://schemas.openxmlformats.org/officeDocument/2006/relationships/image" Target="../media/image39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.png"/><Relationship Id="rId4" Type="http://schemas.openxmlformats.org/officeDocument/2006/relationships/image" Target="../media/image27.png"/><Relationship Id="rId5" Type="http://schemas.openxmlformats.org/officeDocument/2006/relationships/image" Target="../media/image34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.png"/><Relationship Id="rId4" Type="http://schemas.openxmlformats.org/officeDocument/2006/relationships/image" Target="../media/image43.jpg"/><Relationship Id="rId5" Type="http://schemas.openxmlformats.org/officeDocument/2006/relationships/image" Target="../media/image41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.png"/><Relationship Id="rId4" Type="http://schemas.openxmlformats.org/officeDocument/2006/relationships/image" Target="../media/image50.png"/><Relationship Id="rId9" Type="http://schemas.openxmlformats.org/officeDocument/2006/relationships/image" Target="../media/image48.png"/><Relationship Id="rId5" Type="http://schemas.openxmlformats.org/officeDocument/2006/relationships/image" Target="../media/image49.png"/><Relationship Id="rId6" Type="http://schemas.openxmlformats.org/officeDocument/2006/relationships/image" Target="../media/image47.png"/><Relationship Id="rId7" Type="http://schemas.openxmlformats.org/officeDocument/2006/relationships/image" Target="../media/image46.png"/><Relationship Id="rId8" Type="http://schemas.openxmlformats.org/officeDocument/2006/relationships/image" Target="../media/image45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.png"/><Relationship Id="rId4" Type="http://schemas.openxmlformats.org/officeDocument/2006/relationships/image" Target="../media/image44.jpg"/><Relationship Id="rId5" Type="http://schemas.openxmlformats.org/officeDocument/2006/relationships/hyperlink" Target="https://pixabay.com/users/kieutruongphoto-5099306/?utm_source=link-attribution&amp;utm_medium=referral&amp;utm_campaign=image&amp;utm_content=5099248" TargetMode="External"/><Relationship Id="rId6" Type="http://schemas.openxmlformats.org/officeDocument/2006/relationships/hyperlink" Target="https://pixabay.com//?utm_source=link-attribution&amp;utm_medium=referral&amp;utm_campaign=image&amp;utm_content=5099248" TargetMode="Externa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5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5"/>
          <p:cNvSpPr txBox="1"/>
          <p:nvPr/>
        </p:nvSpPr>
        <p:spPr>
          <a:xfrm>
            <a:off x="-151425" y="1148175"/>
            <a:ext cx="9357300" cy="16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Theoretical and practical introduction to hologenomics </a:t>
            </a:r>
            <a:endParaRPr b="1" sz="4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82838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" name="Google Shape;64;p15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" name="Google Shape;65;p15"/>
          <p:cNvSpPr txBox="1"/>
          <p:nvPr/>
        </p:nvSpPr>
        <p:spPr>
          <a:xfrm>
            <a:off x="2339375" y="2945650"/>
            <a:ext cx="43290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Ostaizka Aizpurua</a:t>
            </a:r>
            <a:endParaRPr b="1" sz="20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B5BABC"/>
                </a:solidFill>
                <a:latin typeface="Lexend"/>
                <a:ea typeface="Lexend"/>
                <a:cs typeface="Lexend"/>
                <a:sym typeface="Lexend"/>
              </a:rPr>
              <a:t>ostaizka.aizpurua@sund.ku.dk</a:t>
            </a:r>
            <a:endParaRPr b="1" sz="2000">
              <a:solidFill>
                <a:srgbClr val="B5BABC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" name="Google Shape;66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3128" y="4104284"/>
            <a:ext cx="2436716" cy="907829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59288" y="3921750"/>
            <a:ext cx="2039327" cy="974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5"/>
          <p:cNvPicPr preferRelativeResize="0"/>
          <p:nvPr/>
        </p:nvPicPr>
        <p:blipFill rotWithShape="1">
          <a:blip r:embed="rId6">
            <a:alphaModFix/>
          </a:blip>
          <a:srcRect b="40418" l="9209" r="9437" t="39832"/>
          <a:stretch/>
        </p:blipFill>
        <p:spPr>
          <a:xfrm>
            <a:off x="3279306" y="4228364"/>
            <a:ext cx="2717041" cy="659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/>
          <p:nvPr/>
        </p:nvSpPr>
        <p:spPr>
          <a:xfrm>
            <a:off x="0" y="4778950"/>
            <a:ext cx="9144000" cy="369300"/>
          </a:xfrm>
          <a:prstGeom prst="rect">
            <a:avLst/>
          </a:prstGeom>
          <a:solidFill>
            <a:srgbClr val="3A7D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4" name="Google Shape;74;p16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2150" y="1087775"/>
            <a:ext cx="7885348" cy="1255225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6"/>
          <p:cNvSpPr txBox="1"/>
          <p:nvPr/>
        </p:nvSpPr>
        <p:spPr>
          <a:xfrm>
            <a:off x="532150" y="2456975"/>
            <a:ext cx="7885500" cy="9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6000"/>
              </a:lnSpc>
              <a:spcBef>
                <a:spcPts val="0"/>
              </a:spcBef>
              <a:spcAft>
                <a:spcPts val="1900"/>
              </a:spcAft>
              <a:buNone/>
            </a:pPr>
            <a:r>
              <a:rPr b="1" lang="en" sz="24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Advancing the </a:t>
            </a:r>
            <a:r>
              <a:rPr b="1" lang="en" sz="24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development</a:t>
            </a:r>
            <a:r>
              <a:rPr b="1" lang="en" sz="24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 and </a:t>
            </a:r>
            <a:r>
              <a:rPr b="1" lang="en" sz="24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implementation</a:t>
            </a:r>
            <a:r>
              <a:rPr b="1" lang="en" sz="24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 of </a:t>
            </a:r>
            <a:r>
              <a:rPr b="1" lang="en" sz="24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hologenomics</a:t>
            </a:r>
            <a:r>
              <a:rPr b="1" lang="en" sz="24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 in biological sciences</a:t>
            </a:r>
            <a:endParaRPr b="1" sz="2400">
              <a:solidFill>
                <a:srgbClr val="82838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" name="Google Shape;76;p16"/>
          <p:cNvSpPr/>
          <p:nvPr/>
        </p:nvSpPr>
        <p:spPr>
          <a:xfrm>
            <a:off x="481500" y="2479613"/>
            <a:ext cx="7885500" cy="9372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6"/>
          <p:cNvSpPr txBox="1"/>
          <p:nvPr/>
        </p:nvSpPr>
        <p:spPr>
          <a:xfrm>
            <a:off x="0" y="4774200"/>
            <a:ext cx="9144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9050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uFill>
                  <a:noFill/>
                </a:u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Funded by the European Union under Grant Agreement </a:t>
            </a:r>
            <a:r>
              <a:rPr lang="en" sz="1200">
                <a:solidFill>
                  <a:schemeClr val="lt1"/>
                </a:solidFill>
                <a:uFill>
                  <a:noFill/>
                </a:u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101169005</a:t>
            </a:r>
            <a:endParaRPr sz="1200">
              <a:solidFill>
                <a:schemeClr val="lt1"/>
              </a:solidFill>
              <a:uFill>
                <a:noFill/>
              </a:uFill>
              <a:hlinkClick r:id="rId6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</p:txBody>
      </p:sp>
      <p:pic>
        <p:nvPicPr>
          <p:cNvPr id="78" name="Google Shape;78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118150" y="4533975"/>
            <a:ext cx="696550" cy="464375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6"/>
          <p:cNvSpPr txBox="1"/>
          <p:nvPr/>
        </p:nvSpPr>
        <p:spPr>
          <a:xfrm>
            <a:off x="5287550" y="25350"/>
            <a:ext cx="3831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www.hologen-network.org </a:t>
            </a:r>
            <a:endParaRPr b="1" sz="1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7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7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" name="Google Shape;86;p17"/>
          <p:cNvSpPr txBox="1"/>
          <p:nvPr/>
        </p:nvSpPr>
        <p:spPr>
          <a:xfrm>
            <a:off x="753550" y="1699950"/>
            <a:ext cx="7225200" cy="14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What does </a:t>
            </a:r>
            <a:r>
              <a:rPr b="1" lang="en" sz="4000">
                <a:solidFill>
                  <a:srgbClr val="3A7C99"/>
                </a:solidFill>
                <a:latin typeface="Lexend"/>
                <a:ea typeface="Lexend"/>
                <a:cs typeface="Lexend"/>
                <a:sym typeface="Lexend"/>
              </a:rPr>
              <a:t>hologenomics</a:t>
            </a:r>
            <a:r>
              <a:rPr b="1" lang="en" sz="4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 mean?</a:t>
            </a:r>
            <a:endParaRPr b="1" sz="40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17"/>
          <p:cNvSpPr txBox="1"/>
          <p:nvPr/>
        </p:nvSpPr>
        <p:spPr>
          <a:xfrm>
            <a:off x="2353752" y="3457050"/>
            <a:ext cx="5183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4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1 min to think on your own</a:t>
            </a:r>
            <a:endParaRPr b="1" sz="2400">
              <a:solidFill>
                <a:srgbClr val="82838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" name="Google Shape;88;p17"/>
          <p:cNvSpPr txBox="1"/>
          <p:nvPr/>
        </p:nvSpPr>
        <p:spPr>
          <a:xfrm>
            <a:off x="2365473" y="4011150"/>
            <a:ext cx="4024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4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2 min to share in pairs</a:t>
            </a:r>
            <a:endParaRPr b="1" sz="2400">
              <a:solidFill>
                <a:srgbClr val="82838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8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8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" name="Google Shape;95;p18"/>
          <p:cNvSpPr txBox="1"/>
          <p:nvPr/>
        </p:nvSpPr>
        <p:spPr>
          <a:xfrm>
            <a:off x="571350" y="1299950"/>
            <a:ext cx="35937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7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Hologenomics</a:t>
            </a:r>
            <a:endParaRPr b="1" sz="37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" name="Google Shape;96;p18"/>
          <p:cNvSpPr txBox="1"/>
          <p:nvPr/>
        </p:nvSpPr>
        <p:spPr>
          <a:xfrm>
            <a:off x="4757075" y="1299950"/>
            <a:ext cx="37179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7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Hologenome</a:t>
            </a:r>
            <a:endParaRPr b="1" sz="37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" name="Google Shape;97;p18"/>
          <p:cNvSpPr txBox="1"/>
          <p:nvPr/>
        </p:nvSpPr>
        <p:spPr>
          <a:xfrm>
            <a:off x="500425" y="2221850"/>
            <a:ext cx="36645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The </a:t>
            </a:r>
            <a:r>
              <a:rPr b="1" lang="en" sz="2000">
                <a:solidFill>
                  <a:srgbClr val="3A7C99"/>
                </a:solidFill>
                <a:latin typeface="Lexend"/>
                <a:ea typeface="Lexend"/>
                <a:cs typeface="Lexend"/>
                <a:sym typeface="Lexend"/>
              </a:rPr>
              <a:t>integrated</a:t>
            </a:r>
            <a:r>
              <a:rPr lang="en" sz="2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 study of the genetic features of a eukaryotic </a:t>
            </a:r>
            <a:r>
              <a:rPr b="1" lang="en" sz="2000">
                <a:solidFill>
                  <a:srgbClr val="3A7C99"/>
                </a:solidFill>
                <a:latin typeface="Lexend"/>
                <a:ea typeface="Lexend"/>
                <a:cs typeface="Lexend"/>
                <a:sym typeface="Lexend"/>
              </a:rPr>
              <a:t>host</a:t>
            </a:r>
            <a:r>
              <a:rPr lang="en" sz="2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 alongside that of its associated </a:t>
            </a:r>
            <a:r>
              <a:rPr b="1" lang="en" sz="2000">
                <a:solidFill>
                  <a:srgbClr val="3A7C99"/>
                </a:solidFill>
                <a:latin typeface="Lexend"/>
                <a:ea typeface="Lexend"/>
                <a:cs typeface="Lexend"/>
                <a:sym typeface="Lexend"/>
              </a:rPr>
              <a:t>microbes</a:t>
            </a:r>
            <a:endParaRPr b="1" sz="2000">
              <a:solidFill>
                <a:srgbClr val="3A7C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" name="Google Shape;98;p18"/>
          <p:cNvSpPr txBox="1"/>
          <p:nvPr/>
        </p:nvSpPr>
        <p:spPr>
          <a:xfrm>
            <a:off x="4655575" y="2221850"/>
            <a:ext cx="39075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The </a:t>
            </a:r>
            <a:r>
              <a:rPr b="1" lang="en" sz="2000">
                <a:solidFill>
                  <a:srgbClr val="3A7C99"/>
                </a:solidFill>
                <a:latin typeface="Lexend"/>
                <a:ea typeface="Lexend"/>
                <a:cs typeface="Lexend"/>
                <a:sym typeface="Lexend"/>
              </a:rPr>
              <a:t>entirety of the genetic information</a:t>
            </a:r>
            <a:r>
              <a:rPr lang="en" sz="2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 contained by a eukaryotic </a:t>
            </a:r>
            <a:r>
              <a:rPr b="1" lang="en" sz="2000">
                <a:solidFill>
                  <a:srgbClr val="3A7C99"/>
                </a:solidFill>
                <a:latin typeface="Lexend"/>
                <a:ea typeface="Lexend"/>
                <a:cs typeface="Lexend"/>
                <a:sym typeface="Lexend"/>
              </a:rPr>
              <a:t>host</a:t>
            </a:r>
            <a:r>
              <a:rPr lang="en" sz="2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 and the </a:t>
            </a:r>
            <a:r>
              <a:rPr b="1" lang="en" sz="2000">
                <a:solidFill>
                  <a:srgbClr val="3A7C99"/>
                </a:solidFill>
                <a:latin typeface="Lexend"/>
                <a:ea typeface="Lexend"/>
                <a:cs typeface="Lexend"/>
                <a:sym typeface="Lexend"/>
              </a:rPr>
              <a:t>microbial community</a:t>
            </a:r>
            <a:r>
              <a:rPr lang="en" sz="2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 associated with that host</a:t>
            </a:r>
            <a:endParaRPr sz="20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/>
          <p:nvPr/>
        </p:nvSpPr>
        <p:spPr>
          <a:xfrm>
            <a:off x="4590775" y="269425"/>
            <a:ext cx="28713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4" name="Google Shape;104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1258025"/>
            <a:ext cx="8839204" cy="3172273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9"/>
          <p:cNvSpPr/>
          <p:nvPr/>
        </p:nvSpPr>
        <p:spPr>
          <a:xfrm>
            <a:off x="3138400" y="1054850"/>
            <a:ext cx="2951100" cy="34785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chemeClr val="lt1"/>
              </a:highlight>
            </a:endParaRPr>
          </a:p>
        </p:txBody>
      </p:sp>
      <p:sp>
        <p:nvSpPr>
          <p:cNvPr id="106" name="Google Shape;106;p19"/>
          <p:cNvSpPr/>
          <p:nvPr/>
        </p:nvSpPr>
        <p:spPr>
          <a:xfrm>
            <a:off x="6089500" y="1104913"/>
            <a:ext cx="2951100" cy="34785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chemeClr val="lt1"/>
              </a:highlight>
            </a:endParaRPr>
          </a:p>
        </p:txBody>
      </p:sp>
      <p:pic>
        <p:nvPicPr>
          <p:cNvPr id="107" name="Google Shape;107;p19" title="hologen_logo_wid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9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20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0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15" name="Google Shape;115;p20" title="41576_2021_421_Fig1_HTML.jpeg"/>
          <p:cNvPicPr preferRelativeResize="0"/>
          <p:nvPr/>
        </p:nvPicPr>
        <p:blipFill rotWithShape="1">
          <a:blip r:embed="rId4">
            <a:alphaModFix/>
          </a:blip>
          <a:srcRect b="54410" l="0" r="0" t="0"/>
          <a:stretch/>
        </p:blipFill>
        <p:spPr>
          <a:xfrm>
            <a:off x="76200" y="1320800"/>
            <a:ext cx="8991601" cy="25019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20"/>
          <p:cNvSpPr/>
          <p:nvPr/>
        </p:nvSpPr>
        <p:spPr>
          <a:xfrm>
            <a:off x="51500" y="1390350"/>
            <a:ext cx="169200" cy="1767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20"/>
          <p:cNvSpPr txBox="1"/>
          <p:nvPr/>
        </p:nvSpPr>
        <p:spPr>
          <a:xfrm>
            <a:off x="6520188" y="3822700"/>
            <a:ext cx="24159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7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Alberdi et al. 2021</a:t>
            </a:r>
            <a:endParaRPr b="1" sz="1200">
              <a:solidFill>
                <a:srgbClr val="82838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21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1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24" name="Google Shape;124;p21" title="41576_2012_Article_BFnrg3182_Fig1_HTML (1).jpe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75575" y="841350"/>
            <a:ext cx="3150325" cy="3629174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1"/>
          <p:cNvSpPr txBox="1"/>
          <p:nvPr/>
        </p:nvSpPr>
        <p:spPr>
          <a:xfrm>
            <a:off x="5258400" y="4527950"/>
            <a:ext cx="3770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0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Cho &amp; Blaser</a:t>
            </a:r>
            <a:r>
              <a:rPr b="1" lang="en" sz="20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 et al. 2012</a:t>
            </a:r>
            <a:endParaRPr b="1" sz="20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22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2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32" name="Google Shape;132;p22" title="gr1_lrg (2)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3813" y="725875"/>
            <a:ext cx="5338977" cy="4045951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2"/>
          <p:cNvSpPr txBox="1"/>
          <p:nvPr/>
        </p:nvSpPr>
        <p:spPr>
          <a:xfrm>
            <a:off x="6657850" y="4595825"/>
            <a:ext cx="2543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0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Jian</a:t>
            </a:r>
            <a:r>
              <a:rPr b="1" lang="en" sz="20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 et al. 2021</a:t>
            </a:r>
            <a:endParaRPr b="1" sz="20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23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3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fig.tiff" id="140" name="Google Shape;140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2000" y="663152"/>
            <a:ext cx="6533824" cy="4372325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3"/>
          <p:cNvSpPr txBox="1"/>
          <p:nvPr/>
        </p:nvSpPr>
        <p:spPr>
          <a:xfrm>
            <a:off x="6438500" y="4585400"/>
            <a:ext cx="2646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0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Alberdi</a:t>
            </a:r>
            <a:r>
              <a:rPr b="1" lang="en" sz="20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 et al. 2016</a:t>
            </a:r>
            <a:endParaRPr b="1" sz="20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24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4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8" name="Google Shape;148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1275" y="882475"/>
            <a:ext cx="5884677" cy="388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4"/>
          <p:cNvSpPr txBox="1"/>
          <p:nvPr/>
        </p:nvSpPr>
        <p:spPr>
          <a:xfrm>
            <a:off x="6636950" y="4585400"/>
            <a:ext cx="2448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0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Afzaal</a:t>
            </a:r>
            <a:r>
              <a:rPr b="1" lang="en" sz="20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 et al. 2022</a:t>
            </a:r>
            <a:endParaRPr b="1" sz="20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25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5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" name="Google Shape;156;p25"/>
          <p:cNvSpPr txBox="1"/>
          <p:nvPr/>
        </p:nvSpPr>
        <p:spPr>
          <a:xfrm>
            <a:off x="6908475" y="4585400"/>
            <a:ext cx="2176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0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Hou</a:t>
            </a:r>
            <a:r>
              <a:rPr b="1" lang="en" sz="20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 et al. 2022</a:t>
            </a:r>
            <a:endParaRPr b="1" sz="20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57" name="Google Shape;157;p25" title="41392_2022_974_Fig4_HTML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86600" y="611725"/>
            <a:ext cx="4466275" cy="4466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26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6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64" name="Google Shape;164;p26" title="fpsyt-11-587670-g003.jpg"/>
          <p:cNvPicPr preferRelativeResize="0"/>
          <p:nvPr/>
        </p:nvPicPr>
        <p:blipFill rotWithShape="1">
          <a:blip r:embed="rId4">
            <a:alphaModFix/>
          </a:blip>
          <a:srcRect b="50000" l="0" r="47657" t="0"/>
          <a:stretch/>
        </p:blipFill>
        <p:spPr>
          <a:xfrm>
            <a:off x="784100" y="766175"/>
            <a:ext cx="5407724" cy="406975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6"/>
          <p:cNvSpPr txBox="1"/>
          <p:nvPr/>
        </p:nvSpPr>
        <p:spPr>
          <a:xfrm>
            <a:off x="6908475" y="4585400"/>
            <a:ext cx="2176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0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Zhu</a:t>
            </a:r>
            <a:r>
              <a:rPr b="1" lang="en" sz="20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 et al. 2021</a:t>
            </a:r>
            <a:endParaRPr b="1" sz="20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" name="Google Shape;166;p26"/>
          <p:cNvSpPr/>
          <p:nvPr/>
        </p:nvSpPr>
        <p:spPr>
          <a:xfrm>
            <a:off x="784100" y="801825"/>
            <a:ext cx="169200" cy="1767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27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7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" name="Google Shape;173;p27"/>
          <p:cNvSpPr txBox="1"/>
          <p:nvPr/>
        </p:nvSpPr>
        <p:spPr>
          <a:xfrm>
            <a:off x="1555875" y="1825350"/>
            <a:ext cx="5347200" cy="14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Why don't we use </a:t>
            </a:r>
            <a:r>
              <a:rPr b="1" lang="en" sz="3500">
                <a:solidFill>
                  <a:srgbClr val="3A7C99"/>
                </a:solidFill>
                <a:latin typeface="Lexend"/>
                <a:ea typeface="Lexend"/>
                <a:cs typeface="Lexend"/>
                <a:sym typeface="Lexend"/>
              </a:rPr>
              <a:t>microbes</a:t>
            </a:r>
            <a:r>
              <a:rPr b="1" lang="en" sz="35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 more often as a </a:t>
            </a:r>
            <a:r>
              <a:rPr b="1" lang="en" sz="3500">
                <a:solidFill>
                  <a:srgbClr val="3A7C99"/>
                </a:solidFill>
                <a:latin typeface="Lexend"/>
                <a:ea typeface="Lexend"/>
                <a:cs typeface="Lexend"/>
                <a:sym typeface="Lexend"/>
              </a:rPr>
              <a:t>treatment</a:t>
            </a:r>
            <a:r>
              <a:rPr b="1" lang="en" sz="35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?</a:t>
            </a:r>
            <a:endParaRPr b="1" sz="35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28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8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0" name="Google Shape;180;p28"/>
          <p:cNvSpPr txBox="1"/>
          <p:nvPr/>
        </p:nvSpPr>
        <p:spPr>
          <a:xfrm>
            <a:off x="361100" y="1071350"/>
            <a:ext cx="25944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Causality</a:t>
            </a:r>
            <a:r>
              <a:rPr b="1" lang="en" sz="2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b="1" sz="2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" name="Google Shape;181;p28"/>
          <p:cNvSpPr txBox="1"/>
          <p:nvPr/>
        </p:nvSpPr>
        <p:spPr>
          <a:xfrm>
            <a:off x="3166500" y="1071350"/>
            <a:ext cx="23700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Unidentified mechanisms</a:t>
            </a:r>
            <a:r>
              <a:rPr b="1" lang="en" sz="2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b="1" sz="2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" name="Google Shape;182;p28"/>
          <p:cNvSpPr txBox="1"/>
          <p:nvPr/>
        </p:nvSpPr>
        <p:spPr>
          <a:xfrm>
            <a:off x="6356738" y="1071350"/>
            <a:ext cx="24534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Complexity</a:t>
            </a:r>
            <a:r>
              <a:rPr b="1" lang="en" sz="2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b="1" sz="2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" name="Google Shape;183;p28"/>
          <p:cNvSpPr txBox="1"/>
          <p:nvPr/>
        </p:nvSpPr>
        <p:spPr>
          <a:xfrm>
            <a:off x="632925" y="1764650"/>
            <a:ext cx="1311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Microbes</a:t>
            </a:r>
            <a:endParaRPr sz="20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4" name="Google Shape;184;p28"/>
          <p:cNvSpPr txBox="1"/>
          <p:nvPr/>
        </p:nvSpPr>
        <p:spPr>
          <a:xfrm>
            <a:off x="2749875" y="2075750"/>
            <a:ext cx="3283200" cy="312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79BF"/>
                </a:solidFill>
                <a:latin typeface="Lexend"/>
                <a:ea typeface="Lexend"/>
                <a:cs typeface="Lexend"/>
                <a:sym typeface="Lexend"/>
              </a:rPr>
              <a:t>- </a:t>
            </a:r>
            <a:r>
              <a:rPr b="1" lang="en">
                <a:solidFill>
                  <a:srgbClr val="0079BF"/>
                </a:solidFill>
                <a:latin typeface="Lexend"/>
                <a:ea typeface="Lexend"/>
                <a:cs typeface="Lexend"/>
                <a:sym typeface="Lexend"/>
              </a:rPr>
              <a:t>the  mechanisms </a:t>
            </a:r>
            <a:r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through which vagal afferents become activated by the gut microbiota are </a:t>
            </a:r>
            <a:r>
              <a:rPr b="1" lang="en">
                <a:solidFill>
                  <a:srgbClr val="0079BF"/>
                </a:solidFill>
                <a:latin typeface="Lexend"/>
                <a:ea typeface="Lexend"/>
                <a:cs typeface="Lexend"/>
                <a:sym typeface="Lexend"/>
              </a:rPr>
              <a:t>currently unclear.</a:t>
            </a:r>
            <a:endParaRPr b="1">
              <a:solidFill>
                <a:srgbClr val="0079BF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079BF"/>
                </a:solidFill>
                <a:latin typeface="Lexend"/>
                <a:ea typeface="Lexend"/>
                <a:cs typeface="Lexend"/>
                <a:sym typeface="Lexend"/>
              </a:rPr>
              <a:t>- </a:t>
            </a:r>
            <a:r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Although the </a:t>
            </a:r>
            <a:r>
              <a:rPr b="1" lang="en">
                <a:solidFill>
                  <a:srgbClr val="0079BF"/>
                </a:solidFill>
                <a:latin typeface="Lexend"/>
                <a:ea typeface="Lexend"/>
                <a:cs typeface="Lexend"/>
                <a:sym typeface="Lexend"/>
              </a:rPr>
              <a:t>mechanisms responsible for such effects were not fully understood</a:t>
            </a:r>
            <a:r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…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- However, </a:t>
            </a:r>
            <a:r>
              <a:rPr b="1" lang="en">
                <a:solidFill>
                  <a:srgbClr val="0079BF"/>
                </a:solidFill>
                <a:latin typeface="Lexend"/>
                <a:ea typeface="Lexend"/>
                <a:cs typeface="Lexend"/>
                <a:sym typeface="Lexend"/>
              </a:rPr>
              <a:t>the mechanisms linking microbiota to social neurodevelopment are not well understood</a:t>
            </a:r>
            <a:r>
              <a:rPr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.</a:t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5" name="Google Shape;185;p28"/>
          <p:cNvSpPr txBox="1"/>
          <p:nvPr/>
        </p:nvSpPr>
        <p:spPr>
          <a:xfrm>
            <a:off x="632925" y="2828125"/>
            <a:ext cx="15768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Phenotype</a:t>
            </a:r>
            <a:endParaRPr sz="20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Disease</a:t>
            </a:r>
            <a:endParaRPr sz="20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86" name="Google Shape;186;p28"/>
          <p:cNvCxnSpPr>
            <a:stCxn id="183" idx="2"/>
          </p:cNvCxnSpPr>
          <p:nvPr/>
        </p:nvCxnSpPr>
        <p:spPr>
          <a:xfrm>
            <a:off x="1288575" y="2257250"/>
            <a:ext cx="0" cy="625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pic>
        <p:nvPicPr>
          <p:cNvPr id="187" name="Google Shape;18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77450" y="2922075"/>
            <a:ext cx="2411975" cy="191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18100" y="1788800"/>
            <a:ext cx="2296800" cy="916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Google Shape;193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1258025"/>
            <a:ext cx="8839204" cy="3172273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29"/>
          <p:cNvSpPr/>
          <p:nvPr/>
        </p:nvSpPr>
        <p:spPr>
          <a:xfrm>
            <a:off x="3138400" y="1054850"/>
            <a:ext cx="2951100" cy="34785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chemeClr val="lt1"/>
              </a:highlight>
            </a:endParaRPr>
          </a:p>
        </p:txBody>
      </p:sp>
      <p:sp>
        <p:nvSpPr>
          <p:cNvPr id="195" name="Google Shape;195;p29"/>
          <p:cNvSpPr/>
          <p:nvPr/>
        </p:nvSpPr>
        <p:spPr>
          <a:xfrm>
            <a:off x="90400" y="1054850"/>
            <a:ext cx="2951100" cy="3478500"/>
          </a:xfrm>
          <a:prstGeom prst="roundRect">
            <a:avLst>
              <a:gd fmla="val 16667" name="adj"/>
            </a:avLst>
          </a:prstGeom>
          <a:solidFill>
            <a:srgbClr val="FFFFFF">
              <a:alpha val="832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chemeClr val="lt1"/>
              </a:highlight>
            </a:endParaRPr>
          </a:p>
        </p:txBody>
      </p:sp>
      <p:sp>
        <p:nvSpPr>
          <p:cNvPr id="196" name="Google Shape;196;p29"/>
          <p:cNvSpPr/>
          <p:nvPr/>
        </p:nvSpPr>
        <p:spPr>
          <a:xfrm>
            <a:off x="6089500" y="1104913"/>
            <a:ext cx="2951100" cy="3478500"/>
          </a:xfrm>
          <a:prstGeom prst="roundRect">
            <a:avLst>
              <a:gd fmla="val 16667" name="adj"/>
            </a:avLst>
          </a:prstGeom>
          <a:solidFill>
            <a:srgbClr val="FFFFFF">
              <a:alpha val="832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chemeClr val="lt1"/>
              </a:highlight>
            </a:endParaRPr>
          </a:p>
        </p:txBody>
      </p:sp>
      <p:pic>
        <p:nvPicPr>
          <p:cNvPr id="197" name="Google Shape;197;p29" title="hologen_logo_wid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9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0"/>
          <p:cNvSpPr/>
          <p:nvPr/>
        </p:nvSpPr>
        <p:spPr>
          <a:xfrm>
            <a:off x="3654525" y="1995850"/>
            <a:ext cx="2101800" cy="2101800"/>
          </a:xfrm>
          <a:prstGeom prst="ellipse">
            <a:avLst/>
          </a:prstGeom>
          <a:solidFill>
            <a:srgbClr val="CFE2F3"/>
          </a:solidFill>
          <a:ln cap="flat" cmpd="sng" w="76200">
            <a:solidFill>
              <a:srgbClr val="EFF7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30"/>
          <p:cNvSpPr txBox="1"/>
          <p:nvPr/>
        </p:nvSpPr>
        <p:spPr>
          <a:xfrm>
            <a:off x="730725" y="1094675"/>
            <a:ext cx="2706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i="0" lang="en" sz="3000" u="none" cap="none" strike="noStrike">
                <a:solidFill>
                  <a:srgbClr val="00517F"/>
                </a:solidFill>
                <a:latin typeface="Lexend"/>
                <a:ea typeface="Lexend"/>
                <a:cs typeface="Lexend"/>
                <a:sym typeface="Lexend"/>
              </a:rPr>
              <a:t>Microbes</a:t>
            </a:r>
            <a:endParaRPr i="0" sz="3000" u="none" cap="none" strike="noStrike">
              <a:solidFill>
                <a:srgbClr val="00517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5" name="Google Shape;205;p30"/>
          <p:cNvSpPr txBox="1"/>
          <p:nvPr/>
        </p:nvSpPr>
        <p:spPr>
          <a:xfrm>
            <a:off x="244200" y="3549925"/>
            <a:ext cx="46788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i="0" lang="en" sz="3000" u="none" cap="none" strike="noStrike">
                <a:solidFill>
                  <a:srgbClr val="00517F"/>
                </a:solidFill>
                <a:latin typeface="Lexend"/>
                <a:ea typeface="Lexend"/>
                <a:cs typeface="Lexend"/>
                <a:sym typeface="Lexend"/>
              </a:rPr>
              <a:t>Metabolites</a:t>
            </a:r>
            <a:endParaRPr i="0" sz="3000" u="none" cap="none" strike="noStrike">
              <a:solidFill>
                <a:srgbClr val="00517F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i="0" lang="en" sz="3000" u="none" cap="none" strike="noStrike">
                <a:solidFill>
                  <a:srgbClr val="00517F"/>
                </a:solidFill>
                <a:latin typeface="Lexend"/>
                <a:ea typeface="Lexend"/>
                <a:cs typeface="Lexend"/>
                <a:sym typeface="Lexend"/>
              </a:rPr>
              <a:t>Structural components</a:t>
            </a:r>
            <a:endParaRPr i="0" sz="3000" u="none" cap="none" strike="noStrike">
              <a:solidFill>
                <a:srgbClr val="00517F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i="0" lang="en" sz="1800" u="none" cap="none" strike="noStrike">
                <a:solidFill>
                  <a:srgbClr val="0079BF"/>
                </a:solidFill>
                <a:latin typeface="Lexend"/>
                <a:ea typeface="Lexend"/>
                <a:cs typeface="Lexend"/>
                <a:sym typeface="Lexend"/>
              </a:rPr>
              <a:t>LPS, SCFA…</a:t>
            </a:r>
            <a:endParaRPr i="0" sz="1800" u="none" cap="none" strike="noStrike">
              <a:solidFill>
                <a:srgbClr val="0079B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6" name="Google Shape;206;p30"/>
          <p:cNvSpPr/>
          <p:nvPr/>
        </p:nvSpPr>
        <p:spPr>
          <a:xfrm>
            <a:off x="1626025" y="2010350"/>
            <a:ext cx="420000" cy="14073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A4C2F4"/>
          </a:solidFill>
          <a:ln cap="flat" cmpd="sng" w="38100">
            <a:solidFill>
              <a:srgbClr val="0051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CE5CD"/>
              </a:solidFill>
              <a:highlight>
                <a:srgbClr val="F9CB9C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7" name="Google Shape;207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69751" y="2406640"/>
            <a:ext cx="1271350" cy="1280209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30"/>
          <p:cNvSpPr/>
          <p:nvPr/>
        </p:nvSpPr>
        <p:spPr>
          <a:xfrm>
            <a:off x="4386325" y="34800"/>
            <a:ext cx="1174800" cy="198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9" name="Google Shape;209;p30" title="hologen_logo_wid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30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p31"/>
          <p:cNvPicPr preferRelativeResize="0"/>
          <p:nvPr/>
        </p:nvPicPr>
        <p:blipFill rotWithShape="1">
          <a:blip r:embed="rId3">
            <a:alphaModFix/>
          </a:blip>
          <a:srcRect b="79721" l="0" r="48822" t="0"/>
          <a:stretch/>
        </p:blipFill>
        <p:spPr>
          <a:xfrm>
            <a:off x="0" y="2282263"/>
            <a:ext cx="4430275" cy="1890550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31"/>
          <p:cNvSpPr txBox="1"/>
          <p:nvPr/>
        </p:nvSpPr>
        <p:spPr>
          <a:xfrm>
            <a:off x="232250" y="1134950"/>
            <a:ext cx="7072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i="0" lang="en" sz="3000" u="none" cap="none" strike="noStrike">
                <a:solidFill>
                  <a:srgbClr val="00517F"/>
                </a:solidFill>
                <a:latin typeface="Lexend"/>
                <a:ea typeface="Lexend"/>
                <a:cs typeface="Lexend"/>
                <a:sym typeface="Lexend"/>
              </a:rPr>
              <a:t>Structural components &amp; </a:t>
            </a:r>
            <a:r>
              <a:rPr lang="en" sz="3000">
                <a:solidFill>
                  <a:srgbClr val="00517F"/>
                </a:solidFill>
                <a:latin typeface="Lexend"/>
                <a:ea typeface="Lexend"/>
                <a:cs typeface="Lexend"/>
                <a:sym typeface="Lexend"/>
              </a:rPr>
              <a:t>Metabolites</a:t>
            </a:r>
            <a:endParaRPr sz="3000">
              <a:solidFill>
                <a:srgbClr val="00517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7" name="Google Shape;217;p31"/>
          <p:cNvSpPr/>
          <p:nvPr/>
        </p:nvSpPr>
        <p:spPr>
          <a:xfrm>
            <a:off x="-391675" y="2045200"/>
            <a:ext cx="1174800" cy="198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8" name="Google Shape;218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51000" y="2014365"/>
            <a:ext cx="4313477" cy="24263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31" title="hologen_logo_wid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31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1" name="Google Shape;221;p31"/>
          <p:cNvSpPr txBox="1"/>
          <p:nvPr/>
        </p:nvSpPr>
        <p:spPr>
          <a:xfrm>
            <a:off x="5867100" y="4388550"/>
            <a:ext cx="2997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Technology Networks</a:t>
            </a:r>
            <a:endParaRPr b="1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2" name="Google Shape;222;p31"/>
          <p:cNvSpPr txBox="1"/>
          <p:nvPr/>
        </p:nvSpPr>
        <p:spPr>
          <a:xfrm>
            <a:off x="656550" y="4388550"/>
            <a:ext cx="2997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Aizpurua et al. 2023</a:t>
            </a:r>
            <a:endParaRPr b="1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2"/>
          <p:cNvSpPr/>
          <p:nvPr/>
        </p:nvSpPr>
        <p:spPr>
          <a:xfrm>
            <a:off x="3654525" y="1995850"/>
            <a:ext cx="2101800" cy="2101800"/>
          </a:xfrm>
          <a:prstGeom prst="ellipse">
            <a:avLst/>
          </a:prstGeom>
          <a:solidFill>
            <a:srgbClr val="CFE2F3"/>
          </a:solidFill>
          <a:ln cap="flat" cmpd="sng" w="76200">
            <a:solidFill>
              <a:srgbClr val="EFF7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32"/>
          <p:cNvSpPr txBox="1"/>
          <p:nvPr/>
        </p:nvSpPr>
        <p:spPr>
          <a:xfrm>
            <a:off x="730725" y="1094675"/>
            <a:ext cx="2706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i="0" lang="en" sz="3000" u="none" cap="none" strike="noStrike">
                <a:solidFill>
                  <a:srgbClr val="00517F"/>
                </a:solidFill>
                <a:latin typeface="Lexend"/>
                <a:ea typeface="Lexend"/>
                <a:cs typeface="Lexend"/>
                <a:sym typeface="Lexend"/>
              </a:rPr>
              <a:t>Microbes</a:t>
            </a:r>
            <a:endParaRPr i="0" sz="3000" u="none" cap="none" strike="noStrike">
              <a:solidFill>
                <a:srgbClr val="00517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9" name="Google Shape;229;p32"/>
          <p:cNvSpPr txBox="1"/>
          <p:nvPr/>
        </p:nvSpPr>
        <p:spPr>
          <a:xfrm>
            <a:off x="6269300" y="3917850"/>
            <a:ext cx="22032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i="0" lang="en" sz="3000" u="none" cap="none" strike="noStrike">
                <a:solidFill>
                  <a:srgbClr val="00517F"/>
                </a:solidFill>
                <a:latin typeface="Lexend"/>
                <a:ea typeface="Lexend"/>
                <a:cs typeface="Lexend"/>
                <a:sym typeface="Lexend"/>
              </a:rPr>
              <a:t>Receptors</a:t>
            </a:r>
            <a:endParaRPr i="0" sz="3000" u="none" cap="none" strike="noStrike">
              <a:solidFill>
                <a:srgbClr val="00517F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i="0" lang="en" sz="1800" u="none" cap="none" strike="noStrike">
                <a:solidFill>
                  <a:srgbClr val="0079BF"/>
                </a:solidFill>
                <a:latin typeface="Lexend"/>
                <a:ea typeface="Lexend"/>
                <a:cs typeface="Lexend"/>
                <a:sym typeface="Lexend"/>
              </a:rPr>
              <a:t>TLR, NLR, GPCR…</a:t>
            </a:r>
            <a:endParaRPr i="0" sz="1800" u="none" cap="none" strike="noStrike">
              <a:solidFill>
                <a:srgbClr val="0079B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0" name="Google Shape;230;p32"/>
          <p:cNvSpPr/>
          <p:nvPr/>
        </p:nvSpPr>
        <p:spPr>
          <a:xfrm rot="-5400000">
            <a:off x="5198400" y="3859363"/>
            <a:ext cx="420000" cy="14073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A4C2F4"/>
          </a:solidFill>
          <a:ln cap="flat" cmpd="sng" w="38100">
            <a:solidFill>
              <a:srgbClr val="0051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CE5CD"/>
              </a:solidFill>
              <a:highlight>
                <a:srgbClr val="F9CB9C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1" name="Google Shape;231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69751" y="2406640"/>
            <a:ext cx="1271350" cy="1280209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32"/>
          <p:cNvSpPr txBox="1"/>
          <p:nvPr/>
        </p:nvSpPr>
        <p:spPr>
          <a:xfrm>
            <a:off x="227650" y="3686850"/>
            <a:ext cx="48234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i="0" lang="en" sz="3000" u="none" cap="none" strike="noStrike">
                <a:solidFill>
                  <a:srgbClr val="00517F"/>
                </a:solidFill>
                <a:latin typeface="Lexend"/>
                <a:ea typeface="Lexend"/>
                <a:cs typeface="Lexend"/>
                <a:sym typeface="Lexend"/>
              </a:rPr>
              <a:t>Metabolites</a:t>
            </a:r>
            <a:endParaRPr i="0" sz="3000" u="none" cap="none" strike="noStrike">
              <a:solidFill>
                <a:srgbClr val="00517F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i="0" lang="en" sz="3000" u="none" cap="none" strike="noStrike">
                <a:solidFill>
                  <a:srgbClr val="00517F"/>
                </a:solidFill>
                <a:latin typeface="Lexend"/>
                <a:ea typeface="Lexend"/>
                <a:cs typeface="Lexend"/>
                <a:sym typeface="Lexend"/>
              </a:rPr>
              <a:t>Structural components</a:t>
            </a:r>
            <a:endParaRPr i="0" sz="3000" u="none" cap="none" strike="noStrike">
              <a:solidFill>
                <a:srgbClr val="00517F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i="0" lang="en" sz="1800" u="none" cap="none" strike="noStrike">
                <a:solidFill>
                  <a:srgbClr val="0079BF"/>
                </a:solidFill>
                <a:latin typeface="Lexend"/>
                <a:ea typeface="Lexend"/>
                <a:cs typeface="Lexend"/>
                <a:sym typeface="Lexend"/>
              </a:rPr>
              <a:t>LPS, SCFA…</a:t>
            </a:r>
            <a:endParaRPr i="0" sz="1800" u="none" cap="none" strike="noStrike">
              <a:solidFill>
                <a:srgbClr val="0079B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3" name="Google Shape;233;p32"/>
          <p:cNvSpPr/>
          <p:nvPr/>
        </p:nvSpPr>
        <p:spPr>
          <a:xfrm>
            <a:off x="1626025" y="2010350"/>
            <a:ext cx="420000" cy="14073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A4C2F4"/>
          </a:solidFill>
          <a:ln cap="flat" cmpd="sng" w="38100">
            <a:solidFill>
              <a:srgbClr val="0051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CE5CD"/>
              </a:solidFill>
              <a:highlight>
                <a:srgbClr val="F9CB9C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4" name="Google Shape;234;p32" title="hologen_logo_wid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32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0" name="Google Shape;240;p33"/>
          <p:cNvGrpSpPr/>
          <p:nvPr/>
        </p:nvGrpSpPr>
        <p:grpSpPr>
          <a:xfrm>
            <a:off x="816133" y="951555"/>
            <a:ext cx="6909939" cy="4025043"/>
            <a:chOff x="417725" y="243700"/>
            <a:chExt cx="7868298" cy="4583287"/>
          </a:xfrm>
        </p:grpSpPr>
        <p:pic>
          <p:nvPicPr>
            <p:cNvPr id="241" name="Google Shape;241;p33"/>
            <p:cNvPicPr preferRelativeResize="0"/>
            <p:nvPr/>
          </p:nvPicPr>
          <p:blipFill rotWithShape="1">
            <a:blip r:embed="rId3">
              <a:alphaModFix/>
            </a:blip>
            <a:srcRect b="18527" l="0" r="0" t="25090"/>
            <a:stretch/>
          </p:blipFill>
          <p:spPr>
            <a:xfrm>
              <a:off x="857974" y="316511"/>
              <a:ext cx="7428049" cy="45104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2" name="Google Shape;242;p33"/>
            <p:cNvSpPr/>
            <p:nvPr/>
          </p:nvSpPr>
          <p:spPr>
            <a:xfrm>
              <a:off x="417725" y="243700"/>
              <a:ext cx="1174800" cy="1983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243" name="Google Shape;243;p33" title="hologen_logo_wid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33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5" name="Google Shape;245;p33"/>
          <p:cNvSpPr txBox="1"/>
          <p:nvPr/>
        </p:nvSpPr>
        <p:spPr>
          <a:xfrm>
            <a:off x="6019525" y="4388550"/>
            <a:ext cx="2997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Aizpurua et al. 2023</a:t>
            </a:r>
            <a:endParaRPr b="1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4"/>
          <p:cNvSpPr/>
          <p:nvPr/>
        </p:nvSpPr>
        <p:spPr>
          <a:xfrm>
            <a:off x="3502125" y="1767250"/>
            <a:ext cx="2101800" cy="2101800"/>
          </a:xfrm>
          <a:prstGeom prst="ellipse">
            <a:avLst/>
          </a:prstGeom>
          <a:solidFill>
            <a:srgbClr val="CFE2F3"/>
          </a:solidFill>
          <a:ln cap="flat" cmpd="sng" w="76200">
            <a:solidFill>
              <a:srgbClr val="EFF7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34"/>
          <p:cNvSpPr txBox="1"/>
          <p:nvPr/>
        </p:nvSpPr>
        <p:spPr>
          <a:xfrm>
            <a:off x="417700" y="942300"/>
            <a:ext cx="2706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i="0" lang="en" sz="3000" u="none" cap="none" strike="noStrike">
                <a:solidFill>
                  <a:srgbClr val="00517F"/>
                </a:solidFill>
                <a:latin typeface="Lexend"/>
                <a:ea typeface="Lexend"/>
                <a:cs typeface="Lexend"/>
                <a:sym typeface="Lexend"/>
              </a:rPr>
              <a:t>Microbes</a:t>
            </a:r>
            <a:endParaRPr i="0" sz="3000" u="none" cap="none" strike="noStrike">
              <a:solidFill>
                <a:srgbClr val="00517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2" name="Google Shape;252;p34"/>
          <p:cNvSpPr txBox="1"/>
          <p:nvPr/>
        </p:nvSpPr>
        <p:spPr>
          <a:xfrm>
            <a:off x="6171150" y="938175"/>
            <a:ext cx="27429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i="0" lang="en" sz="3000" u="none" cap="none" strike="noStrike">
                <a:solidFill>
                  <a:srgbClr val="00517F"/>
                </a:solidFill>
                <a:latin typeface="Lexend"/>
                <a:ea typeface="Lexend"/>
                <a:cs typeface="Lexend"/>
                <a:sym typeface="Lexend"/>
              </a:rPr>
              <a:t>Response</a:t>
            </a:r>
            <a:endParaRPr i="0" sz="3000" u="none" cap="none" strike="noStrike">
              <a:solidFill>
                <a:srgbClr val="00517F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800" u="none" cap="none" strike="noStrike">
                <a:solidFill>
                  <a:srgbClr val="0079BF"/>
                </a:solidFill>
                <a:latin typeface="Lexend"/>
                <a:ea typeface="Lexend"/>
                <a:cs typeface="Lexend"/>
                <a:sym typeface="Lexend"/>
              </a:rPr>
              <a:t>AMP, IgA…</a:t>
            </a:r>
            <a:endParaRPr i="0" sz="1800" u="none" cap="none" strike="noStrike">
              <a:solidFill>
                <a:srgbClr val="0079B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3" name="Google Shape;253;p34"/>
          <p:cNvSpPr/>
          <p:nvPr/>
        </p:nvSpPr>
        <p:spPr>
          <a:xfrm rot="10800000">
            <a:off x="7047300" y="2235088"/>
            <a:ext cx="420000" cy="14073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A4C2F4"/>
          </a:solidFill>
          <a:ln cap="flat" cmpd="sng" w="38100">
            <a:solidFill>
              <a:srgbClr val="0051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CE5CD"/>
              </a:solidFill>
              <a:highlight>
                <a:srgbClr val="F9CB9C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4" name="Google Shape;254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36326" y="2235090"/>
            <a:ext cx="1271350" cy="1280209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56" name="Google Shape;256;p34"/>
          <p:cNvSpPr txBox="1"/>
          <p:nvPr/>
        </p:nvSpPr>
        <p:spPr>
          <a:xfrm>
            <a:off x="6269300" y="3917850"/>
            <a:ext cx="22032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i="0" lang="en" sz="3000" u="none" cap="none" strike="noStrike">
                <a:solidFill>
                  <a:srgbClr val="00517F"/>
                </a:solidFill>
                <a:latin typeface="Lexend"/>
                <a:ea typeface="Lexend"/>
                <a:cs typeface="Lexend"/>
                <a:sym typeface="Lexend"/>
              </a:rPr>
              <a:t>Receptors</a:t>
            </a:r>
            <a:endParaRPr i="0" sz="3000" u="none" cap="none" strike="noStrike">
              <a:solidFill>
                <a:srgbClr val="00517F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i="0" lang="en" sz="1800" u="none" cap="none" strike="noStrike">
                <a:solidFill>
                  <a:srgbClr val="0079BF"/>
                </a:solidFill>
                <a:latin typeface="Lexend"/>
                <a:ea typeface="Lexend"/>
                <a:cs typeface="Lexend"/>
                <a:sym typeface="Lexend"/>
              </a:rPr>
              <a:t>TLR, NLR, GPCR…</a:t>
            </a:r>
            <a:endParaRPr i="0" sz="1800" u="none" cap="none" strike="noStrike">
              <a:solidFill>
                <a:srgbClr val="0079B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7" name="Google Shape;257;p34"/>
          <p:cNvSpPr/>
          <p:nvPr/>
        </p:nvSpPr>
        <p:spPr>
          <a:xfrm>
            <a:off x="1120925" y="2010363"/>
            <a:ext cx="420000" cy="14073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A4C2F4"/>
          </a:solidFill>
          <a:ln cap="flat" cmpd="sng" w="38100">
            <a:solidFill>
              <a:srgbClr val="0051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CE5CD"/>
              </a:solidFill>
              <a:highlight>
                <a:srgbClr val="F9CB9C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8" name="Google Shape;258;p34" title="hologen_logo_wid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34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0" name="Google Shape;260;p34"/>
          <p:cNvSpPr/>
          <p:nvPr/>
        </p:nvSpPr>
        <p:spPr>
          <a:xfrm rot="-5400000">
            <a:off x="5198400" y="3859363"/>
            <a:ext cx="420000" cy="14073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A4C2F4"/>
          </a:solidFill>
          <a:ln cap="flat" cmpd="sng" w="38100">
            <a:solidFill>
              <a:srgbClr val="0051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CE5CD"/>
              </a:solidFill>
              <a:highlight>
                <a:srgbClr val="F9CB9C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34"/>
          <p:cNvSpPr txBox="1"/>
          <p:nvPr/>
        </p:nvSpPr>
        <p:spPr>
          <a:xfrm>
            <a:off x="227650" y="3686850"/>
            <a:ext cx="48234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i="0" lang="en" sz="3000" u="none" cap="none" strike="noStrike">
                <a:solidFill>
                  <a:srgbClr val="00517F"/>
                </a:solidFill>
                <a:latin typeface="Lexend"/>
                <a:ea typeface="Lexend"/>
                <a:cs typeface="Lexend"/>
                <a:sym typeface="Lexend"/>
              </a:rPr>
              <a:t>Metabolites</a:t>
            </a:r>
            <a:endParaRPr i="0" sz="3000" u="none" cap="none" strike="noStrike">
              <a:solidFill>
                <a:srgbClr val="00517F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i="0" lang="en" sz="3000" u="none" cap="none" strike="noStrike">
                <a:solidFill>
                  <a:srgbClr val="00517F"/>
                </a:solidFill>
                <a:latin typeface="Lexend"/>
                <a:ea typeface="Lexend"/>
                <a:cs typeface="Lexend"/>
                <a:sym typeface="Lexend"/>
              </a:rPr>
              <a:t>Structural components</a:t>
            </a:r>
            <a:endParaRPr i="0" sz="3000" u="none" cap="none" strike="noStrike">
              <a:solidFill>
                <a:srgbClr val="00517F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i="0" lang="en" sz="1800" u="none" cap="none" strike="noStrike">
                <a:solidFill>
                  <a:srgbClr val="0079BF"/>
                </a:solidFill>
                <a:latin typeface="Lexend"/>
                <a:ea typeface="Lexend"/>
                <a:cs typeface="Lexend"/>
                <a:sym typeface="Lexend"/>
              </a:rPr>
              <a:t>LPS, SCFA…</a:t>
            </a:r>
            <a:endParaRPr i="0" sz="1800" u="none" cap="none" strike="noStrike">
              <a:solidFill>
                <a:srgbClr val="0079B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5"/>
          <p:cNvSpPr/>
          <p:nvPr/>
        </p:nvSpPr>
        <p:spPr>
          <a:xfrm>
            <a:off x="3502125" y="1767250"/>
            <a:ext cx="2101800" cy="2101800"/>
          </a:xfrm>
          <a:prstGeom prst="ellipse">
            <a:avLst/>
          </a:prstGeom>
          <a:solidFill>
            <a:srgbClr val="CFE2F3"/>
          </a:solidFill>
          <a:ln cap="flat" cmpd="sng" w="76200">
            <a:solidFill>
              <a:srgbClr val="EFF7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35"/>
          <p:cNvSpPr txBox="1"/>
          <p:nvPr/>
        </p:nvSpPr>
        <p:spPr>
          <a:xfrm>
            <a:off x="417700" y="942300"/>
            <a:ext cx="2706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i="0" lang="en" sz="3000" u="none" cap="none" strike="noStrike">
                <a:solidFill>
                  <a:srgbClr val="00517F"/>
                </a:solidFill>
                <a:latin typeface="Lexend"/>
                <a:ea typeface="Lexend"/>
                <a:cs typeface="Lexend"/>
                <a:sym typeface="Lexend"/>
              </a:rPr>
              <a:t>Microbes</a:t>
            </a:r>
            <a:endParaRPr i="0" sz="3000" u="none" cap="none" strike="noStrike">
              <a:solidFill>
                <a:srgbClr val="00517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8" name="Google Shape;268;p35"/>
          <p:cNvSpPr txBox="1"/>
          <p:nvPr/>
        </p:nvSpPr>
        <p:spPr>
          <a:xfrm>
            <a:off x="6171150" y="938175"/>
            <a:ext cx="27429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i="0" lang="en" sz="3000" u="none" cap="none" strike="noStrike">
                <a:solidFill>
                  <a:srgbClr val="00517F"/>
                </a:solidFill>
                <a:latin typeface="Lexend"/>
                <a:ea typeface="Lexend"/>
                <a:cs typeface="Lexend"/>
                <a:sym typeface="Lexend"/>
              </a:rPr>
              <a:t>Response</a:t>
            </a:r>
            <a:endParaRPr i="0" sz="3000" u="none" cap="none" strike="noStrike">
              <a:solidFill>
                <a:srgbClr val="00517F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en" sz="1800" u="none" cap="none" strike="noStrike">
                <a:solidFill>
                  <a:srgbClr val="0079BF"/>
                </a:solidFill>
                <a:latin typeface="Lexend"/>
                <a:ea typeface="Lexend"/>
                <a:cs typeface="Lexend"/>
                <a:sym typeface="Lexend"/>
              </a:rPr>
              <a:t>AMP, IgA…</a:t>
            </a:r>
            <a:endParaRPr i="0" sz="1800" u="none" cap="none" strike="noStrike">
              <a:solidFill>
                <a:srgbClr val="0079B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9" name="Google Shape;269;p35"/>
          <p:cNvSpPr/>
          <p:nvPr/>
        </p:nvSpPr>
        <p:spPr>
          <a:xfrm rot="10800000">
            <a:off x="7047300" y="2235088"/>
            <a:ext cx="420000" cy="14073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A4C2F4"/>
          </a:solidFill>
          <a:ln cap="flat" cmpd="sng" w="38100">
            <a:solidFill>
              <a:srgbClr val="0051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CE5CD"/>
              </a:solidFill>
              <a:highlight>
                <a:srgbClr val="F9CB9C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0" name="Google Shape;270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36326" y="2235090"/>
            <a:ext cx="1271350" cy="1280209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72" name="Google Shape;272;p35"/>
          <p:cNvSpPr txBox="1"/>
          <p:nvPr/>
        </p:nvSpPr>
        <p:spPr>
          <a:xfrm>
            <a:off x="6269300" y="3917850"/>
            <a:ext cx="22032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i="0" lang="en" sz="3000" u="none" cap="none" strike="noStrike">
                <a:solidFill>
                  <a:srgbClr val="00517F"/>
                </a:solidFill>
                <a:latin typeface="Lexend"/>
                <a:ea typeface="Lexend"/>
                <a:cs typeface="Lexend"/>
                <a:sym typeface="Lexend"/>
              </a:rPr>
              <a:t>Receptors</a:t>
            </a:r>
            <a:endParaRPr i="0" sz="3000" u="none" cap="none" strike="noStrike">
              <a:solidFill>
                <a:srgbClr val="00517F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i="0" lang="en" sz="1800" u="none" cap="none" strike="noStrike">
                <a:solidFill>
                  <a:srgbClr val="0079BF"/>
                </a:solidFill>
                <a:latin typeface="Lexend"/>
                <a:ea typeface="Lexend"/>
                <a:cs typeface="Lexend"/>
                <a:sym typeface="Lexend"/>
              </a:rPr>
              <a:t>TLR, NLR, GPCR…</a:t>
            </a:r>
            <a:endParaRPr i="0" sz="1800" u="none" cap="none" strike="noStrike">
              <a:solidFill>
                <a:srgbClr val="0079B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73" name="Google Shape;273;p35"/>
          <p:cNvSpPr/>
          <p:nvPr/>
        </p:nvSpPr>
        <p:spPr>
          <a:xfrm>
            <a:off x="1120925" y="2010363"/>
            <a:ext cx="420000" cy="14073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A4C2F4"/>
          </a:solidFill>
          <a:ln cap="flat" cmpd="sng" w="38100">
            <a:solidFill>
              <a:srgbClr val="0051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CE5CD"/>
              </a:solidFill>
              <a:highlight>
                <a:srgbClr val="F9CB9C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4" name="Google Shape;274;p35" title="hologen_logo_wid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35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76" name="Google Shape;276;p35"/>
          <p:cNvSpPr/>
          <p:nvPr/>
        </p:nvSpPr>
        <p:spPr>
          <a:xfrm rot="-5400000">
            <a:off x="5198400" y="3859363"/>
            <a:ext cx="420000" cy="14073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A4C2F4"/>
          </a:solidFill>
          <a:ln cap="flat" cmpd="sng" w="38100">
            <a:solidFill>
              <a:srgbClr val="0051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CE5CD"/>
              </a:solidFill>
              <a:highlight>
                <a:srgbClr val="F9CB9C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35"/>
          <p:cNvSpPr txBox="1"/>
          <p:nvPr/>
        </p:nvSpPr>
        <p:spPr>
          <a:xfrm>
            <a:off x="227650" y="3686850"/>
            <a:ext cx="48234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i="0" lang="en" sz="3000" u="none" cap="none" strike="noStrike">
                <a:solidFill>
                  <a:srgbClr val="00517F"/>
                </a:solidFill>
                <a:latin typeface="Lexend"/>
                <a:ea typeface="Lexend"/>
                <a:cs typeface="Lexend"/>
                <a:sym typeface="Lexend"/>
              </a:rPr>
              <a:t>Metabolites</a:t>
            </a:r>
            <a:endParaRPr i="0" sz="3000" u="none" cap="none" strike="noStrike">
              <a:solidFill>
                <a:srgbClr val="00517F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i="0" lang="en" sz="3000" u="none" cap="none" strike="noStrike">
                <a:solidFill>
                  <a:srgbClr val="00517F"/>
                </a:solidFill>
                <a:latin typeface="Lexend"/>
                <a:ea typeface="Lexend"/>
                <a:cs typeface="Lexend"/>
                <a:sym typeface="Lexend"/>
              </a:rPr>
              <a:t>Structural components</a:t>
            </a:r>
            <a:endParaRPr i="0" sz="3000" u="none" cap="none" strike="noStrike">
              <a:solidFill>
                <a:srgbClr val="00517F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i="0" lang="en" sz="1800" u="none" cap="none" strike="noStrike">
                <a:solidFill>
                  <a:srgbClr val="0079BF"/>
                </a:solidFill>
                <a:latin typeface="Lexend"/>
                <a:ea typeface="Lexend"/>
                <a:cs typeface="Lexend"/>
                <a:sym typeface="Lexend"/>
              </a:rPr>
              <a:t>LPS, SCFA…</a:t>
            </a:r>
            <a:endParaRPr i="0" sz="1800" u="none" cap="none" strike="noStrike">
              <a:solidFill>
                <a:srgbClr val="0079B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78" name="Google Shape;278;p35"/>
          <p:cNvSpPr/>
          <p:nvPr/>
        </p:nvSpPr>
        <p:spPr>
          <a:xfrm rot="5400000">
            <a:off x="4283600" y="665713"/>
            <a:ext cx="420000" cy="14073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A4C2F4"/>
          </a:solidFill>
          <a:ln cap="flat" cmpd="sng" w="38100">
            <a:solidFill>
              <a:srgbClr val="0051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CE5CD"/>
              </a:solidFill>
              <a:highlight>
                <a:srgbClr val="F9CB9C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3" name="Google Shape;283;p36"/>
          <p:cNvGrpSpPr/>
          <p:nvPr/>
        </p:nvGrpSpPr>
        <p:grpSpPr>
          <a:xfrm>
            <a:off x="816133" y="951555"/>
            <a:ext cx="6909939" cy="4025043"/>
            <a:chOff x="417725" y="243700"/>
            <a:chExt cx="7868298" cy="4583287"/>
          </a:xfrm>
        </p:grpSpPr>
        <p:pic>
          <p:nvPicPr>
            <p:cNvPr id="284" name="Google Shape;284;p36"/>
            <p:cNvPicPr preferRelativeResize="0"/>
            <p:nvPr/>
          </p:nvPicPr>
          <p:blipFill rotWithShape="1">
            <a:blip r:embed="rId3">
              <a:alphaModFix/>
            </a:blip>
            <a:srcRect b="18527" l="0" r="0" t="25090"/>
            <a:stretch/>
          </p:blipFill>
          <p:spPr>
            <a:xfrm>
              <a:off x="857974" y="316511"/>
              <a:ext cx="7428049" cy="45104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5" name="Google Shape;285;p36"/>
            <p:cNvSpPr/>
            <p:nvPr/>
          </p:nvSpPr>
          <p:spPr>
            <a:xfrm>
              <a:off x="417725" y="243700"/>
              <a:ext cx="1174800" cy="1983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286" name="Google Shape;286;p36" title="hologen_logo_wid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36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8" name="Google Shape;288;p36"/>
          <p:cNvSpPr txBox="1"/>
          <p:nvPr/>
        </p:nvSpPr>
        <p:spPr>
          <a:xfrm>
            <a:off x="6019525" y="4388550"/>
            <a:ext cx="2997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Aizpurua et al. 2023</a:t>
            </a:r>
            <a:endParaRPr b="1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" name="Google Shape;293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500" y="678250"/>
            <a:ext cx="7095450" cy="409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37" title="hologen_logo_wid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37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6" name="Google Shape;296;p37"/>
          <p:cNvSpPr txBox="1"/>
          <p:nvPr/>
        </p:nvSpPr>
        <p:spPr>
          <a:xfrm>
            <a:off x="6288875" y="4585400"/>
            <a:ext cx="2796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0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Nyholm et al. 2020</a:t>
            </a:r>
            <a:endParaRPr b="1" sz="20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1" name="Google Shape;301;p38" title="1-s2.0-S2667237524001851-gr1_lrg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099539"/>
            <a:ext cx="9144003" cy="2352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38" title="hologen_logo_wid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38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4" name="Google Shape;304;p38"/>
          <p:cNvSpPr txBox="1"/>
          <p:nvPr/>
        </p:nvSpPr>
        <p:spPr>
          <a:xfrm>
            <a:off x="232250" y="1134950"/>
            <a:ext cx="79275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" sz="3000">
                <a:solidFill>
                  <a:srgbClr val="00517F"/>
                </a:solidFill>
                <a:latin typeface="Lexend"/>
                <a:ea typeface="Lexend"/>
                <a:cs typeface="Lexend"/>
                <a:sym typeface="Lexend"/>
              </a:rPr>
              <a:t>Host-microbiota multi-omic landscape</a:t>
            </a:r>
            <a:endParaRPr sz="3000">
              <a:solidFill>
                <a:srgbClr val="00517F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t/>
            </a:r>
            <a:endParaRPr sz="3000">
              <a:solidFill>
                <a:srgbClr val="00517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5" name="Google Shape;305;p38"/>
          <p:cNvSpPr txBox="1"/>
          <p:nvPr/>
        </p:nvSpPr>
        <p:spPr>
          <a:xfrm>
            <a:off x="5933175" y="4585400"/>
            <a:ext cx="3151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0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Odriozola</a:t>
            </a:r>
            <a:r>
              <a:rPr b="1" lang="en" sz="20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 et al. 2024</a:t>
            </a:r>
            <a:endParaRPr b="1" sz="20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Google Shape;310;p39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39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2" name="Google Shape;312;p39"/>
          <p:cNvSpPr txBox="1"/>
          <p:nvPr/>
        </p:nvSpPr>
        <p:spPr>
          <a:xfrm>
            <a:off x="2039500" y="1142425"/>
            <a:ext cx="44097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Study design</a:t>
            </a:r>
            <a:endParaRPr b="1"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3" name="Google Shape;313;p39"/>
          <p:cNvSpPr txBox="1"/>
          <p:nvPr/>
        </p:nvSpPr>
        <p:spPr>
          <a:xfrm>
            <a:off x="1664700" y="3016425"/>
            <a:ext cx="5100900" cy="13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Research question</a:t>
            </a:r>
            <a:endParaRPr b="1"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Hypothesis</a:t>
            </a:r>
            <a:endParaRPr b="1"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4" name="Google Shape;314;p39"/>
          <p:cNvSpPr/>
          <p:nvPr/>
        </p:nvSpPr>
        <p:spPr>
          <a:xfrm>
            <a:off x="4080000" y="2064275"/>
            <a:ext cx="270300" cy="7998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828386"/>
          </a:solidFill>
          <a:ln cap="flat" cmpd="sng" w="38100">
            <a:solidFill>
              <a:srgbClr val="0051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CE5CD"/>
              </a:solidFill>
              <a:highlight>
                <a:srgbClr val="F9CB9C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9" name="Google Shape;319;p40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40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1" name="Google Shape;321;p40"/>
          <p:cNvSpPr txBox="1"/>
          <p:nvPr/>
        </p:nvSpPr>
        <p:spPr>
          <a:xfrm>
            <a:off x="271500" y="1703700"/>
            <a:ext cx="8601000" cy="173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Is it your research </a:t>
            </a:r>
            <a:r>
              <a:rPr b="1" lang="en" sz="40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observational</a:t>
            </a:r>
            <a:r>
              <a:rPr b="1" lang="en" sz="4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 or </a:t>
            </a:r>
            <a:r>
              <a:rPr b="1" lang="en" sz="40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experimental</a:t>
            </a:r>
            <a:r>
              <a:rPr b="1" lang="en" sz="4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?</a:t>
            </a:r>
            <a:endParaRPr b="1" sz="40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41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41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8" name="Google Shape;328;p41"/>
          <p:cNvSpPr txBox="1"/>
          <p:nvPr/>
        </p:nvSpPr>
        <p:spPr>
          <a:xfrm>
            <a:off x="196950" y="744050"/>
            <a:ext cx="47475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Research study</a:t>
            </a:r>
            <a:endParaRPr b="1"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9" name="Google Shape;329;p41"/>
          <p:cNvSpPr/>
          <p:nvPr/>
        </p:nvSpPr>
        <p:spPr>
          <a:xfrm>
            <a:off x="4744600" y="1652400"/>
            <a:ext cx="3613200" cy="9243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41"/>
          <p:cNvSpPr/>
          <p:nvPr/>
        </p:nvSpPr>
        <p:spPr>
          <a:xfrm>
            <a:off x="645075" y="1686700"/>
            <a:ext cx="3613200" cy="9243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41"/>
          <p:cNvSpPr txBox="1"/>
          <p:nvPr/>
        </p:nvSpPr>
        <p:spPr>
          <a:xfrm>
            <a:off x="819075" y="1820850"/>
            <a:ext cx="32652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1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Observational</a:t>
            </a:r>
            <a:endParaRPr b="1" sz="27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2" name="Google Shape;332;p41"/>
          <p:cNvSpPr txBox="1"/>
          <p:nvPr/>
        </p:nvSpPr>
        <p:spPr>
          <a:xfrm>
            <a:off x="4918600" y="1783650"/>
            <a:ext cx="32652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1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Experimental</a:t>
            </a:r>
            <a:endParaRPr b="1" sz="27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3" name="Google Shape;333;p41"/>
          <p:cNvSpPr txBox="1"/>
          <p:nvPr/>
        </p:nvSpPr>
        <p:spPr>
          <a:xfrm>
            <a:off x="0" y="0"/>
            <a:ext cx="30000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 u="sng">
                <a:solidFill>
                  <a:srgbClr val="191B26"/>
                </a:solidFill>
                <a:highlight>
                  <a:srgbClr val="FFFFFF"/>
                </a:highlight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TEREX12</a:t>
            </a:r>
            <a:r>
              <a:rPr lang="en" sz="1050">
                <a:solidFill>
                  <a:srgbClr val="191B26"/>
                </a:solidFill>
                <a:highlight>
                  <a:srgbClr val="FFFFFF"/>
                </a:highlight>
              </a:rPr>
              <a:t> from </a:t>
            </a:r>
            <a:r>
              <a:rPr lang="en" sz="1050" u="sng">
                <a:solidFill>
                  <a:srgbClr val="191B26"/>
                </a:solidFill>
                <a:highlight>
                  <a:srgbClr val="FFFFFF"/>
                </a:highlight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Pixabay</a:t>
            </a:r>
            <a:endParaRPr/>
          </a:p>
        </p:txBody>
      </p:sp>
      <p:pic>
        <p:nvPicPr>
          <p:cNvPr id="334" name="Google Shape;334;p41" title="Hamer-covid4-1024x683.jpg"/>
          <p:cNvPicPr preferRelativeResize="0"/>
          <p:nvPr/>
        </p:nvPicPr>
        <p:blipFill rotWithShape="1">
          <a:blip r:embed="rId6">
            <a:alphaModFix/>
          </a:blip>
          <a:srcRect b="8650" l="0" r="0" t="0"/>
          <a:stretch/>
        </p:blipFill>
        <p:spPr>
          <a:xfrm>
            <a:off x="781725" y="2709150"/>
            <a:ext cx="3339899" cy="2034925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41"/>
          <p:cNvSpPr txBox="1"/>
          <p:nvPr/>
        </p:nvSpPr>
        <p:spPr>
          <a:xfrm>
            <a:off x="716950" y="4670925"/>
            <a:ext cx="3404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Texas A&amp;M College of Veterinary Medicine &amp; Biomedical Sciences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36" name="Google Shape;336;p41" title="rn_image_picker_lib_temp_9dfdf7f0-b8b1-43a6-9570-1b5ab2583fe9.jpg"/>
          <p:cNvPicPr preferRelativeResize="0"/>
          <p:nvPr/>
        </p:nvPicPr>
        <p:blipFill rotWithShape="1">
          <a:blip r:embed="rId7">
            <a:alphaModFix/>
          </a:blip>
          <a:srcRect b="12510" l="0" r="0" t="0"/>
          <a:stretch/>
        </p:blipFill>
        <p:spPr>
          <a:xfrm>
            <a:off x="5131150" y="2692000"/>
            <a:ext cx="3016003" cy="1978925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41"/>
          <p:cNvSpPr txBox="1"/>
          <p:nvPr/>
        </p:nvSpPr>
        <p:spPr>
          <a:xfrm>
            <a:off x="5131150" y="4670925"/>
            <a:ext cx="3015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Garazi Martin-Bideguren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2" name="Google Shape;342;p42"/>
          <p:cNvGrpSpPr/>
          <p:nvPr/>
        </p:nvGrpSpPr>
        <p:grpSpPr>
          <a:xfrm>
            <a:off x="2849321" y="2454057"/>
            <a:ext cx="3542454" cy="2122895"/>
            <a:chOff x="2616600" y="2646500"/>
            <a:chExt cx="3244600" cy="1944399"/>
          </a:xfrm>
        </p:grpSpPr>
        <p:pic>
          <p:nvPicPr>
            <p:cNvPr id="343" name="Google Shape;343;p42"/>
            <p:cNvPicPr preferRelativeResize="0"/>
            <p:nvPr/>
          </p:nvPicPr>
          <p:blipFill rotWithShape="1">
            <a:blip r:embed="rId3">
              <a:alphaModFix/>
            </a:blip>
            <a:srcRect b="0" l="26339" r="28394" t="52910"/>
            <a:stretch/>
          </p:blipFill>
          <p:spPr>
            <a:xfrm>
              <a:off x="2810975" y="2736225"/>
              <a:ext cx="3050225" cy="18546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4" name="Google Shape;344;p42"/>
            <p:cNvSpPr/>
            <p:nvPr/>
          </p:nvSpPr>
          <p:spPr>
            <a:xfrm>
              <a:off x="2616600" y="2646500"/>
              <a:ext cx="433500" cy="687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345" name="Google Shape;345;p42" title="Screenshot 2025-04-28 at 13.52.39.png"/>
          <p:cNvPicPr preferRelativeResize="0"/>
          <p:nvPr/>
        </p:nvPicPr>
        <p:blipFill rotWithShape="1">
          <a:blip r:embed="rId4">
            <a:alphaModFix/>
          </a:blip>
          <a:srcRect b="3852" l="3140" r="3957" t="20003"/>
          <a:stretch/>
        </p:blipFill>
        <p:spPr>
          <a:xfrm>
            <a:off x="237375" y="3573475"/>
            <a:ext cx="2889450" cy="1347600"/>
          </a:xfrm>
          <a:prstGeom prst="rect">
            <a:avLst/>
          </a:prstGeom>
          <a:noFill/>
          <a:ln cap="flat" cmpd="sng" w="19050">
            <a:solidFill>
              <a:srgbClr val="168A7C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46" name="Google Shape;346;p42" title="Screenshot 2025-04-28 at 13.52.45.png"/>
          <p:cNvPicPr preferRelativeResize="0"/>
          <p:nvPr/>
        </p:nvPicPr>
        <p:blipFill rotWithShape="1">
          <a:blip r:embed="rId5">
            <a:alphaModFix/>
          </a:blip>
          <a:srcRect b="4468" l="3820" r="2765" t="20557"/>
          <a:stretch/>
        </p:blipFill>
        <p:spPr>
          <a:xfrm>
            <a:off x="81525" y="1369387"/>
            <a:ext cx="3201150" cy="1439888"/>
          </a:xfrm>
          <a:prstGeom prst="rect">
            <a:avLst/>
          </a:prstGeom>
          <a:noFill/>
          <a:ln cap="flat" cmpd="sng" w="19050">
            <a:solidFill>
              <a:srgbClr val="C0CB3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47" name="Google Shape;347;p42" title="Screenshot 2025-04-28 at 13.52.53.png"/>
          <p:cNvPicPr preferRelativeResize="0"/>
          <p:nvPr/>
        </p:nvPicPr>
        <p:blipFill rotWithShape="1">
          <a:blip r:embed="rId6">
            <a:alphaModFix/>
          </a:blip>
          <a:srcRect b="4678" l="3621" r="3051" t="20229"/>
          <a:stretch/>
        </p:blipFill>
        <p:spPr>
          <a:xfrm>
            <a:off x="3450650" y="1264748"/>
            <a:ext cx="2339725" cy="1291075"/>
          </a:xfrm>
          <a:prstGeom prst="rect">
            <a:avLst/>
          </a:prstGeom>
          <a:noFill/>
          <a:ln cap="flat" cmpd="sng" w="19050">
            <a:solidFill>
              <a:srgbClr val="FBBF2C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48" name="Google Shape;348;p42" title="Screenshot 2025-04-28 at 13.52.58.png"/>
          <p:cNvPicPr preferRelativeResize="0"/>
          <p:nvPr/>
        </p:nvPicPr>
        <p:blipFill rotWithShape="1">
          <a:blip r:embed="rId7">
            <a:alphaModFix/>
          </a:blip>
          <a:srcRect b="2653" l="2604" r="2698" t="15453"/>
          <a:stretch/>
        </p:blipFill>
        <p:spPr>
          <a:xfrm>
            <a:off x="6048925" y="1134400"/>
            <a:ext cx="2416000" cy="1674875"/>
          </a:xfrm>
          <a:prstGeom prst="rect">
            <a:avLst/>
          </a:prstGeom>
          <a:noFill/>
          <a:ln cap="flat" cmpd="sng" w="19050">
            <a:solidFill>
              <a:srgbClr val="F07D0B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349" name="Google Shape;349;p42" title="Screenshot 2025-04-28 at 13.53.09.png"/>
          <p:cNvPicPr preferRelativeResize="0"/>
          <p:nvPr/>
        </p:nvPicPr>
        <p:blipFill rotWithShape="1">
          <a:blip r:embed="rId8">
            <a:alphaModFix/>
          </a:blip>
          <a:srcRect b="3371" l="2043" r="3767" t="14187"/>
          <a:stretch/>
        </p:blipFill>
        <p:spPr>
          <a:xfrm>
            <a:off x="6179500" y="3492824"/>
            <a:ext cx="2880325" cy="1555275"/>
          </a:xfrm>
          <a:prstGeom prst="rect">
            <a:avLst/>
          </a:prstGeom>
          <a:noFill/>
          <a:ln cap="flat" cmpd="sng" w="19050">
            <a:solidFill>
              <a:srgbClr val="E64A19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50" name="Google Shape;350;p42"/>
          <p:cNvSpPr txBox="1"/>
          <p:nvPr/>
        </p:nvSpPr>
        <p:spPr>
          <a:xfrm>
            <a:off x="237375" y="3092625"/>
            <a:ext cx="3008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168A7C"/>
                </a:solidFill>
                <a:latin typeface="Comfortaa"/>
                <a:ea typeface="Comfortaa"/>
                <a:cs typeface="Comfortaa"/>
                <a:sym typeface="Comfortaa"/>
              </a:rPr>
              <a:t>1) What is the complexity of the study system?</a:t>
            </a:r>
            <a:endParaRPr b="1" sz="1100">
              <a:solidFill>
                <a:srgbClr val="168A7C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51" name="Google Shape;351;p42"/>
          <p:cNvSpPr txBox="1"/>
          <p:nvPr/>
        </p:nvSpPr>
        <p:spPr>
          <a:xfrm>
            <a:off x="81450" y="969175"/>
            <a:ext cx="3201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C0CB31"/>
                </a:solidFill>
                <a:latin typeface="Comfortaa"/>
                <a:ea typeface="Comfortaa"/>
                <a:cs typeface="Comfortaa"/>
                <a:sym typeface="Comfortaa"/>
              </a:rPr>
              <a:t>2) Which variables can be controlled?</a:t>
            </a:r>
            <a:endParaRPr b="1" sz="1100">
              <a:solidFill>
                <a:srgbClr val="C0CB3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52" name="Google Shape;352;p42"/>
          <p:cNvSpPr txBox="1"/>
          <p:nvPr/>
        </p:nvSpPr>
        <p:spPr>
          <a:xfrm>
            <a:off x="3423950" y="650550"/>
            <a:ext cx="2339700" cy="60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FBBF2C"/>
                </a:solidFill>
                <a:latin typeface="Comfortaa"/>
                <a:ea typeface="Comfortaa"/>
                <a:cs typeface="Comfortaa"/>
                <a:sym typeface="Comfortaa"/>
              </a:rPr>
              <a:t>3) What is the resolution at which hologenomic variation is studies?</a:t>
            </a:r>
            <a:endParaRPr b="1" sz="1100">
              <a:solidFill>
                <a:srgbClr val="FBBF2C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53" name="Google Shape;353;p42"/>
          <p:cNvSpPr txBox="1"/>
          <p:nvPr/>
        </p:nvSpPr>
        <p:spPr>
          <a:xfrm>
            <a:off x="6019000" y="492500"/>
            <a:ext cx="2889300" cy="64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F07D0B"/>
                </a:solidFill>
                <a:latin typeface="Comfortaa"/>
                <a:ea typeface="Comfortaa"/>
                <a:cs typeface="Comfortaa"/>
                <a:sym typeface="Comfortaa"/>
              </a:rPr>
              <a:t>4) What are the spatiotemporal features of the studies hologenomic variations?</a:t>
            </a:r>
            <a:endParaRPr b="1" sz="1100">
              <a:solidFill>
                <a:srgbClr val="F07D0B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54" name="Google Shape;354;p42"/>
          <p:cNvSpPr txBox="1"/>
          <p:nvPr/>
        </p:nvSpPr>
        <p:spPr>
          <a:xfrm>
            <a:off x="6170375" y="3021525"/>
            <a:ext cx="2889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E64A19"/>
                </a:solidFill>
                <a:latin typeface="Comfortaa"/>
                <a:ea typeface="Comfortaa"/>
                <a:cs typeface="Comfortaa"/>
                <a:sym typeface="Comfortaa"/>
              </a:rPr>
              <a:t>5) Which are the explanatory and response variables?</a:t>
            </a:r>
            <a:endParaRPr b="1" sz="1100">
              <a:solidFill>
                <a:srgbClr val="E64A19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55" name="Google Shape;355;p42"/>
          <p:cNvSpPr txBox="1"/>
          <p:nvPr/>
        </p:nvSpPr>
        <p:spPr>
          <a:xfrm>
            <a:off x="3445213" y="4482300"/>
            <a:ext cx="24159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7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Alberdi</a:t>
            </a:r>
            <a:r>
              <a:rPr b="1" lang="en" sz="17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 et al. 2021 </a:t>
            </a:r>
            <a:r>
              <a:rPr b="1" lang="en" sz="12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Nature Reviews Genetics</a:t>
            </a:r>
            <a:endParaRPr b="1" sz="1200">
              <a:solidFill>
                <a:srgbClr val="82838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56" name="Google Shape;356;p42" title="hologen_logo_wide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42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" name="Google Shape;362;p43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43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64" name="Google Shape;364;p43" title="41576_2021_421_Fig2_HTML.jpeg"/>
          <p:cNvPicPr preferRelativeResize="0"/>
          <p:nvPr/>
        </p:nvPicPr>
        <p:blipFill rotWithShape="1">
          <a:blip r:embed="rId4">
            <a:alphaModFix/>
          </a:blip>
          <a:srcRect b="84073" l="0" r="901" t="0"/>
          <a:stretch/>
        </p:blipFill>
        <p:spPr>
          <a:xfrm>
            <a:off x="1698925" y="1003425"/>
            <a:ext cx="5746150" cy="3136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" name="Google Shape;369;p44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p44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71" name="Google Shape;371;p44"/>
          <p:cNvPicPr preferRelativeResize="0"/>
          <p:nvPr/>
        </p:nvPicPr>
        <p:blipFill rotWithShape="1">
          <a:blip r:embed="rId4">
            <a:alphaModFix/>
          </a:blip>
          <a:srcRect b="51245" l="0" r="0" t="0"/>
          <a:stretch/>
        </p:blipFill>
        <p:spPr>
          <a:xfrm>
            <a:off x="267513" y="641862"/>
            <a:ext cx="8608983" cy="3959513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44"/>
          <p:cNvSpPr/>
          <p:nvPr/>
        </p:nvSpPr>
        <p:spPr>
          <a:xfrm>
            <a:off x="1688300" y="1257275"/>
            <a:ext cx="1381200" cy="3344100"/>
          </a:xfrm>
          <a:prstGeom prst="rect">
            <a:avLst/>
          </a:prstGeom>
          <a:solidFill>
            <a:srgbClr val="FFFFFF">
              <a:alpha val="83240"/>
            </a:srgbClr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reflection blurRad="0" dir="5400000" dist="38100" endA="0" endPos="30000" fadeDir="5400012" kx="0" rotWithShape="0" algn="bl" stA="70000" stPos="0" sy="-100000" ky="0"/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44"/>
          <p:cNvSpPr/>
          <p:nvPr/>
        </p:nvSpPr>
        <p:spPr>
          <a:xfrm>
            <a:off x="4619425" y="1257275"/>
            <a:ext cx="1381200" cy="3344100"/>
          </a:xfrm>
          <a:prstGeom prst="rect">
            <a:avLst/>
          </a:prstGeom>
          <a:solidFill>
            <a:srgbClr val="FFFFFF">
              <a:alpha val="83240"/>
            </a:srgbClr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44"/>
          <p:cNvSpPr/>
          <p:nvPr/>
        </p:nvSpPr>
        <p:spPr>
          <a:xfrm>
            <a:off x="7413275" y="1222825"/>
            <a:ext cx="1381200" cy="3344100"/>
          </a:xfrm>
          <a:prstGeom prst="rect">
            <a:avLst/>
          </a:prstGeom>
          <a:solidFill>
            <a:srgbClr val="FFFFFF">
              <a:alpha val="83240"/>
            </a:srgbClr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44"/>
          <p:cNvSpPr txBox="1"/>
          <p:nvPr/>
        </p:nvSpPr>
        <p:spPr>
          <a:xfrm>
            <a:off x="6607938" y="4645325"/>
            <a:ext cx="24159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7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Alberdi et al. 2021</a:t>
            </a:r>
            <a:endParaRPr b="1" sz="1200">
              <a:solidFill>
                <a:srgbClr val="82838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0" name="Google Shape;380;p45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45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82" name="Google Shape;382;p45" title="41576_2021_421_Fig2_HTML.jpeg"/>
          <p:cNvPicPr preferRelativeResize="0"/>
          <p:nvPr/>
        </p:nvPicPr>
        <p:blipFill rotWithShape="1">
          <a:blip r:embed="rId4">
            <a:alphaModFix/>
          </a:blip>
          <a:srcRect b="66344" l="0" r="990" t="17728"/>
          <a:stretch/>
        </p:blipFill>
        <p:spPr>
          <a:xfrm>
            <a:off x="1987725" y="1173825"/>
            <a:ext cx="5117575" cy="27958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7" name="Google Shape;387;p46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p46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89" name="Google Shape;389;p46"/>
          <p:cNvPicPr preferRelativeResize="0"/>
          <p:nvPr/>
        </p:nvPicPr>
        <p:blipFill rotWithShape="1">
          <a:blip r:embed="rId4">
            <a:alphaModFix/>
          </a:blip>
          <a:srcRect b="51245" l="0" r="0" t="0"/>
          <a:stretch/>
        </p:blipFill>
        <p:spPr>
          <a:xfrm>
            <a:off x="267513" y="641862"/>
            <a:ext cx="8608983" cy="3959513"/>
          </a:xfrm>
          <a:prstGeom prst="rect">
            <a:avLst/>
          </a:prstGeom>
          <a:noFill/>
          <a:ln>
            <a:noFill/>
          </a:ln>
        </p:spPr>
      </p:pic>
      <p:sp>
        <p:nvSpPr>
          <p:cNvPr id="390" name="Google Shape;390;p46"/>
          <p:cNvSpPr/>
          <p:nvPr/>
        </p:nvSpPr>
        <p:spPr>
          <a:xfrm>
            <a:off x="218125" y="1257275"/>
            <a:ext cx="1502400" cy="3344100"/>
          </a:xfrm>
          <a:prstGeom prst="rect">
            <a:avLst/>
          </a:prstGeom>
          <a:solidFill>
            <a:srgbClr val="FFFFFF">
              <a:alpha val="83240"/>
            </a:srgbClr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46"/>
          <p:cNvSpPr/>
          <p:nvPr/>
        </p:nvSpPr>
        <p:spPr>
          <a:xfrm>
            <a:off x="3270450" y="1257275"/>
            <a:ext cx="1301700" cy="3344100"/>
          </a:xfrm>
          <a:prstGeom prst="rect">
            <a:avLst/>
          </a:prstGeom>
          <a:solidFill>
            <a:srgbClr val="FFFFFF">
              <a:alpha val="83240"/>
            </a:srgbClr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p46"/>
          <p:cNvSpPr/>
          <p:nvPr/>
        </p:nvSpPr>
        <p:spPr>
          <a:xfrm>
            <a:off x="6064300" y="1222825"/>
            <a:ext cx="1381200" cy="3344100"/>
          </a:xfrm>
          <a:prstGeom prst="rect">
            <a:avLst/>
          </a:prstGeom>
          <a:solidFill>
            <a:srgbClr val="FFFFFF">
              <a:alpha val="83240"/>
            </a:srgbClr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" name="Google Shape;397;p47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47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99" name="Google Shape;399;p47" title="41576_2021_421_Fig2_HTML.jpeg"/>
          <p:cNvPicPr preferRelativeResize="0"/>
          <p:nvPr/>
        </p:nvPicPr>
        <p:blipFill rotWithShape="1">
          <a:blip r:embed="rId4">
            <a:alphaModFix/>
          </a:blip>
          <a:srcRect b="44579" l="0" r="734" t="35426"/>
          <a:stretch/>
        </p:blipFill>
        <p:spPr>
          <a:xfrm>
            <a:off x="2112200" y="901350"/>
            <a:ext cx="4883549" cy="3340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4" name="Google Shape;404;p48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405" name="Google Shape;405;p48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406" name="Google Shape;406;p48"/>
          <p:cNvGrpSpPr/>
          <p:nvPr/>
        </p:nvGrpSpPr>
        <p:grpSpPr>
          <a:xfrm>
            <a:off x="846961" y="722541"/>
            <a:ext cx="6619461" cy="3784333"/>
            <a:chOff x="279400" y="368300"/>
            <a:chExt cx="7288550" cy="4166850"/>
          </a:xfrm>
        </p:grpSpPr>
        <p:pic>
          <p:nvPicPr>
            <p:cNvPr id="407" name="Google Shape;407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72500" y="443475"/>
              <a:ext cx="7095450" cy="40916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8" name="Google Shape;408;p48"/>
            <p:cNvSpPr/>
            <p:nvPr/>
          </p:nvSpPr>
          <p:spPr>
            <a:xfrm>
              <a:off x="279400" y="368300"/>
              <a:ext cx="3162300" cy="15240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48"/>
            <p:cNvSpPr/>
            <p:nvPr/>
          </p:nvSpPr>
          <p:spPr>
            <a:xfrm>
              <a:off x="472500" y="977900"/>
              <a:ext cx="2268000" cy="15240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48"/>
            <p:cNvSpPr/>
            <p:nvPr/>
          </p:nvSpPr>
          <p:spPr>
            <a:xfrm>
              <a:off x="368300" y="2371650"/>
              <a:ext cx="482700" cy="4002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11" name="Google Shape;411;p48"/>
          <p:cNvSpPr txBox="1"/>
          <p:nvPr/>
        </p:nvSpPr>
        <p:spPr>
          <a:xfrm>
            <a:off x="6265800" y="4239200"/>
            <a:ext cx="2646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0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Nyholm et al. 2020</a:t>
            </a:r>
            <a:endParaRPr b="1" sz="20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20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6" name="Google Shape;416;p49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49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18" name="Google Shape;418;p49" title="41576_2021_421_Fig2_HTML.jpeg"/>
          <p:cNvPicPr preferRelativeResize="0"/>
          <p:nvPr/>
        </p:nvPicPr>
        <p:blipFill rotWithShape="1">
          <a:blip r:embed="rId4">
            <a:alphaModFix/>
          </a:blip>
          <a:srcRect b="19733" l="0" r="616" t="57237"/>
          <a:stretch/>
        </p:blipFill>
        <p:spPr>
          <a:xfrm>
            <a:off x="2049925" y="864988"/>
            <a:ext cx="5044149" cy="3969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3" name="Google Shape;423;p50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424" name="Google Shape;424;p50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25" name="Google Shape;425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42872" y="1513550"/>
            <a:ext cx="2056300" cy="2773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6" name="Google Shape;426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10888" y="1631323"/>
            <a:ext cx="3191525" cy="2538249"/>
          </a:xfrm>
          <a:prstGeom prst="rect">
            <a:avLst/>
          </a:prstGeom>
          <a:noFill/>
          <a:ln>
            <a:noFill/>
          </a:ln>
        </p:spPr>
      </p:pic>
      <p:sp>
        <p:nvSpPr>
          <p:cNvPr id="427" name="Google Shape;427;p50"/>
          <p:cNvSpPr txBox="1"/>
          <p:nvPr/>
        </p:nvSpPr>
        <p:spPr>
          <a:xfrm>
            <a:off x="5400300" y="4212325"/>
            <a:ext cx="28782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0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Ruparell et al. 2020</a:t>
            </a:r>
            <a:endParaRPr b="1" sz="20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20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8" name="Google Shape;428;p50"/>
          <p:cNvSpPr txBox="1"/>
          <p:nvPr/>
        </p:nvSpPr>
        <p:spPr>
          <a:xfrm>
            <a:off x="1206700" y="4212325"/>
            <a:ext cx="28782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0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Pereira &amp; Berry 2017</a:t>
            </a:r>
            <a:endParaRPr b="1" sz="20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20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9" name="Google Shape;429;p50"/>
          <p:cNvSpPr txBox="1"/>
          <p:nvPr/>
        </p:nvSpPr>
        <p:spPr>
          <a:xfrm>
            <a:off x="565500" y="744050"/>
            <a:ext cx="47475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Spatial features</a:t>
            </a:r>
            <a:endParaRPr b="1"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4" name="Google Shape;434;p51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51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6" name="Google Shape;436;p51"/>
          <p:cNvSpPr/>
          <p:nvPr/>
        </p:nvSpPr>
        <p:spPr>
          <a:xfrm>
            <a:off x="4744600" y="1652400"/>
            <a:ext cx="3613200" cy="9243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51"/>
          <p:cNvSpPr/>
          <p:nvPr/>
        </p:nvSpPr>
        <p:spPr>
          <a:xfrm>
            <a:off x="645075" y="1686700"/>
            <a:ext cx="3613200" cy="9243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8" name="Google Shape;438;p51"/>
          <p:cNvSpPr txBox="1"/>
          <p:nvPr/>
        </p:nvSpPr>
        <p:spPr>
          <a:xfrm>
            <a:off x="789675" y="1764100"/>
            <a:ext cx="32652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1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Intestine</a:t>
            </a:r>
            <a:endParaRPr b="1" sz="27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9" name="Google Shape;439;p51"/>
          <p:cNvSpPr txBox="1"/>
          <p:nvPr/>
        </p:nvSpPr>
        <p:spPr>
          <a:xfrm>
            <a:off x="4918600" y="1783650"/>
            <a:ext cx="32652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1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Faecal samples</a:t>
            </a:r>
            <a:endParaRPr b="1" sz="27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0" name="Google Shape;440;p51"/>
          <p:cNvSpPr txBox="1"/>
          <p:nvPr/>
        </p:nvSpPr>
        <p:spPr>
          <a:xfrm>
            <a:off x="565500" y="744050"/>
            <a:ext cx="51282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Representativeness</a:t>
            </a:r>
            <a:endParaRPr b="1"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41" name="Google Shape;441;p51"/>
          <p:cNvPicPr preferRelativeResize="0"/>
          <p:nvPr/>
        </p:nvPicPr>
        <p:blipFill rotWithShape="1">
          <a:blip r:embed="rId4">
            <a:alphaModFix/>
          </a:blip>
          <a:srcRect b="33007" l="5572" r="60611" t="11151"/>
          <a:stretch/>
        </p:blipFill>
        <p:spPr>
          <a:xfrm>
            <a:off x="1420347" y="2899400"/>
            <a:ext cx="1775073" cy="2052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Google Shape;442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55874" y="3474324"/>
            <a:ext cx="1638118" cy="117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3" name="Google Shape;443;p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14641" y="2805364"/>
            <a:ext cx="1706933" cy="9130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8" name="Google Shape;448;p52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449" name="Google Shape;449;p52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0" name="Google Shape;450;p52"/>
          <p:cNvSpPr txBox="1"/>
          <p:nvPr/>
        </p:nvSpPr>
        <p:spPr>
          <a:xfrm>
            <a:off x="565500" y="744050"/>
            <a:ext cx="51282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Temporal features</a:t>
            </a:r>
            <a:endParaRPr b="1"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51" name="Google Shape;451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95225" y="3635575"/>
            <a:ext cx="7285524" cy="138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" name="Google Shape;452;p52" title="Summarized-differences-between-obese-and-lean-individuals-regarding-total-SCFAs-in-feces.png"/>
          <p:cNvPicPr preferRelativeResize="0"/>
          <p:nvPr/>
        </p:nvPicPr>
        <p:blipFill rotWithShape="1">
          <a:blip r:embed="rId5">
            <a:alphaModFix/>
          </a:blip>
          <a:srcRect b="32308" l="0" r="0" t="0"/>
          <a:stretch/>
        </p:blipFill>
        <p:spPr>
          <a:xfrm>
            <a:off x="2135663" y="1789700"/>
            <a:ext cx="1987876" cy="1304425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52"/>
          <p:cNvSpPr txBox="1"/>
          <p:nvPr/>
        </p:nvSpPr>
        <p:spPr>
          <a:xfrm>
            <a:off x="202025" y="1608800"/>
            <a:ext cx="1593900" cy="28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</a:rPr>
              <a:t>Snapshot</a:t>
            </a:r>
            <a:endParaRPr b="1" sz="1800">
              <a:solidFill>
                <a:schemeClr val="dk2"/>
              </a:solidFill>
            </a:endParaRPr>
          </a:p>
        </p:txBody>
      </p:sp>
      <p:sp>
        <p:nvSpPr>
          <p:cNvPr id="454" name="Google Shape;454;p52"/>
          <p:cNvSpPr txBox="1"/>
          <p:nvPr/>
        </p:nvSpPr>
        <p:spPr>
          <a:xfrm>
            <a:off x="134075" y="3143225"/>
            <a:ext cx="1593900" cy="28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</a:rPr>
              <a:t>Longitudinal</a:t>
            </a:r>
            <a:endParaRPr b="1" sz="1800">
              <a:solidFill>
                <a:schemeClr val="dk2"/>
              </a:solidFill>
            </a:endParaRPr>
          </a:p>
        </p:txBody>
      </p:sp>
      <p:sp>
        <p:nvSpPr>
          <p:cNvPr id="455" name="Google Shape;455;p52"/>
          <p:cNvSpPr txBox="1"/>
          <p:nvPr/>
        </p:nvSpPr>
        <p:spPr>
          <a:xfrm>
            <a:off x="2897101" y="3094125"/>
            <a:ext cx="1674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2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Lange</a:t>
            </a:r>
            <a:r>
              <a:rPr b="1" lang="en" sz="12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 et al. 2023</a:t>
            </a:r>
            <a:endParaRPr b="1" sz="1200">
              <a:solidFill>
                <a:srgbClr val="82838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" name="Google Shape;460;p53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Google Shape;461;p53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2" name="Google Shape;462;p53"/>
          <p:cNvSpPr txBox="1"/>
          <p:nvPr/>
        </p:nvSpPr>
        <p:spPr>
          <a:xfrm>
            <a:off x="96250" y="707575"/>
            <a:ext cx="71985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4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Long and complicate journey</a:t>
            </a:r>
            <a:endParaRPr sz="2800">
              <a:solidFill>
                <a:srgbClr val="990000"/>
              </a:solidFill>
            </a:endParaRPr>
          </a:p>
        </p:txBody>
      </p:sp>
      <p:sp>
        <p:nvSpPr>
          <p:cNvPr id="463" name="Google Shape;463;p53"/>
          <p:cNvSpPr txBox="1"/>
          <p:nvPr/>
        </p:nvSpPr>
        <p:spPr>
          <a:xfrm>
            <a:off x="762125" y="1444125"/>
            <a:ext cx="7257600" cy="267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3815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3300"/>
              <a:buFont typeface="Lexend"/>
              <a:buChar char="●"/>
            </a:pPr>
            <a:r>
              <a:rPr lang="en" sz="3300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rPr>
              <a:t>Sample collection and preservation</a:t>
            </a:r>
            <a:endParaRPr sz="3300">
              <a:solidFill>
                <a:srgbClr val="666666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43815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3300"/>
              <a:buFont typeface="Lexend"/>
              <a:buChar char="●"/>
            </a:pPr>
            <a:r>
              <a:rPr lang="en" sz="3300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rPr>
              <a:t>Laboratory processing </a:t>
            </a:r>
            <a:endParaRPr sz="3300">
              <a:solidFill>
                <a:srgbClr val="666666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43815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3300"/>
              <a:buFont typeface="Lexend"/>
              <a:buChar char="●"/>
            </a:pPr>
            <a:r>
              <a:rPr lang="en" sz="3300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rPr>
              <a:t>Bioinformatic processing</a:t>
            </a:r>
            <a:endParaRPr sz="3300">
              <a:solidFill>
                <a:srgbClr val="666666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43815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3300"/>
              <a:buFont typeface="Lexend"/>
              <a:buChar char="●"/>
            </a:pPr>
            <a:r>
              <a:rPr lang="en" sz="3300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rPr>
              <a:t>Analysis and statistics</a:t>
            </a:r>
            <a:endParaRPr sz="3300">
              <a:solidFill>
                <a:srgbClr val="66666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4" name="Google Shape;464;p53"/>
          <p:cNvSpPr txBox="1"/>
          <p:nvPr/>
        </p:nvSpPr>
        <p:spPr>
          <a:xfrm>
            <a:off x="969775" y="4266150"/>
            <a:ext cx="68967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A64D79"/>
                </a:solidFill>
                <a:latin typeface="Lexend"/>
                <a:ea typeface="Lexend"/>
                <a:cs typeface="Lexend"/>
                <a:sym typeface="Lexend"/>
              </a:rPr>
              <a:t>Many decisions to be made </a:t>
            </a:r>
            <a:endParaRPr b="1" sz="2000">
              <a:solidFill>
                <a:srgbClr val="A64D7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9" name="Google Shape;469;p54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470" name="Google Shape;470;p54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71" name="Google Shape;471;p54" title="Screenshot 2025-04-30 at 12.58.20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20050" y="865500"/>
            <a:ext cx="6468850" cy="4088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6" name="Google Shape;476;p55" title="figure1 (3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3649173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77" name="Google Shape;477;p55"/>
          <p:cNvGrpSpPr/>
          <p:nvPr/>
        </p:nvGrpSpPr>
        <p:grpSpPr>
          <a:xfrm>
            <a:off x="3649175" y="635000"/>
            <a:ext cx="5047150" cy="4383100"/>
            <a:chOff x="3649175" y="635000"/>
            <a:chExt cx="5047150" cy="4383100"/>
          </a:xfrm>
        </p:grpSpPr>
        <p:pic>
          <p:nvPicPr>
            <p:cNvPr id="478" name="Google Shape;478;p55" title="figure1 (3).png"/>
            <p:cNvPicPr preferRelativeResize="0"/>
            <p:nvPr/>
          </p:nvPicPr>
          <p:blipFill rotWithShape="1">
            <a:blip r:embed="rId4">
              <a:alphaModFix/>
            </a:blip>
            <a:srcRect b="54972" l="0" r="50384" t="13415"/>
            <a:stretch/>
          </p:blipFill>
          <p:spPr>
            <a:xfrm>
              <a:off x="4270975" y="635000"/>
              <a:ext cx="4238023" cy="38059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9" name="Google Shape;479;p55" title="Screenshot 2025-04-30 at 15.10.21.png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3649175" y="1854200"/>
              <a:ext cx="1176825" cy="3163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80" name="Google Shape;480;p55" title="Screenshot 2025-04-30 at 15.10.21.png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3915875" y="2667000"/>
              <a:ext cx="1176825" cy="1817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81" name="Google Shape;481;p55" title="Screenshot 2025-04-30 at 15.10.21.png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998550" y="4352950"/>
              <a:ext cx="3697775" cy="641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82" name="Google Shape;482;p55" title="Screenshot 2025-04-30 at 15.10.21.png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035550" y="4268800"/>
              <a:ext cx="1149350" cy="6413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83" name="Google Shape;483;p55" title="Screenshot 2025-04-30 at 15.10.21.png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540250" y="4129100"/>
              <a:ext cx="1149350" cy="64135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8" name="Google Shape;488;p56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489" name="Google Shape;489;p56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90" name="Google Shape;490;p56"/>
          <p:cNvSpPr/>
          <p:nvPr/>
        </p:nvSpPr>
        <p:spPr>
          <a:xfrm>
            <a:off x="4677725" y="2053450"/>
            <a:ext cx="2678400" cy="9243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91" name="Google Shape;491;p56"/>
          <p:cNvSpPr/>
          <p:nvPr/>
        </p:nvSpPr>
        <p:spPr>
          <a:xfrm>
            <a:off x="1787875" y="2061525"/>
            <a:ext cx="2635500" cy="9243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92" name="Google Shape;492;p56"/>
          <p:cNvSpPr/>
          <p:nvPr/>
        </p:nvSpPr>
        <p:spPr>
          <a:xfrm>
            <a:off x="1806550" y="3247425"/>
            <a:ext cx="2635500" cy="9243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93" name="Google Shape;493;p56"/>
          <p:cNvSpPr/>
          <p:nvPr/>
        </p:nvSpPr>
        <p:spPr>
          <a:xfrm>
            <a:off x="4720525" y="3247425"/>
            <a:ext cx="2635500" cy="9243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94" name="Google Shape;494;p56"/>
          <p:cNvSpPr txBox="1"/>
          <p:nvPr/>
        </p:nvSpPr>
        <p:spPr>
          <a:xfrm>
            <a:off x="315425" y="1015850"/>
            <a:ext cx="71985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4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Microbial:non-microbial DNA</a:t>
            </a:r>
            <a:endParaRPr sz="2800">
              <a:solidFill>
                <a:srgbClr val="990000"/>
              </a:solidFill>
            </a:endParaRPr>
          </a:p>
        </p:txBody>
      </p:sp>
      <p:sp>
        <p:nvSpPr>
          <p:cNvPr id="495" name="Google Shape;495;p56"/>
          <p:cNvSpPr txBox="1"/>
          <p:nvPr/>
        </p:nvSpPr>
        <p:spPr>
          <a:xfrm>
            <a:off x="1956500" y="2246200"/>
            <a:ext cx="22200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3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Microbes DNA</a:t>
            </a:r>
            <a:endParaRPr sz="23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96" name="Google Shape;496;p56"/>
          <p:cNvSpPr txBox="1"/>
          <p:nvPr/>
        </p:nvSpPr>
        <p:spPr>
          <a:xfrm>
            <a:off x="1956500" y="3440175"/>
            <a:ext cx="22200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3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Host</a:t>
            </a:r>
            <a:r>
              <a:rPr lang="en" sz="23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 DNA</a:t>
            </a:r>
            <a:endParaRPr sz="23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97" name="Google Shape;497;p56"/>
          <p:cNvSpPr txBox="1"/>
          <p:nvPr/>
        </p:nvSpPr>
        <p:spPr>
          <a:xfrm>
            <a:off x="4906925" y="2246200"/>
            <a:ext cx="22200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3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Dietary</a:t>
            </a:r>
            <a:r>
              <a:rPr lang="en" sz="23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 DNA</a:t>
            </a:r>
            <a:endParaRPr sz="23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98" name="Google Shape;498;p56"/>
          <p:cNvSpPr txBox="1"/>
          <p:nvPr/>
        </p:nvSpPr>
        <p:spPr>
          <a:xfrm>
            <a:off x="4928275" y="3440175"/>
            <a:ext cx="22200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3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Others</a:t>
            </a:r>
            <a:endParaRPr sz="23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99" name="Google Shape;499;p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1650" y="2769575"/>
            <a:ext cx="1253625" cy="67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0" name="Google Shape;500;p56"/>
          <p:cNvPicPr preferRelativeResize="0"/>
          <p:nvPr/>
        </p:nvPicPr>
        <p:blipFill rotWithShape="1">
          <a:blip r:embed="rId5">
            <a:alphaModFix/>
          </a:blip>
          <a:srcRect b="33007" l="5572" r="60611" t="11151"/>
          <a:stretch/>
        </p:blipFill>
        <p:spPr>
          <a:xfrm>
            <a:off x="7754950" y="2507412"/>
            <a:ext cx="1134100" cy="1311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5" name="Google Shape;505;p57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506" name="Google Shape;506;p57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7" name="Google Shape;507;p57"/>
          <p:cNvSpPr/>
          <p:nvPr/>
        </p:nvSpPr>
        <p:spPr>
          <a:xfrm>
            <a:off x="750350" y="1652400"/>
            <a:ext cx="7607400" cy="9243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8" name="Google Shape;508;p57"/>
          <p:cNvSpPr txBox="1"/>
          <p:nvPr/>
        </p:nvSpPr>
        <p:spPr>
          <a:xfrm>
            <a:off x="1116700" y="1783650"/>
            <a:ext cx="68748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1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Faecal samples</a:t>
            </a:r>
            <a:endParaRPr b="1" sz="27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9" name="Google Shape;509;p57"/>
          <p:cNvSpPr txBox="1"/>
          <p:nvPr/>
        </p:nvSpPr>
        <p:spPr>
          <a:xfrm>
            <a:off x="565500" y="744050"/>
            <a:ext cx="81204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Representativeness: collection</a:t>
            </a:r>
            <a:endParaRPr b="1"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510" name="Google Shape;510;p57"/>
          <p:cNvGrpSpPr/>
          <p:nvPr/>
        </p:nvGrpSpPr>
        <p:grpSpPr>
          <a:xfrm>
            <a:off x="1546363" y="2627273"/>
            <a:ext cx="2940026" cy="2274575"/>
            <a:chOff x="5087700" y="1953300"/>
            <a:chExt cx="4261525" cy="3296964"/>
          </a:xfrm>
        </p:grpSpPr>
        <p:pic>
          <p:nvPicPr>
            <p:cNvPr id="511" name="Google Shape;511;p57"/>
            <p:cNvPicPr preferRelativeResize="0"/>
            <p:nvPr/>
          </p:nvPicPr>
          <p:blipFill rotWithShape="1">
            <a:blip r:embed="rId4">
              <a:alphaModFix/>
            </a:blip>
            <a:srcRect b="0" l="11793" r="0" t="0"/>
            <a:stretch/>
          </p:blipFill>
          <p:spPr>
            <a:xfrm>
              <a:off x="5087700" y="1953300"/>
              <a:ext cx="3856502" cy="29147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2" name="Google Shape;512;p57"/>
            <p:cNvSpPr txBox="1"/>
            <p:nvPr/>
          </p:nvSpPr>
          <p:spPr>
            <a:xfrm>
              <a:off x="6965725" y="4826364"/>
              <a:ext cx="2383500" cy="42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>
                  <a:solidFill>
                    <a:srgbClr val="191B26"/>
                  </a:solidFill>
                </a:rPr>
                <a:t>Image by Nel Botha from Pixabay</a:t>
              </a:r>
              <a:r>
                <a:rPr lang="en" sz="700">
                  <a:solidFill>
                    <a:srgbClr val="191B26"/>
                  </a:solidFill>
                  <a:highlight>
                    <a:srgbClr val="FFFFFF"/>
                  </a:highlight>
                </a:rPr>
                <a:t> </a:t>
              </a:r>
              <a:endParaRPr sz="1000"/>
            </a:p>
          </p:txBody>
        </p:sp>
      </p:grpSp>
      <p:pic>
        <p:nvPicPr>
          <p:cNvPr id="513" name="Google Shape;513;p57" title="clock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0350" y="3206100"/>
            <a:ext cx="796031" cy="924301"/>
          </a:xfrm>
          <a:prstGeom prst="rect">
            <a:avLst/>
          </a:prstGeom>
          <a:noFill/>
          <a:ln>
            <a:noFill/>
          </a:ln>
        </p:spPr>
      </p:pic>
      <p:sp>
        <p:nvSpPr>
          <p:cNvPr id="514" name="Google Shape;514;p57"/>
          <p:cNvSpPr txBox="1"/>
          <p:nvPr/>
        </p:nvSpPr>
        <p:spPr>
          <a:xfrm>
            <a:off x="4572000" y="2870300"/>
            <a:ext cx="3917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800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rPr>
              <a:t>Environmental</a:t>
            </a:r>
            <a:r>
              <a:rPr b="1" lang="en" sz="1800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rPr>
              <a:t> contamination</a:t>
            </a:r>
            <a:endParaRPr b="1" sz="1800">
              <a:solidFill>
                <a:srgbClr val="66666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15" name="Google Shape;515;p57"/>
          <p:cNvSpPr txBox="1"/>
          <p:nvPr/>
        </p:nvSpPr>
        <p:spPr>
          <a:xfrm>
            <a:off x="4572000" y="3332000"/>
            <a:ext cx="3917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800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rPr>
              <a:t>Changes in bacteria</a:t>
            </a:r>
            <a:endParaRPr b="1" sz="1800">
              <a:solidFill>
                <a:srgbClr val="66666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16" name="Google Shape;516;p57"/>
          <p:cNvSpPr txBox="1"/>
          <p:nvPr/>
        </p:nvSpPr>
        <p:spPr>
          <a:xfrm>
            <a:off x="4572000" y="3813600"/>
            <a:ext cx="3917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1800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rPr>
              <a:t>Damage DNA</a:t>
            </a:r>
            <a:endParaRPr b="1" sz="1800">
              <a:solidFill>
                <a:srgbClr val="66666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1" name="Google Shape;521;p58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522" name="Google Shape;522;p58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3" name="Google Shape;523;p58"/>
          <p:cNvSpPr txBox="1"/>
          <p:nvPr/>
        </p:nvSpPr>
        <p:spPr>
          <a:xfrm>
            <a:off x="565500" y="744050"/>
            <a:ext cx="81204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Preservation &amp; Storage</a:t>
            </a:r>
            <a:endParaRPr b="1"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4" name="Google Shape;524;p58"/>
          <p:cNvSpPr/>
          <p:nvPr/>
        </p:nvSpPr>
        <p:spPr>
          <a:xfrm>
            <a:off x="4677725" y="2053450"/>
            <a:ext cx="2678400" cy="9243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5" name="Google Shape;525;p58"/>
          <p:cNvSpPr/>
          <p:nvPr/>
        </p:nvSpPr>
        <p:spPr>
          <a:xfrm>
            <a:off x="1787875" y="2061525"/>
            <a:ext cx="2635500" cy="9243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6" name="Google Shape;526;p58"/>
          <p:cNvSpPr/>
          <p:nvPr/>
        </p:nvSpPr>
        <p:spPr>
          <a:xfrm>
            <a:off x="1806550" y="3247425"/>
            <a:ext cx="2635500" cy="9243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7" name="Google Shape;527;p58"/>
          <p:cNvSpPr/>
          <p:nvPr/>
        </p:nvSpPr>
        <p:spPr>
          <a:xfrm>
            <a:off x="4720525" y="3247425"/>
            <a:ext cx="2635500" cy="9243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8" name="Google Shape;528;p58"/>
          <p:cNvSpPr txBox="1"/>
          <p:nvPr/>
        </p:nvSpPr>
        <p:spPr>
          <a:xfrm>
            <a:off x="1956500" y="2125350"/>
            <a:ext cx="22200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3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Collections time</a:t>
            </a:r>
            <a:endParaRPr sz="23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9" name="Google Shape;529;p58"/>
          <p:cNvSpPr txBox="1"/>
          <p:nvPr/>
        </p:nvSpPr>
        <p:spPr>
          <a:xfrm>
            <a:off x="1956500" y="3440175"/>
            <a:ext cx="22200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3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Buffer</a:t>
            </a:r>
            <a:endParaRPr sz="23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30" name="Google Shape;530;p58"/>
          <p:cNvSpPr txBox="1"/>
          <p:nvPr/>
        </p:nvSpPr>
        <p:spPr>
          <a:xfrm>
            <a:off x="4906925" y="2246200"/>
            <a:ext cx="22200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3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Temperature</a:t>
            </a:r>
            <a:endParaRPr sz="23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31" name="Google Shape;531;p58"/>
          <p:cNvSpPr txBox="1"/>
          <p:nvPr/>
        </p:nvSpPr>
        <p:spPr>
          <a:xfrm>
            <a:off x="4928275" y="3440175"/>
            <a:ext cx="22200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3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Storage time</a:t>
            </a:r>
            <a:endParaRPr sz="23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6" name="Google Shape;536;p59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537" name="Google Shape;537;p59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38" name="Google Shape;538;p59"/>
          <p:cNvSpPr txBox="1"/>
          <p:nvPr/>
        </p:nvSpPr>
        <p:spPr>
          <a:xfrm>
            <a:off x="565500" y="744050"/>
            <a:ext cx="81204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Preservation &amp; Storage</a:t>
            </a:r>
            <a:endParaRPr b="1"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539" name="Google Shape;539;p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0173" y="3872515"/>
            <a:ext cx="2990319" cy="112138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0" name="Google Shape;540;p5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5723" y="2790266"/>
            <a:ext cx="3259806" cy="1043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541" name="Google Shape;541;p5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47582" y="4010273"/>
            <a:ext cx="3394273" cy="1042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2" name="Google Shape;542;p5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800739" y="2751149"/>
            <a:ext cx="3487934" cy="112138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3" name="Google Shape;543;p5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726819" y="1596700"/>
            <a:ext cx="2810398" cy="975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44" name="Google Shape;544;p5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027458" y="1698009"/>
            <a:ext cx="2272453" cy="90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9" name="Google Shape;549;p60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Google Shape;550;p60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551" name="Google Shape;551;p60" title="water-5099248_1280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39375" y="846750"/>
            <a:ext cx="4978726" cy="3317850"/>
          </a:xfrm>
          <a:prstGeom prst="rect">
            <a:avLst/>
          </a:prstGeom>
          <a:noFill/>
          <a:ln>
            <a:noFill/>
          </a:ln>
        </p:spPr>
      </p:pic>
      <p:sp>
        <p:nvSpPr>
          <p:cNvPr id="552" name="Google Shape;552;p60"/>
          <p:cNvSpPr txBox="1"/>
          <p:nvPr/>
        </p:nvSpPr>
        <p:spPr>
          <a:xfrm>
            <a:off x="916138" y="4164600"/>
            <a:ext cx="7225200" cy="94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0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Be consistent</a:t>
            </a:r>
            <a:endParaRPr sz="50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3" name="Google Shape;553;p60"/>
          <p:cNvSpPr txBox="1"/>
          <p:nvPr/>
        </p:nvSpPr>
        <p:spPr>
          <a:xfrm>
            <a:off x="4230500" y="4091225"/>
            <a:ext cx="2787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191B26"/>
                </a:solidFill>
                <a:highlight>
                  <a:srgbClr val="FFFFFF"/>
                </a:highlight>
              </a:rPr>
              <a:t>Image by </a:t>
            </a:r>
            <a:r>
              <a:rPr lang="en" sz="800" u="sng">
                <a:solidFill>
                  <a:srgbClr val="191B26"/>
                </a:solidFill>
                <a:highlight>
                  <a:srgbClr val="FFFFFF"/>
                </a:highlight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Kiều Trường</a:t>
            </a:r>
            <a:r>
              <a:rPr lang="en" sz="800">
                <a:solidFill>
                  <a:srgbClr val="191B26"/>
                </a:solidFill>
                <a:highlight>
                  <a:srgbClr val="FFFFFF"/>
                </a:highlight>
              </a:rPr>
              <a:t> from </a:t>
            </a:r>
            <a:r>
              <a:rPr lang="en" sz="800" u="sng">
                <a:solidFill>
                  <a:srgbClr val="191B26"/>
                </a:solidFill>
                <a:highlight>
                  <a:srgbClr val="FFFFFF"/>
                </a:highlight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Pixabay</a:t>
            </a:r>
            <a:endParaRPr sz="80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61"/>
          <p:cNvSpPr txBox="1"/>
          <p:nvPr/>
        </p:nvSpPr>
        <p:spPr>
          <a:xfrm>
            <a:off x="485500" y="357450"/>
            <a:ext cx="8298000" cy="44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rgbClr val="3A7D99"/>
                </a:solidFill>
              </a:rPr>
              <a:t>PhD project:</a:t>
            </a:r>
            <a:endParaRPr b="1" sz="4000">
              <a:solidFill>
                <a:srgbClr val="3A7D99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2"/>
              </a:solidFill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Char char="-"/>
            </a:pPr>
            <a:r>
              <a:rPr lang="en" sz="3000">
                <a:solidFill>
                  <a:schemeClr val="dk2"/>
                </a:solidFill>
              </a:rPr>
              <a:t>Hologenomic domains</a:t>
            </a:r>
            <a:endParaRPr sz="3000">
              <a:solidFill>
                <a:schemeClr val="dk2"/>
              </a:solidFill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Char char="-"/>
            </a:pPr>
            <a:r>
              <a:rPr lang="en" sz="3000">
                <a:solidFill>
                  <a:schemeClr val="dk2"/>
                </a:solidFill>
              </a:rPr>
              <a:t>Complexity of each of the element: host, microbes, environment</a:t>
            </a:r>
            <a:endParaRPr sz="3000">
              <a:solidFill>
                <a:schemeClr val="dk2"/>
              </a:solidFill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Char char="-"/>
            </a:pPr>
            <a:r>
              <a:rPr lang="en" sz="3000">
                <a:solidFill>
                  <a:schemeClr val="dk2"/>
                </a:solidFill>
              </a:rPr>
              <a:t>Genomic resolution</a:t>
            </a:r>
            <a:endParaRPr sz="3000">
              <a:solidFill>
                <a:schemeClr val="dk2"/>
              </a:solidFill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Char char="-"/>
            </a:pPr>
            <a:r>
              <a:rPr lang="en" sz="3000">
                <a:solidFill>
                  <a:schemeClr val="dk2"/>
                </a:solidFill>
              </a:rPr>
              <a:t>Sample type representativeness &amp; spatiotemporal features</a:t>
            </a:r>
            <a:endParaRPr sz="3000">
              <a:solidFill>
                <a:schemeClr val="dk2"/>
              </a:solidFill>
            </a:endParaRPr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Char char="-"/>
            </a:pPr>
            <a:r>
              <a:rPr lang="en" sz="3000">
                <a:solidFill>
                  <a:schemeClr val="dk2"/>
                </a:solidFill>
              </a:rPr>
              <a:t>Sample collection, preservation &amp; storage</a:t>
            </a:r>
            <a:endParaRPr sz="30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