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717" r:id="rId5"/>
  </p:sldMasterIdLst>
  <p:notesMasterIdLst>
    <p:notesMasterId r:id="rId19"/>
  </p:notesMasterIdLst>
  <p:sldIdLst>
    <p:sldId id="304" r:id="rId6"/>
    <p:sldId id="299" r:id="rId7"/>
    <p:sldId id="277" r:id="rId8"/>
    <p:sldId id="301" r:id="rId9"/>
    <p:sldId id="381" r:id="rId10"/>
    <p:sldId id="287" r:id="rId11"/>
    <p:sldId id="305" r:id="rId12"/>
    <p:sldId id="442" r:id="rId13"/>
    <p:sldId id="278" r:id="rId14"/>
    <p:sldId id="296" r:id="rId15"/>
    <p:sldId id="308" r:id="rId16"/>
    <p:sldId id="918" r:id="rId17"/>
    <p:sldId id="303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C25BD3-34B0-7385-765A-9CEAFBB209B0}" name="Kati Hanhineva" initials="KH" userId="S::kati@afekta.com::67aa1830-0d0f-4b8b-a726-557f794a9ad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lle Koistinen" initials="VK" lastIdx="1" clrIdx="0">
    <p:extLst>
      <p:ext uri="{19B8F6BF-5375-455C-9EA6-DF929625EA0E}">
        <p15:presenceInfo xmlns:p15="http://schemas.microsoft.com/office/powerpoint/2012/main" userId="Ville Koistin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433"/>
    <a:srgbClr val="A5A5A5"/>
    <a:srgbClr val="0D0D0D"/>
    <a:srgbClr val="FFC857"/>
    <a:srgbClr val="CCD036"/>
    <a:srgbClr val="C4C442"/>
    <a:srgbClr val="B57F50"/>
    <a:srgbClr val="F6AE2D"/>
    <a:srgbClr val="F2C14E"/>
    <a:srgbClr val="1F20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675" autoAdjust="0"/>
  </p:normalViewPr>
  <p:slideViewPr>
    <p:cSldViewPr snapToGrid="0">
      <p:cViewPr varScale="1">
        <p:scale>
          <a:sx n="56" d="100"/>
          <a:sy n="56" d="100"/>
        </p:scale>
        <p:origin x="1044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EB2918-1FD7-44F4-B839-794D5AF25FDB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0B8D5-6C7C-4F8F-AE77-2D4DC015362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2206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Pitäisin ”</a:t>
            </a:r>
            <a:r>
              <a:rPr lang="fi-FI" dirty="0" err="1"/>
              <a:t>small</a:t>
            </a:r>
            <a:r>
              <a:rPr lang="fi-FI" dirty="0"/>
              <a:t> </a:t>
            </a:r>
            <a:r>
              <a:rPr lang="fi-FI" dirty="0" err="1"/>
              <a:t>biomolecules</a:t>
            </a:r>
            <a:r>
              <a:rPr lang="fi-FI" dirty="0"/>
              <a:t>” koska mitään makromolekyylejä emme analysoi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E0B8D5-6C7C-4F8F-AE77-2D4DC015362C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101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Why metabolomics is important in various fields (health, food)</a:t>
            </a:r>
          </a:p>
          <a:p>
            <a:r>
              <a:rPr lang="en-US">
                <a:ea typeface="Calibri"/>
                <a:cs typeface="Calibri"/>
              </a:rPr>
              <a:t>What's the catch in our method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E0B8D5-6C7C-4F8F-AE77-2D4DC015362C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1344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Siirrä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osaksi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diaa</a:t>
            </a:r>
            <a:r>
              <a:rPr lang="en-US">
                <a:ea typeface="Calibri"/>
                <a:cs typeface="Calibri"/>
              </a:rPr>
              <a:t> 3 tai heti sen </a:t>
            </a:r>
            <a:r>
              <a:rPr lang="en-US" err="1">
                <a:ea typeface="Calibri"/>
                <a:cs typeface="Calibri"/>
              </a:rPr>
              <a:t>jälkeen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E0B8D5-6C7C-4F8F-AE77-2D4DC015362C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72392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What do we get from the EU projects? Replace the descriptions</a:t>
            </a:r>
          </a:p>
          <a:p>
            <a:r>
              <a:rPr lang="en-US" dirty="0">
                <a:ea typeface="Calibri"/>
                <a:cs typeface="Calibri"/>
              </a:rPr>
              <a:t>3D'omics: LC-MS instrument + lab, </a:t>
            </a:r>
            <a:r>
              <a:rPr lang="en-US" dirty="0" err="1">
                <a:ea typeface="Calibri"/>
                <a:cs typeface="Calibri"/>
              </a:rPr>
              <a:t>analysing</a:t>
            </a:r>
            <a:r>
              <a:rPr lang="en-US" dirty="0">
                <a:ea typeface="Calibri"/>
                <a:cs typeface="Calibri"/>
              </a:rPr>
              <a:t> microsections</a:t>
            </a:r>
          </a:p>
          <a:p>
            <a:r>
              <a:rPr lang="en-US" dirty="0" err="1">
                <a:ea typeface="Calibri"/>
                <a:cs typeface="Calibri"/>
              </a:rPr>
              <a:t>BestTreat</a:t>
            </a:r>
            <a:r>
              <a:rPr lang="en-US" dirty="0">
                <a:ea typeface="Calibri"/>
                <a:cs typeface="Calibri"/>
              </a:rPr>
              <a:t>: developing method for </a:t>
            </a:r>
            <a:r>
              <a:rPr lang="en-US" dirty="0" err="1">
                <a:ea typeface="Calibri"/>
                <a:cs typeface="Calibri"/>
              </a:rPr>
              <a:t>analysing</a:t>
            </a:r>
            <a:r>
              <a:rPr lang="en-US" dirty="0">
                <a:ea typeface="Calibri"/>
                <a:cs typeface="Calibri"/>
              </a:rPr>
              <a:t> microbial metabolites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E0B8D5-6C7C-4F8F-AE77-2D4DC015362C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3683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8C71FB-C87D-4E90-B5D9-3D5D4527E5C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7363" y="2433234"/>
            <a:ext cx="9144000" cy="184465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rgbClr val="F39433"/>
                </a:solidFill>
                <a:latin typeface="Fira Sans ExtraBold" panose="020B0903050000020004" pitchFamily="34" charset="0"/>
                <a:cs typeface="Arabic Typesetting" panose="020B0604020202020204" pitchFamily="66" charset="-78"/>
              </a:defRPr>
            </a:lvl1pPr>
          </a:lstStyle>
          <a:p>
            <a:r>
              <a:rPr lang="fi-FI"/>
              <a:t>Muokkaa otsikon perustyyliä napsauttamalla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01F428-B119-40D3-A609-FD432D8C53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7363" y="4369959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95000"/>
                  </a:schemeClr>
                </a:solidFill>
                <a:latin typeface="Fira Sans Medium" panose="020B06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D28EFA4-4AFF-4500-9DB7-BC22EBC80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56726" y="6356350"/>
            <a:ext cx="4114800" cy="365125"/>
          </a:xfrm>
        </p:spPr>
        <p:txBody>
          <a:bodyPr/>
          <a:lstStyle>
            <a:lvl1pPr>
              <a:defRPr sz="1400">
                <a:latin typeface="Fira Sans" panose="020B0503050000020004" pitchFamily="34" charset="0"/>
              </a:defRPr>
            </a:lvl1pPr>
          </a:lstStyle>
          <a:p>
            <a:r>
              <a:rPr lang="fi-FI">
                <a:solidFill>
                  <a:schemeClr val="bg1">
                    <a:lumMod val="85000"/>
                  </a:schemeClr>
                </a:solidFill>
              </a:rPr>
              <a:t>Afekta Technologies Ltd </a:t>
            </a:r>
            <a:r>
              <a:rPr lang="fi-FI">
                <a:solidFill>
                  <a:schemeClr val="bg1">
                    <a:lumMod val="85000"/>
                  </a:schemeClr>
                </a:solidFill>
                <a:cs typeface="Calibri" panose="020F0502020204030204" pitchFamily="34" charset="0"/>
              </a:rPr>
              <a:t>•</a:t>
            </a:r>
            <a:r>
              <a:rPr lang="fi-FI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>
                <a:solidFill>
                  <a:srgbClr val="F39433"/>
                </a:solidFill>
              </a:rPr>
              <a:t>www.afekta.com</a:t>
            </a:r>
          </a:p>
        </p:txBody>
      </p:sp>
      <p:sp>
        <p:nvSpPr>
          <p:cNvPr id="7" name="Kuusikulmio 6">
            <a:extLst>
              <a:ext uri="{FF2B5EF4-FFF2-40B4-BE49-F238E27FC236}">
                <a16:creationId xmlns:a16="http://schemas.microsoft.com/office/drawing/2014/main" id="{06E7AF7B-352D-4B66-86A6-1F8AC2CECC7A}"/>
              </a:ext>
            </a:extLst>
          </p:cNvPr>
          <p:cNvSpPr>
            <a:spLocks noChangeAspect="1"/>
          </p:cNvSpPr>
          <p:nvPr userDrawn="1"/>
        </p:nvSpPr>
        <p:spPr>
          <a:xfrm rot="720000">
            <a:off x="763637" y="477070"/>
            <a:ext cx="11520000" cy="9930969"/>
          </a:xfrm>
          <a:prstGeom prst="hexagon">
            <a:avLst/>
          </a:prstGeom>
          <a:noFill/>
          <a:ln w="444500">
            <a:solidFill>
              <a:schemeClr val="bg1">
                <a:alpha val="25000"/>
              </a:schemeClr>
            </a:solidFill>
          </a:ln>
          <a:effectLst>
            <a:outerShdw blurRad="317500" algn="ct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D7548CAC-38D5-4506-AA30-95ED9A1D35CE}"/>
              </a:ext>
            </a:extLst>
          </p:cNvPr>
          <p:cNvSpPr/>
          <p:nvPr userDrawn="1"/>
        </p:nvSpPr>
        <p:spPr>
          <a:xfrm>
            <a:off x="0" y="0"/>
            <a:ext cx="128588" cy="6858000"/>
          </a:xfrm>
          <a:prstGeom prst="rect">
            <a:avLst/>
          </a:prstGeom>
          <a:solidFill>
            <a:srgbClr val="F394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B159EBBC-474F-47D6-9E12-F0EBF2EF64EB}"/>
              </a:ext>
            </a:extLst>
          </p:cNvPr>
          <p:cNvSpPr/>
          <p:nvPr userDrawn="1"/>
        </p:nvSpPr>
        <p:spPr>
          <a:xfrm>
            <a:off x="12063412" y="0"/>
            <a:ext cx="128588" cy="6858000"/>
          </a:xfrm>
          <a:prstGeom prst="rect">
            <a:avLst/>
          </a:prstGeom>
          <a:solidFill>
            <a:srgbClr val="F394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F366977B-FF07-4AE5-9798-DF244DFCF3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294" y="-139340"/>
            <a:ext cx="3075140" cy="28050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441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0"/>
    </mc:Choice>
    <mc:Fallback xmlns="">
      <p:transition spd="slow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D11DF1-EACC-431B-9465-293DCDC1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9296400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A94E5B9-014D-4E04-9728-E8E33839B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8545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5F6904F-0A84-477E-AD16-C7FDF1AF6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E350B-F978-487A-91E7-290F2F2B3500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9F4D43C-0218-4B9A-AC99-8669312F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>
                <a:solidFill>
                  <a:schemeClr val="bg1">
                    <a:lumMod val="85000"/>
                  </a:schemeClr>
                </a:solidFill>
              </a:rPr>
              <a:t>Afekta Technologies Ltd </a:t>
            </a:r>
            <a:r>
              <a:rPr lang="fi-FI">
                <a:solidFill>
                  <a:schemeClr val="bg1">
                    <a:lumMod val="85000"/>
                  </a:schemeClr>
                </a:solidFill>
                <a:cs typeface="Calibri" panose="020F0502020204030204" pitchFamily="34" charset="0"/>
              </a:rPr>
              <a:t>•</a:t>
            </a:r>
            <a:r>
              <a:rPr lang="fi-FI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>
                <a:solidFill>
                  <a:srgbClr val="F39433"/>
                </a:solidFill>
              </a:rPr>
              <a:t>www.afekta.com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EDE31D7-0426-43BE-B9BC-69FE6EFB8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0450" y="6356350"/>
            <a:ext cx="2743200" cy="365125"/>
          </a:xfrm>
        </p:spPr>
        <p:txBody>
          <a:bodyPr/>
          <a:lstStyle/>
          <a:p>
            <a:fld id="{C2910000-8DEF-4941-9F4A-DAD848B3258F}" type="slidenum">
              <a:rPr lang="fi-FI" smtClean="0"/>
              <a:t>‹#›</a:t>
            </a:fld>
            <a:endParaRPr lang="fi-FI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7BA2D909-6E33-4F6A-8AEF-5D54782C865C}"/>
              </a:ext>
            </a:extLst>
          </p:cNvPr>
          <p:cNvSpPr/>
          <p:nvPr userDrawn="1"/>
        </p:nvSpPr>
        <p:spPr>
          <a:xfrm>
            <a:off x="0" y="0"/>
            <a:ext cx="128588" cy="6858000"/>
          </a:xfrm>
          <a:prstGeom prst="rect">
            <a:avLst/>
          </a:prstGeom>
          <a:solidFill>
            <a:srgbClr val="D49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7A148211-1587-48B9-B656-94D6E2FA0AEC}"/>
              </a:ext>
            </a:extLst>
          </p:cNvPr>
          <p:cNvSpPr/>
          <p:nvPr userDrawn="1"/>
        </p:nvSpPr>
        <p:spPr>
          <a:xfrm>
            <a:off x="12063412" y="0"/>
            <a:ext cx="128588" cy="6858000"/>
          </a:xfrm>
          <a:prstGeom prst="rect">
            <a:avLst/>
          </a:prstGeom>
          <a:solidFill>
            <a:srgbClr val="D49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DB7F71AF-52C8-463C-97D5-D8058C243E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05652" y="243432"/>
            <a:ext cx="1537879" cy="140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50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0"/>
    </mc:Choice>
    <mc:Fallback xmlns="">
      <p:transition spd="slow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D11DF1-EACC-431B-9465-293DCDC1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9296400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A94E5B9-014D-4E04-9728-E8E33839B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8545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5F6904F-0A84-477E-AD16-C7FDF1AF6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E350B-F978-487A-91E7-290F2F2B3500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9F4D43C-0218-4B9A-AC99-8669312F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>
                <a:solidFill>
                  <a:schemeClr val="bg1">
                    <a:lumMod val="85000"/>
                  </a:schemeClr>
                </a:solidFill>
              </a:rPr>
              <a:t>Afekta Technologies Ltd </a:t>
            </a:r>
            <a:r>
              <a:rPr lang="fi-FI">
                <a:solidFill>
                  <a:schemeClr val="bg1">
                    <a:lumMod val="85000"/>
                  </a:schemeClr>
                </a:solidFill>
                <a:cs typeface="Calibri" panose="020F0502020204030204" pitchFamily="34" charset="0"/>
              </a:rPr>
              <a:t>•</a:t>
            </a:r>
            <a:r>
              <a:rPr lang="fi-FI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>
                <a:solidFill>
                  <a:srgbClr val="F39433"/>
                </a:solidFill>
              </a:rPr>
              <a:t>www.afekta.com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EDE31D7-0426-43BE-B9BC-69FE6EFB8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0450" y="6356350"/>
            <a:ext cx="2743200" cy="365125"/>
          </a:xfrm>
        </p:spPr>
        <p:txBody>
          <a:bodyPr/>
          <a:lstStyle/>
          <a:p>
            <a:fld id="{C2910000-8DEF-4941-9F4A-DAD848B3258F}" type="slidenum">
              <a:rPr lang="fi-FI" smtClean="0"/>
              <a:t>‹#›</a:t>
            </a:fld>
            <a:endParaRPr lang="fi-FI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7BA2D909-6E33-4F6A-8AEF-5D54782C865C}"/>
              </a:ext>
            </a:extLst>
          </p:cNvPr>
          <p:cNvSpPr/>
          <p:nvPr userDrawn="1"/>
        </p:nvSpPr>
        <p:spPr>
          <a:xfrm>
            <a:off x="0" y="0"/>
            <a:ext cx="128588" cy="6858000"/>
          </a:xfrm>
          <a:prstGeom prst="rect">
            <a:avLst/>
          </a:prstGeom>
          <a:solidFill>
            <a:srgbClr val="D49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7A148211-1587-48B9-B656-94D6E2FA0AEC}"/>
              </a:ext>
            </a:extLst>
          </p:cNvPr>
          <p:cNvSpPr/>
          <p:nvPr userDrawn="1"/>
        </p:nvSpPr>
        <p:spPr>
          <a:xfrm>
            <a:off x="12063412" y="0"/>
            <a:ext cx="128588" cy="6858000"/>
          </a:xfrm>
          <a:prstGeom prst="rect">
            <a:avLst/>
          </a:prstGeom>
          <a:solidFill>
            <a:srgbClr val="D49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716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0"/>
    </mc:Choice>
    <mc:Fallback xmlns="">
      <p:transition spd="slow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(new topic / quo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usikulmio 7">
            <a:extLst>
              <a:ext uri="{FF2B5EF4-FFF2-40B4-BE49-F238E27FC236}">
                <a16:creationId xmlns:a16="http://schemas.microsoft.com/office/drawing/2014/main" id="{5A1765F7-3F4A-474E-96AE-7F1DA80DF115}"/>
              </a:ext>
            </a:extLst>
          </p:cNvPr>
          <p:cNvSpPr/>
          <p:nvPr userDrawn="1"/>
        </p:nvSpPr>
        <p:spPr>
          <a:xfrm>
            <a:off x="3228459" y="956982"/>
            <a:ext cx="5735082" cy="4944036"/>
          </a:xfrm>
          <a:prstGeom prst="hexagon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2BDF313-3256-4825-9C92-BF3B841AE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300" y="1125071"/>
            <a:ext cx="4343401" cy="4607858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rgbClr val="F39433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8CF87FB-AA6A-4834-BD45-5F6922A46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E350B-F978-487A-91E7-290F2F2B3500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A98237C-A090-4028-8492-C2BBE1317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10000-8DEF-4941-9F4A-DAD848B3258F}" type="slidenum">
              <a:rPr lang="fi-FI" smtClean="0"/>
              <a:t>‹#›</a:t>
            </a:fld>
            <a:endParaRPr lang="fi-FI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699A6127-71C9-4F2B-90CB-46EC1D5EBCAE}"/>
              </a:ext>
            </a:extLst>
          </p:cNvPr>
          <p:cNvSpPr/>
          <p:nvPr userDrawn="1"/>
        </p:nvSpPr>
        <p:spPr>
          <a:xfrm>
            <a:off x="0" y="0"/>
            <a:ext cx="128588" cy="6858000"/>
          </a:xfrm>
          <a:prstGeom prst="rect">
            <a:avLst/>
          </a:prstGeom>
          <a:solidFill>
            <a:srgbClr val="F394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BC9A0161-B388-468E-85C2-D03646738720}"/>
              </a:ext>
            </a:extLst>
          </p:cNvPr>
          <p:cNvSpPr/>
          <p:nvPr userDrawn="1"/>
        </p:nvSpPr>
        <p:spPr>
          <a:xfrm>
            <a:off x="12063412" y="0"/>
            <a:ext cx="128588" cy="6858000"/>
          </a:xfrm>
          <a:prstGeom prst="rect">
            <a:avLst/>
          </a:prstGeom>
          <a:solidFill>
            <a:srgbClr val="F394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125E37FC-C413-4D47-A223-AC7EF9C7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>
                <a:solidFill>
                  <a:schemeClr val="bg1">
                    <a:lumMod val="85000"/>
                  </a:schemeClr>
                </a:solidFill>
              </a:rPr>
              <a:t>Afekta Technologies Ltd </a:t>
            </a:r>
            <a:r>
              <a:rPr lang="fi-FI">
                <a:solidFill>
                  <a:schemeClr val="bg1">
                    <a:lumMod val="85000"/>
                  </a:schemeClr>
                </a:solidFill>
                <a:cs typeface="Calibri" panose="020F0502020204030204" pitchFamily="34" charset="0"/>
              </a:rPr>
              <a:t>•</a:t>
            </a:r>
            <a:r>
              <a:rPr lang="fi-FI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>
                <a:solidFill>
                  <a:srgbClr val="F39433"/>
                </a:solidFill>
              </a:rPr>
              <a:t>www.afekta.com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1CF480F0-8776-4B4B-BA49-FAB5BBF8F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05652" y="243432"/>
            <a:ext cx="1537879" cy="140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72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0"/>
    </mc:Choice>
    <mc:Fallback xmlns="">
      <p:transition spd="slow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Kuusikulmio 14">
            <a:extLst>
              <a:ext uri="{FF2B5EF4-FFF2-40B4-BE49-F238E27FC236}">
                <a16:creationId xmlns:a16="http://schemas.microsoft.com/office/drawing/2014/main" id="{181434CB-A8C3-4B0A-A9BA-2D65EB29E234}"/>
              </a:ext>
            </a:extLst>
          </p:cNvPr>
          <p:cNvSpPr/>
          <p:nvPr userDrawn="1"/>
        </p:nvSpPr>
        <p:spPr>
          <a:xfrm>
            <a:off x="3228459" y="956982"/>
            <a:ext cx="5735082" cy="4944036"/>
          </a:xfrm>
          <a:prstGeom prst="hexagon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69823827-3658-400E-A47B-9F8B4FA96A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5" t="-1" b="30930"/>
          <a:stretch/>
        </p:blipFill>
        <p:spPr>
          <a:xfrm>
            <a:off x="0" y="3207147"/>
            <a:ext cx="5217975" cy="36508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D2A98AC6-BB62-4788-BDAC-E2BF55F02D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62" r="48242"/>
          <a:stretch/>
        </p:blipFill>
        <p:spPr>
          <a:xfrm>
            <a:off x="8276907" y="0"/>
            <a:ext cx="3786505" cy="39926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529A7CF9-2CED-4AF6-ACB6-B98C309594B9}"/>
              </a:ext>
            </a:extLst>
          </p:cNvPr>
          <p:cNvSpPr/>
          <p:nvPr userDrawn="1"/>
        </p:nvSpPr>
        <p:spPr>
          <a:xfrm>
            <a:off x="12063412" y="0"/>
            <a:ext cx="128588" cy="6858000"/>
          </a:xfrm>
          <a:prstGeom prst="rect">
            <a:avLst/>
          </a:prstGeom>
          <a:solidFill>
            <a:srgbClr val="F394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524A6DE0-E5B6-4A37-8171-2065166CD324}"/>
              </a:ext>
            </a:extLst>
          </p:cNvPr>
          <p:cNvSpPr/>
          <p:nvPr userDrawn="1"/>
        </p:nvSpPr>
        <p:spPr>
          <a:xfrm>
            <a:off x="0" y="0"/>
            <a:ext cx="128588" cy="6858000"/>
          </a:xfrm>
          <a:prstGeom prst="rect">
            <a:avLst/>
          </a:prstGeom>
          <a:solidFill>
            <a:srgbClr val="F394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F5DE0C6F-66B8-4B53-B5C3-3C291639DBFA}"/>
              </a:ext>
            </a:extLst>
          </p:cNvPr>
          <p:cNvSpPr txBox="1"/>
          <p:nvPr userDrawn="1"/>
        </p:nvSpPr>
        <p:spPr>
          <a:xfrm>
            <a:off x="3549162" y="1957189"/>
            <a:ext cx="5093676" cy="2499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i-FI" sz="3600">
                <a:solidFill>
                  <a:srgbClr val="F39433"/>
                </a:solidFill>
                <a:latin typeface="Fira Sans SemiBold" panose="020B0603050000020004" pitchFamily="34" charset="0"/>
              </a:rPr>
              <a:t>www.afekta.com</a:t>
            </a:r>
          </a:p>
          <a:p>
            <a:pPr algn="ctr">
              <a:lnSpc>
                <a:spcPct val="150000"/>
              </a:lnSpc>
            </a:pPr>
            <a:r>
              <a:rPr lang="fi-FI" sz="3600">
                <a:solidFill>
                  <a:srgbClr val="F39433"/>
                </a:solidFill>
                <a:latin typeface="Fira Sans SemiBold" panose="020B0603050000020004" pitchFamily="34" charset="0"/>
              </a:rPr>
              <a:t>@</a:t>
            </a:r>
            <a:r>
              <a:rPr lang="fi-FI" sz="3600" err="1">
                <a:solidFill>
                  <a:srgbClr val="F39433"/>
                </a:solidFill>
                <a:latin typeface="Fira Sans SemiBold" panose="020B0603050000020004" pitchFamily="34" charset="0"/>
              </a:rPr>
              <a:t>AfektaTech</a:t>
            </a:r>
            <a:endParaRPr lang="fi-FI" sz="3600">
              <a:solidFill>
                <a:srgbClr val="F39433"/>
              </a:solidFill>
              <a:latin typeface="Fira Sans SemiBold" panose="020B06030500000200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i-FI" sz="3600">
                <a:solidFill>
                  <a:srgbClr val="F39433"/>
                </a:solidFill>
                <a:latin typeface="Fira Sans SemiBold" panose="020B0603050000020004" pitchFamily="34" charset="0"/>
              </a:rPr>
              <a:t>firstname@afekta.com</a:t>
            </a:r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61FBCEF6-D6A2-42EC-884F-18EB79A966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294" y="-139340"/>
            <a:ext cx="3075140" cy="28050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268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0"/>
    </mc:Choice>
    <mc:Fallback xmlns="">
      <p:transition spd="slow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usikulmio 6">
            <a:extLst>
              <a:ext uri="{FF2B5EF4-FFF2-40B4-BE49-F238E27FC236}">
                <a16:creationId xmlns:a16="http://schemas.microsoft.com/office/drawing/2014/main" id="{06E7AF7B-352D-4B66-86A6-1F8AC2CECC7A}"/>
              </a:ext>
            </a:extLst>
          </p:cNvPr>
          <p:cNvSpPr>
            <a:spLocks noChangeAspect="1"/>
          </p:cNvSpPr>
          <p:nvPr userDrawn="1"/>
        </p:nvSpPr>
        <p:spPr>
          <a:xfrm rot="720000">
            <a:off x="763637" y="477070"/>
            <a:ext cx="11520000" cy="9930969"/>
          </a:xfrm>
          <a:prstGeom prst="hexagon">
            <a:avLst/>
          </a:prstGeom>
          <a:noFill/>
          <a:ln w="444500">
            <a:solidFill>
              <a:schemeClr val="bg1">
                <a:alpha val="25000"/>
              </a:schemeClr>
            </a:solidFill>
          </a:ln>
          <a:effectLst>
            <a:outerShdw blurRad="317500" algn="ct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D7548CAC-38D5-4506-AA30-95ED9A1D35CE}"/>
              </a:ext>
            </a:extLst>
          </p:cNvPr>
          <p:cNvSpPr/>
          <p:nvPr userDrawn="1"/>
        </p:nvSpPr>
        <p:spPr>
          <a:xfrm>
            <a:off x="0" y="0"/>
            <a:ext cx="128588" cy="6858000"/>
          </a:xfrm>
          <a:prstGeom prst="rect">
            <a:avLst/>
          </a:prstGeom>
          <a:solidFill>
            <a:srgbClr val="F394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B159EBBC-474F-47D6-9E12-F0EBF2EF64EB}"/>
              </a:ext>
            </a:extLst>
          </p:cNvPr>
          <p:cNvSpPr/>
          <p:nvPr userDrawn="1"/>
        </p:nvSpPr>
        <p:spPr>
          <a:xfrm>
            <a:off x="12063412" y="0"/>
            <a:ext cx="128588" cy="6858000"/>
          </a:xfrm>
          <a:prstGeom prst="rect">
            <a:avLst/>
          </a:prstGeom>
          <a:solidFill>
            <a:srgbClr val="F394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F366977B-FF07-4AE5-9798-DF244DFCF3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07425" y="246829"/>
            <a:ext cx="6977150" cy="63643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09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0"/>
    </mc:Choice>
    <mc:Fallback xmlns="">
      <p:transition spd="slow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tsikko ja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27382" y="657226"/>
            <a:ext cx="11137237" cy="1008064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27382" y="1844676"/>
            <a:ext cx="6528725" cy="41767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84317" y="6272344"/>
            <a:ext cx="116628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320">
                <a:solidFill>
                  <a:srgbClr val="353535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FCBABD-41D0-47C6-BEE8-5256A0303ED7}" type="datetime1">
              <a:rPr kumimoji="0" lang="fi-FI" sz="1320" b="0" i="0" u="none" strike="noStrike" kern="1200" cap="none" spc="0" normalizeH="0" baseline="0" noProof="0" smtClean="0">
                <a:ln>
                  <a:noFill/>
                </a:ln>
                <a:solidFill>
                  <a:srgbClr val="353535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11.11.2025</a:t>
            </a:fld>
            <a:endParaRPr kumimoji="0" lang="fi-FI" sz="1320" b="0" i="0" u="none" strike="noStrike" kern="1200" cap="none" spc="0" normalizeH="0" baseline="0" noProof="0" dirty="0">
              <a:ln>
                <a:noFill/>
              </a:ln>
              <a:solidFill>
                <a:srgbClr val="353535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70353" y="6272344"/>
            <a:ext cx="5913967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32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2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Esityksen nimi / Tekijä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135784" y="6257521"/>
            <a:ext cx="48048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800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320" b="1">
                <a:solidFill>
                  <a:srgbClr val="353535"/>
                </a:solidFill>
                <a:latin typeface="Myriad pro"/>
                <a:cs typeface="Myriad pro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C9C5E4-DD34-409E-9E11-89682544FB1A}" type="slidenum">
              <a:rPr kumimoji="0" lang="fi-FI" sz="1320" b="1" i="0" u="none" strike="noStrike" kern="1200" cap="none" spc="0" normalizeH="0" baseline="0" noProof="0" smtClean="0">
                <a:ln>
                  <a:noFill/>
                </a:ln>
                <a:solidFill>
                  <a:srgbClr val="353535"/>
                </a:solidFill>
                <a:effectLst/>
                <a:uLnTx/>
                <a:uFillTx/>
                <a:latin typeface="Myriad pro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i-FI" sz="1320" b="1" i="0" u="none" strike="noStrike" kern="1200" cap="none" spc="0" normalizeH="0" baseline="0" noProof="0" dirty="0">
              <a:ln>
                <a:noFill/>
              </a:ln>
              <a:solidFill>
                <a:srgbClr val="353535"/>
              </a:solidFill>
              <a:effectLst/>
              <a:uLnTx/>
              <a:uFillTx/>
              <a:latin typeface="Myriad pro"/>
              <a:ea typeface="+mn-ea"/>
            </a:endParaRPr>
          </a:p>
        </p:txBody>
      </p:sp>
      <p:sp>
        <p:nvSpPr>
          <p:cNvPr id="9" name="Sisällön paikkamerkki 2"/>
          <p:cNvSpPr>
            <a:spLocks noGrp="1"/>
          </p:cNvSpPr>
          <p:nvPr>
            <p:ph idx="13"/>
          </p:nvPr>
        </p:nvSpPr>
        <p:spPr>
          <a:xfrm>
            <a:off x="7248128" y="1873627"/>
            <a:ext cx="4416491" cy="41476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26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A8B82C-2757-C510-D4E0-4BE2E024F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2655F-FF0D-4B98-B4D6-C3ABF816B2B1}" type="datetimeFigureOut">
              <a:rPr lang="fi-FI" smtClean="0"/>
              <a:t>11.11.2025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4FDDD4-3063-493D-0378-C7F510AD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0A2EB2-9A14-B803-3BB5-4785E57FD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C5060-FFB2-44E1-9B35-6F20ECC062F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5159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C80FD-7494-C8C5-EECB-10F72F1144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704834-9C1D-5961-C5C4-9FD2219634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FD331-9594-10DE-A570-518E412C4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F7B6-80CC-48ED-816A-0ADB10EC154D}" type="datetimeFigureOut">
              <a:rPr lang="en-FI" smtClean="0"/>
              <a:t>11/11/2025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21862-65E3-24EE-73B0-5B7367671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9FB48-44C5-416D-A6E7-67EA5DDF9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6C476-FCD2-495A-BC75-098530C984F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20708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B110-18E1-D351-E18E-CC9F04B84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723EF-A016-1063-9973-50B535D16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8839C-1F43-7551-76B7-3CF65E233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F7B6-80CC-48ED-816A-0ADB10EC154D}" type="datetimeFigureOut">
              <a:rPr lang="en-FI" smtClean="0"/>
              <a:t>11/11/2025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962F8-DF16-6C52-8D62-DC229EE82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C6246-50FE-C52E-2543-9244A13F3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6C476-FCD2-495A-BC75-098530C984F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54937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81441-04A0-C482-4EF8-257AB4726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24E432-E622-DFDD-5E6E-1533BD241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DE3B8-8988-C52A-9391-35A8CF8C1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F7B6-80CC-48ED-816A-0ADB10EC154D}" type="datetimeFigureOut">
              <a:rPr lang="en-FI" smtClean="0"/>
              <a:t>11/11/2025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5F558-FC33-D675-8846-71D18733F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7560E-D80B-1BB4-68F4-25D5DB2E6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6C476-FCD2-495A-BC75-098530C984F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17635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22953-1F39-0BB7-859B-4D98E8960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682C-4778-CE15-B639-6452591AE4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4B7BF7-8F38-A254-0874-0273422059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72A7A7-1F91-29B4-0505-DD86F7FE3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F7B6-80CC-48ED-816A-0ADB10EC154D}" type="datetimeFigureOut">
              <a:rPr lang="en-FI" smtClean="0"/>
              <a:t>11/11/2025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40D921-9991-3857-2958-C93617EA5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E318C-0983-0851-6F12-6398F7133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6C476-FCD2-495A-BC75-098530C984F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96525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4120B-4DEA-D135-121A-E13C93C2F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E1F4BB-1B18-EA86-4CC5-39EE7287E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95C31B-5A22-C4EF-DA45-3C90A24A6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C10DE2-C97A-1FD7-8DE3-47F9E8399F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D4884C-73F3-D304-573C-F75B343E2C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B74DA6-D1E6-01F1-7690-8A190928C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F7B6-80CC-48ED-816A-0ADB10EC154D}" type="datetimeFigureOut">
              <a:rPr lang="en-FI" smtClean="0"/>
              <a:t>11/11/2025</a:t>
            </a:fld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8AA322-1DAC-7ACA-A484-0C2D7833B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E11E54-4D87-2228-E0C0-99395B551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6C476-FCD2-495A-BC75-098530C984F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34381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F9D7D-08B3-EE18-ED10-4932CBA28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605BAE-BF81-0A1C-440A-DC3BD7460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F7B6-80CC-48ED-816A-0ADB10EC154D}" type="datetimeFigureOut">
              <a:rPr lang="en-FI" smtClean="0"/>
              <a:t>11/11/2025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E1032E-5D2C-F573-B715-70C611B9D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0A2058-5C87-EBAF-5D5D-9255DF906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6C476-FCD2-495A-BC75-098530C984F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467817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A0586F-EF1E-6338-114F-9460FD933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F7B6-80CC-48ED-816A-0ADB10EC154D}" type="datetimeFigureOut">
              <a:rPr lang="en-FI" smtClean="0"/>
              <a:t>11/11/2025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425BA1-BB31-DA25-8261-7BAD3DB60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F4E78E-5EA3-D911-0C58-4430C4710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6C476-FCD2-495A-BC75-098530C984F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18155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EFFB5-3190-FBA1-A036-36AA2D843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66536-FEFA-2DDC-950A-CB1EDBA6E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CBC54-76D5-2AFE-D74D-F0EB81FCB1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59D105-E8C2-2F29-AF98-5332B210B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F7B6-80CC-48ED-816A-0ADB10EC154D}" type="datetimeFigureOut">
              <a:rPr lang="en-FI" smtClean="0"/>
              <a:t>11/11/2025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8D42B0-6A5A-281F-2CC8-5F1CAFC61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54D910-DA7D-3B7E-0A10-D3EFFB9E2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6C476-FCD2-495A-BC75-098530C984F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71085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46D06-60A7-02BD-CA62-8ADF86CD5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6A4750-8738-008E-5437-2E3CEE64DE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ECBF6-867B-CFCA-2D03-549FFE0C72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5F0AB-BACF-A6C6-7B1F-0046D9B12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F7B6-80CC-48ED-816A-0ADB10EC154D}" type="datetimeFigureOut">
              <a:rPr lang="en-FI" smtClean="0"/>
              <a:t>11/11/2025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FFF5E-78BF-D72F-F654-50C87E95D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FDE53-3CCE-0E45-04BD-5702D0836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6C476-FCD2-495A-BC75-098530C984F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97324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936F6-D993-F1D0-181A-82682307D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0A62CC-E661-9A44-DFB9-7943DD748F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B6E68-7257-F161-7BC9-5E118C4DD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F7B6-80CC-48ED-816A-0ADB10EC154D}" type="datetimeFigureOut">
              <a:rPr lang="en-FI" smtClean="0"/>
              <a:t>11/11/2025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491BF-9829-738C-AD91-8E4D4EBB8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F6636-BCEF-C18E-89AC-FBE7A4FA4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6C476-FCD2-495A-BC75-098530C984F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1552475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28BB85-4D57-B8A3-81AE-FDD407B3E0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780456-D6D5-BE95-F764-A0BC2F5316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B3BF0-C2A2-7A60-C33D-E47F96E2F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F7B6-80CC-48ED-816A-0ADB10EC154D}" type="datetimeFigureOut">
              <a:rPr lang="en-FI" smtClean="0"/>
              <a:t>11/11/2025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CC0EC-F6A8-D740-9420-A13F20D45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ADCBC-91F8-0153-ED11-D669502BF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6C476-FCD2-495A-BC75-098530C984F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34587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tx1"/>
            </a:gs>
            <a:gs pos="33000">
              <a:schemeClr val="tx1">
                <a:lumMod val="85000"/>
                <a:lumOff val="15000"/>
              </a:schemeClr>
            </a:gs>
            <a:gs pos="68000">
              <a:schemeClr val="tx1">
                <a:lumMod val="85000"/>
                <a:lumOff val="15000"/>
              </a:schemeClr>
            </a:gs>
            <a:gs pos="100000">
              <a:schemeClr val="tx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C2F2922-8EFE-4737-87D1-E5F693234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12673F0-FF27-449B-B27B-617493DF7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211A037-5357-47FE-BF11-D6AE87542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85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fld id="{760E350B-F978-487A-91E7-290F2F2B3500}" type="datetimeFigureOut">
              <a:rPr lang="fi-FI" smtClean="0"/>
              <a:pPr/>
              <a:t>11.11.2025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2BCEDC7-F2B8-4FDE-AF33-CE785052B7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r>
              <a:rPr lang="fi-FI">
                <a:solidFill>
                  <a:schemeClr val="bg1">
                    <a:lumMod val="85000"/>
                  </a:schemeClr>
                </a:solidFill>
              </a:rPr>
              <a:t>Afekta Technologies Ltd </a:t>
            </a:r>
            <a:r>
              <a:rPr lang="fi-FI">
                <a:solidFill>
                  <a:schemeClr val="bg1">
                    <a:lumMod val="85000"/>
                  </a:schemeClr>
                </a:solidFill>
                <a:cs typeface="Calibri" panose="020F0502020204030204" pitchFamily="34" charset="0"/>
              </a:rPr>
              <a:t>•</a:t>
            </a:r>
            <a:r>
              <a:rPr lang="fi-FI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i-FI">
                <a:solidFill>
                  <a:srgbClr val="F39433"/>
                </a:solidFill>
              </a:rPr>
              <a:t>www.afekta.com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669F3A-B635-4482-8E9A-FC5E5325FF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85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fld id="{C2910000-8DEF-4941-9F4A-DAD848B325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18019962-2775-496F-B5A7-3583BB4E7069}"/>
              </a:ext>
            </a:extLst>
          </p:cNvPr>
          <p:cNvSpPr/>
          <p:nvPr userDrawn="1"/>
        </p:nvSpPr>
        <p:spPr>
          <a:xfrm>
            <a:off x="0" y="0"/>
            <a:ext cx="128588" cy="6858000"/>
          </a:xfrm>
          <a:prstGeom prst="rect">
            <a:avLst/>
          </a:prstGeom>
          <a:solidFill>
            <a:srgbClr val="F394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F7D696B9-C00D-4FD2-8FEC-A396F8C8C24F}"/>
              </a:ext>
            </a:extLst>
          </p:cNvPr>
          <p:cNvSpPr/>
          <p:nvPr userDrawn="1"/>
        </p:nvSpPr>
        <p:spPr>
          <a:xfrm>
            <a:off x="12063412" y="0"/>
            <a:ext cx="128588" cy="6858000"/>
          </a:xfrm>
          <a:prstGeom prst="rect">
            <a:avLst/>
          </a:prstGeom>
          <a:solidFill>
            <a:srgbClr val="F394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6342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63" r:id="rId4"/>
    <p:sldLayoutId id="2147483664" r:id="rId5"/>
    <p:sldLayoutId id="2147483665" r:id="rId6"/>
    <p:sldLayoutId id="2147483729" r:id="rId7"/>
    <p:sldLayoutId id="2147483730" r:id="rId8"/>
  </p:sldLayoutIdLst>
  <mc:AlternateContent xmlns:mc="http://schemas.openxmlformats.org/markup-compatibility/2006" xmlns:p14="http://schemas.microsoft.com/office/powerpoint/2010/main">
    <mc:Choice Requires="p14">
      <p:transition spd="slow" p14:dur="5000" advTm="10000"/>
    </mc:Choice>
    <mc:Fallback xmlns="">
      <p:transition spd="slow" advTm="1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F39433"/>
          </a:solidFill>
          <a:latin typeface="Fira Sans SemiBold" panose="020B0603050000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95000"/>
            </a:schemeClr>
          </a:solidFill>
          <a:latin typeface="Fira Sans Medium" panose="020B06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Fira Sans" panose="020B05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Fira Sans" panose="020B05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Fira Sans" panose="020B05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Fira Sans" panose="020B05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08E59C-ACBF-19EE-0696-EDBA1ED8A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3DB23-D058-13D7-17DC-1098B4E7A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CCC92-2188-2C8A-6BD6-8CFA8467E4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66F7B6-80CC-48ED-816A-0ADB10EC154D}" type="datetimeFigureOut">
              <a:rPr lang="en-FI" smtClean="0"/>
              <a:t>11/11/2025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A22B3-2426-7202-7585-1CED8FF2AA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50607-AB58-6621-254F-ABB6B858CD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E6C476-FCD2-495A-BC75-098530C984F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4665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hyperlink" Target="https://www.besttreat.e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s://3domics.eu/" TargetMode="External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hyperlink" Target="https://hanhinevalab.com/" TargetMode="External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5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15.xml"/><Relationship Id="rId6" Type="http://schemas.microsoft.com/office/2007/relationships/hdphoto" Target="../media/hdphoto2.wdp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5" Type="http://schemas.openxmlformats.org/officeDocument/2006/relationships/image" Target="../media/image36.png"/><Relationship Id="rId10" Type="http://schemas.openxmlformats.org/officeDocument/2006/relationships/image" Target="../media/image31.jpg"/><Relationship Id="rId4" Type="http://schemas.openxmlformats.org/officeDocument/2006/relationships/image" Target="../media/image26.jpe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F6C2-6B40-6557-31FC-036FF726B3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9061" y="2166106"/>
            <a:ext cx="9866271" cy="1844650"/>
          </a:xfrm>
        </p:spPr>
        <p:txBody>
          <a:bodyPr>
            <a:normAutofit/>
          </a:bodyPr>
          <a:lstStyle/>
          <a:p>
            <a:r>
              <a:rPr lang="en-US" dirty="0"/>
              <a:t>Metabolomics analytics in the food, gut, and nutrition sector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6607C-C8E4-1A3F-598D-CA0D258035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fi-FI" dirty="0" err="1"/>
              <a:t>HoloGen</a:t>
            </a:r>
            <a:r>
              <a:rPr lang="fi-FI" dirty="0"/>
              <a:t> symposium, Barcelona, November 11th 2025</a:t>
            </a:r>
          </a:p>
          <a:p>
            <a:pPr algn="l"/>
            <a:endParaRPr lang="fi-FI" dirty="0"/>
          </a:p>
          <a:p>
            <a:pPr algn="l"/>
            <a:r>
              <a:rPr lang="fi-FI" dirty="0" err="1"/>
              <a:t>Prof</a:t>
            </a:r>
            <a:r>
              <a:rPr lang="fi-FI" dirty="0"/>
              <a:t> Kati Hanhineva, </a:t>
            </a:r>
            <a:r>
              <a:rPr lang="fi-FI" dirty="0" err="1"/>
              <a:t>Afekta</a:t>
            </a:r>
            <a:r>
              <a:rPr lang="fi-FI" dirty="0"/>
              <a:t> Technologies, </a:t>
            </a:r>
            <a:r>
              <a:rPr lang="fi-FI" dirty="0" err="1"/>
              <a:t>CoB</a:t>
            </a:r>
            <a:endParaRPr lang="fi-FI" dirty="0"/>
          </a:p>
          <a:p>
            <a:pPr algn="l"/>
            <a:r>
              <a:rPr lang="fi-FI" sz="1900" dirty="0"/>
              <a:t>Food Sciences </a:t>
            </a:r>
            <a:r>
              <a:rPr lang="fi-FI" sz="1900" dirty="0" err="1"/>
              <a:t>unit</a:t>
            </a:r>
            <a:r>
              <a:rPr lang="fi-FI" sz="1900" dirty="0"/>
              <a:t>, Department of Life Technologies, </a:t>
            </a:r>
            <a:r>
              <a:rPr lang="fi-FI" sz="1900" dirty="0" err="1"/>
              <a:t>University</a:t>
            </a:r>
            <a:r>
              <a:rPr lang="fi-FI" sz="1900" dirty="0"/>
              <a:t> of Turku</a:t>
            </a:r>
          </a:p>
          <a:p>
            <a:pPr algn="l"/>
            <a:r>
              <a:rPr lang="fi-FI" sz="1900" dirty="0" err="1"/>
              <a:t>Clinical</a:t>
            </a:r>
            <a:r>
              <a:rPr lang="fi-FI" sz="1900" dirty="0"/>
              <a:t> </a:t>
            </a:r>
            <a:r>
              <a:rPr lang="fi-FI" sz="1900" dirty="0" err="1"/>
              <a:t>Nutrition</a:t>
            </a:r>
            <a:r>
              <a:rPr lang="fi-FI" sz="1900" dirty="0"/>
              <a:t>, School of </a:t>
            </a:r>
            <a:r>
              <a:rPr lang="fi-FI" sz="1900" dirty="0" err="1"/>
              <a:t>Medicine</a:t>
            </a:r>
            <a:r>
              <a:rPr lang="fi-FI" sz="1900" dirty="0"/>
              <a:t>, </a:t>
            </a:r>
            <a:r>
              <a:rPr lang="fi-FI" sz="1900" dirty="0" err="1"/>
              <a:t>University</a:t>
            </a:r>
            <a:r>
              <a:rPr lang="fi-FI" sz="1900" dirty="0"/>
              <a:t> of Eastern Finland, Kuopio</a:t>
            </a:r>
          </a:p>
        </p:txBody>
      </p:sp>
    </p:spTree>
    <p:extLst>
      <p:ext uri="{BB962C8B-B14F-4D97-AF65-F5344CB8AC3E}">
        <p14:creationId xmlns:p14="http://schemas.microsoft.com/office/powerpoint/2010/main" val="139772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0"/>
    </mc:Choice>
    <mc:Fallback xmlns="">
      <p:transition spd="slow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8BC31-65BE-4BD8-8AFE-F0256D4BF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800" dirty="0">
                <a:latin typeface="Fira Sans SemiBold"/>
              </a:rPr>
              <a:t>Afekta Technologies </a:t>
            </a:r>
            <a:br>
              <a:rPr lang="fi-FI" sz="2800" dirty="0"/>
            </a:br>
            <a:r>
              <a:rPr lang="fi-FI" sz="2800" dirty="0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is a </a:t>
            </a:r>
            <a:r>
              <a:rPr lang="fi-FI" sz="28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Fira Sans SemiBold"/>
              </a:rPr>
              <a:t>Finnish</a:t>
            </a:r>
            <a:r>
              <a:rPr lang="fi-FI" sz="2800" dirty="0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 </a:t>
            </a:r>
            <a:r>
              <a:rPr lang="fi-FI" sz="2800" dirty="0" err="1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company</a:t>
            </a:r>
            <a:r>
              <a:rPr lang="fi-FI" sz="2800" dirty="0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 </a:t>
            </a:r>
            <a:r>
              <a:rPr lang="fi-FI" sz="2800" dirty="0" err="1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established</a:t>
            </a:r>
            <a:r>
              <a:rPr lang="fi-FI" sz="2800" dirty="0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 in 2017 </a:t>
            </a:r>
            <a:r>
              <a:rPr lang="fi-FI" sz="2800" dirty="0" err="1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that</a:t>
            </a:r>
            <a:r>
              <a:rPr lang="fi-FI" sz="2800" dirty="0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 </a:t>
            </a:r>
            <a:r>
              <a:rPr lang="fi-FI" sz="2800" dirty="0" err="1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specializes</a:t>
            </a:r>
            <a:r>
              <a:rPr lang="fi-FI" sz="2800" dirty="0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 in </a:t>
            </a:r>
            <a:r>
              <a:rPr lang="fi-FI" sz="2800" i="1" dirty="0">
                <a:latin typeface="Fira Sans SemiBold"/>
              </a:rPr>
              <a:t>metabolomics</a:t>
            </a:r>
            <a:r>
              <a:rPr lang="fi-FI" sz="2800" dirty="0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, </a:t>
            </a:r>
            <a:r>
              <a:rPr lang="fi-FI" sz="2800" dirty="0" err="1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the</a:t>
            </a:r>
            <a:r>
              <a:rPr lang="fi-FI" sz="2800" dirty="0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 </a:t>
            </a:r>
            <a:r>
              <a:rPr lang="fi-FI" sz="2800" dirty="0" err="1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analysis</a:t>
            </a:r>
            <a:r>
              <a:rPr lang="fi-FI" sz="2800" dirty="0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 of </a:t>
            </a:r>
            <a:r>
              <a:rPr lang="fi-FI" sz="2800" dirty="0" err="1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small</a:t>
            </a:r>
            <a:r>
              <a:rPr lang="fi-FI" sz="2800" dirty="0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 </a:t>
            </a:r>
            <a:r>
              <a:rPr lang="fi-FI" sz="2800" dirty="0" err="1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biomolecules</a:t>
            </a:r>
            <a:r>
              <a:rPr lang="fi-FI" sz="2800" dirty="0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 </a:t>
            </a:r>
            <a:r>
              <a:rPr lang="fi-FI" sz="2800" dirty="0" err="1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from</a:t>
            </a:r>
            <a:r>
              <a:rPr lang="fi-FI" sz="2800" dirty="0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 </a:t>
            </a:r>
            <a:r>
              <a:rPr lang="fi-FI" sz="2800" dirty="0" err="1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any</a:t>
            </a:r>
            <a:r>
              <a:rPr lang="fi-FI" sz="2800" dirty="0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 </a:t>
            </a:r>
            <a:r>
              <a:rPr lang="fi-FI" sz="2800" dirty="0" err="1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biological</a:t>
            </a:r>
            <a:r>
              <a:rPr lang="fi-FI" sz="2800" dirty="0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 </a:t>
            </a:r>
            <a:r>
              <a:rPr lang="fi-FI" sz="2800" dirty="0" err="1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sample</a:t>
            </a:r>
            <a:r>
              <a:rPr lang="fi-FI" sz="2800" dirty="0">
                <a:solidFill>
                  <a:schemeClr val="bg1">
                    <a:lumMod val="85000"/>
                  </a:schemeClr>
                </a:solidFill>
                <a:latin typeface="Fira Sans SemiBol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542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BBEA60A-F628-A559-16BD-03622E0E7A8C}"/>
              </a:ext>
            </a:extLst>
          </p:cNvPr>
          <p:cNvSpPr/>
          <p:nvPr/>
        </p:nvSpPr>
        <p:spPr>
          <a:xfrm>
            <a:off x="7227065" y="198304"/>
            <a:ext cx="4652360" cy="638978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46D438-C516-31FE-EFB1-FFBFCB5CA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382" y="657226"/>
            <a:ext cx="11137237" cy="1008064"/>
          </a:xfrm>
        </p:spPr>
        <p:txBody>
          <a:bodyPr anchor="ctr">
            <a:normAutofit/>
          </a:bodyPr>
          <a:lstStyle/>
          <a:p>
            <a:r>
              <a:rPr lang="fi-FI" dirty="0"/>
              <a:t>Metabolomics in a </a:t>
            </a:r>
            <a:r>
              <a:rPr lang="fi-FI" dirty="0" err="1"/>
              <a:t>nutshell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D284F-9099-DAD7-ADCC-48294E91C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382" y="1844676"/>
            <a:ext cx="5939431" cy="4176713"/>
          </a:xfrm>
        </p:spPr>
        <p:txBody>
          <a:bodyPr>
            <a:normAutofit/>
          </a:bodyPr>
          <a:lstStyle/>
          <a:p>
            <a:r>
              <a:rPr lang="fi-FI" sz="2600" dirty="0"/>
              <a:t>Global </a:t>
            </a:r>
            <a:r>
              <a:rPr lang="fi-FI" sz="2600" dirty="0" err="1"/>
              <a:t>analysis</a:t>
            </a:r>
            <a:r>
              <a:rPr lang="fi-FI" sz="2600" dirty="0"/>
              <a:t> of </a:t>
            </a:r>
            <a:r>
              <a:rPr lang="fi-FI" sz="2600" dirty="0" err="1"/>
              <a:t>metabolites</a:t>
            </a:r>
            <a:r>
              <a:rPr lang="fi-FI" sz="2600" dirty="0"/>
              <a:t> </a:t>
            </a:r>
            <a:r>
              <a:rPr lang="fi-FI" sz="2600" dirty="0" err="1"/>
              <a:t>from</a:t>
            </a:r>
            <a:r>
              <a:rPr lang="fi-FI" sz="2600" dirty="0"/>
              <a:t> a </a:t>
            </a:r>
            <a:r>
              <a:rPr lang="fi-FI" sz="2600" dirty="0" err="1"/>
              <a:t>given</a:t>
            </a:r>
            <a:r>
              <a:rPr lang="fi-FI" sz="2600" dirty="0"/>
              <a:t> </a:t>
            </a:r>
            <a:r>
              <a:rPr lang="fi-FI" sz="2600" dirty="0" err="1"/>
              <a:t>sample</a:t>
            </a:r>
            <a:r>
              <a:rPr lang="fi-FI" sz="2600" dirty="0"/>
              <a:t>, e.g. </a:t>
            </a:r>
            <a:r>
              <a:rPr lang="fi-FI" sz="2600" dirty="0" err="1"/>
              <a:t>blood</a:t>
            </a:r>
            <a:r>
              <a:rPr lang="fi-FI" sz="2600" dirty="0"/>
              <a:t>, </a:t>
            </a:r>
            <a:r>
              <a:rPr lang="fi-FI" sz="2600" dirty="0" err="1"/>
              <a:t>tissue</a:t>
            </a:r>
            <a:r>
              <a:rPr lang="fi-FI" sz="2600" dirty="0"/>
              <a:t>, food, urine, </a:t>
            </a:r>
            <a:r>
              <a:rPr lang="fi-FI" sz="2600" dirty="0" err="1"/>
              <a:t>feces</a:t>
            </a:r>
            <a:endParaRPr lang="fi-FI" sz="2600" dirty="0"/>
          </a:p>
          <a:p>
            <a:r>
              <a:rPr lang="fi-FI" sz="2600" dirty="0"/>
              <a:t>Metabolites </a:t>
            </a:r>
            <a:r>
              <a:rPr lang="fi-FI" sz="2600" dirty="0" err="1"/>
              <a:t>include</a:t>
            </a:r>
            <a:r>
              <a:rPr lang="fi-FI" sz="2600" dirty="0"/>
              <a:t>, for </a:t>
            </a:r>
            <a:r>
              <a:rPr lang="fi-FI" sz="2600" dirty="0" err="1"/>
              <a:t>example</a:t>
            </a:r>
            <a:r>
              <a:rPr lang="fi-FI" sz="2600" dirty="0"/>
              <a:t>, </a:t>
            </a:r>
            <a:r>
              <a:rPr lang="fi-FI" sz="2600" dirty="0" err="1"/>
              <a:t>amino</a:t>
            </a:r>
            <a:r>
              <a:rPr lang="fi-FI" sz="2600" dirty="0"/>
              <a:t> </a:t>
            </a:r>
            <a:r>
              <a:rPr lang="fi-FI" sz="2600" dirty="0" err="1"/>
              <a:t>acids</a:t>
            </a:r>
            <a:r>
              <a:rPr lang="fi-FI" sz="2600" dirty="0"/>
              <a:t>, </a:t>
            </a:r>
            <a:r>
              <a:rPr lang="fi-FI" sz="2600" dirty="0" err="1"/>
              <a:t>vitamins</a:t>
            </a:r>
            <a:r>
              <a:rPr lang="fi-FI" sz="2600" dirty="0"/>
              <a:t>, </a:t>
            </a:r>
            <a:r>
              <a:rPr lang="fi-FI" sz="2600" dirty="0" err="1"/>
              <a:t>sugars,bile</a:t>
            </a:r>
            <a:r>
              <a:rPr lang="fi-FI" sz="2600" dirty="0"/>
              <a:t> </a:t>
            </a:r>
            <a:r>
              <a:rPr lang="fi-FI" sz="2600" dirty="0" err="1"/>
              <a:t>acids</a:t>
            </a:r>
            <a:r>
              <a:rPr lang="fi-FI" sz="2600" dirty="0"/>
              <a:t>, </a:t>
            </a:r>
            <a:r>
              <a:rPr lang="fi-FI" sz="2600" dirty="0" err="1"/>
              <a:t>flavonoids</a:t>
            </a:r>
            <a:r>
              <a:rPr lang="fi-FI" sz="2600" dirty="0"/>
              <a:t>, </a:t>
            </a:r>
            <a:r>
              <a:rPr lang="fi-FI" sz="2600" dirty="0" err="1"/>
              <a:t>phenolic</a:t>
            </a:r>
            <a:r>
              <a:rPr lang="fi-FI" sz="2600" dirty="0"/>
              <a:t> </a:t>
            </a:r>
            <a:r>
              <a:rPr lang="fi-FI" sz="2600" dirty="0" err="1"/>
              <a:t>acids</a:t>
            </a:r>
            <a:r>
              <a:rPr lang="fi-FI" sz="2600" dirty="0"/>
              <a:t>…</a:t>
            </a:r>
          </a:p>
          <a:p>
            <a:r>
              <a:rPr lang="fi-FI" sz="2600" dirty="0" err="1"/>
              <a:t>The</a:t>
            </a:r>
            <a:r>
              <a:rPr lang="fi-FI" sz="2600" dirty="0"/>
              <a:t> ’</a:t>
            </a:r>
            <a:r>
              <a:rPr lang="fi-FI" sz="2600" dirty="0" err="1"/>
              <a:t>omics</a:t>
            </a:r>
            <a:r>
              <a:rPr lang="fi-FI" sz="2600" dirty="0"/>
              <a:t>’ </a:t>
            </a:r>
            <a:r>
              <a:rPr lang="fi-FI" sz="2600" dirty="0" err="1"/>
              <a:t>methodology</a:t>
            </a:r>
            <a:r>
              <a:rPr lang="fi-FI" sz="2600" dirty="0"/>
              <a:t> </a:t>
            </a:r>
            <a:r>
              <a:rPr lang="fi-FI" sz="2600" dirty="0" err="1"/>
              <a:t>closest</a:t>
            </a:r>
            <a:r>
              <a:rPr lang="fi-FI" sz="2600" dirty="0"/>
              <a:t> to </a:t>
            </a:r>
            <a:r>
              <a:rPr lang="fi-FI" sz="2600" dirty="0" err="1"/>
              <a:t>the</a:t>
            </a:r>
            <a:r>
              <a:rPr lang="fi-FI" sz="2600" dirty="0"/>
              <a:t> </a:t>
            </a:r>
            <a:r>
              <a:rPr lang="fi-FI" sz="2600" dirty="0" err="1"/>
              <a:t>phenotype</a:t>
            </a:r>
            <a:r>
              <a:rPr lang="fi-FI" sz="2600" dirty="0"/>
              <a:t>, a </a:t>
            </a:r>
            <a:r>
              <a:rPr lang="fi-FI" sz="2600" dirty="0" err="1"/>
              <a:t>snapshot</a:t>
            </a:r>
            <a:r>
              <a:rPr lang="fi-FI" sz="2600" dirty="0"/>
              <a:t> of </a:t>
            </a:r>
            <a:r>
              <a:rPr lang="fi-FI" sz="2600" dirty="0" err="1"/>
              <a:t>the</a:t>
            </a:r>
            <a:r>
              <a:rPr lang="fi-FI" sz="2600" dirty="0"/>
              <a:t> </a:t>
            </a:r>
            <a:r>
              <a:rPr lang="fi-FI" sz="2600" dirty="0" err="1"/>
              <a:t>metabolic</a:t>
            </a:r>
            <a:r>
              <a:rPr lang="fi-FI" sz="2600" dirty="0"/>
              <a:t> status</a:t>
            </a:r>
          </a:p>
          <a:p>
            <a:pPr lvl="1"/>
            <a:endParaRPr lang="fi-FI" sz="2600" dirty="0"/>
          </a:p>
        </p:txBody>
      </p:sp>
      <p:pic>
        <p:nvPicPr>
          <p:cNvPr id="4" name="Picture 7" descr="A picture containing object&#10;&#10;Description generated with very high confidence">
            <a:extLst>
              <a:ext uri="{FF2B5EF4-FFF2-40B4-BE49-F238E27FC236}">
                <a16:creationId xmlns:a16="http://schemas.microsoft.com/office/drawing/2014/main" id="{E6EA48BB-278C-0940-BB91-8521F5560F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4314" y="346531"/>
            <a:ext cx="3814859" cy="5558422"/>
          </a:xfrm>
          <a:prstGeom prst="rect">
            <a:avLst/>
          </a:prstGeom>
          <a:noFill/>
        </p:spPr>
      </p:pic>
      <p:sp>
        <p:nvSpPr>
          <p:cNvPr id="5" name="TextBox 8">
            <a:extLst>
              <a:ext uri="{FF2B5EF4-FFF2-40B4-BE49-F238E27FC236}">
                <a16:creationId xmlns:a16="http://schemas.microsoft.com/office/drawing/2014/main" id="{EF98742A-5ADE-9FBF-0141-D020F03390C2}"/>
              </a:ext>
            </a:extLst>
          </p:cNvPr>
          <p:cNvSpPr txBox="1"/>
          <p:nvPr/>
        </p:nvSpPr>
        <p:spPr>
          <a:xfrm>
            <a:off x="7932576" y="6122516"/>
            <a:ext cx="394684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Voutilainen and Kärkkäinen 2019</a:t>
            </a:r>
          </a:p>
        </p:txBody>
      </p:sp>
    </p:spTree>
    <p:extLst>
      <p:ext uri="{BB962C8B-B14F-4D97-AF65-F5344CB8AC3E}">
        <p14:creationId xmlns:p14="http://schemas.microsoft.com/office/powerpoint/2010/main" val="402495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0"/>
    </mc:Choice>
    <mc:Fallback xmlns="">
      <p:transition spd="slow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DD3F8-5C96-5211-9C2A-367FDDB4A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the catch in metabolomics?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5350A-5517-0C40-7D6A-F9F104D1D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17890"/>
            <a:ext cx="10585450" cy="466725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/>
              <a:t>It gives a “functional readout” of the physiological state of an organism, tissue, or cell</a:t>
            </a:r>
          </a:p>
          <a:p>
            <a:r>
              <a:rPr lang="en-US" sz="2400" dirty="0"/>
              <a:t>Non-targeted approach allows completely novel findings, not being restricted to analyzing pre-defined molecules</a:t>
            </a:r>
          </a:p>
          <a:p>
            <a:pPr lvl="1"/>
            <a:r>
              <a:rPr lang="fi-FI" dirty="0" err="1"/>
              <a:t>Generation</a:t>
            </a:r>
            <a:r>
              <a:rPr lang="fi-FI" dirty="0"/>
              <a:t> of </a:t>
            </a:r>
            <a:r>
              <a:rPr lang="fi-FI" dirty="0" err="1"/>
              <a:t>new</a:t>
            </a:r>
            <a:r>
              <a:rPr lang="fi-FI" dirty="0"/>
              <a:t> </a:t>
            </a:r>
            <a:r>
              <a:rPr lang="fi-FI" dirty="0" err="1"/>
              <a:t>hyphotheses</a:t>
            </a:r>
            <a:endParaRPr lang="fi-FI" dirty="0"/>
          </a:p>
          <a:p>
            <a:pPr lvl="1"/>
            <a:r>
              <a:rPr lang="fi-FI" dirty="0" err="1"/>
              <a:t>The</a:t>
            </a:r>
            <a:r>
              <a:rPr lang="fi-FI" dirty="0"/>
              <a:t> data </a:t>
            </a:r>
            <a:r>
              <a:rPr lang="fi-FI" dirty="0" err="1"/>
              <a:t>also</a:t>
            </a:r>
            <a:r>
              <a:rPr lang="fi-FI" dirty="0"/>
              <a:t> </a:t>
            </a:r>
            <a:r>
              <a:rPr lang="fi-FI" dirty="0" err="1"/>
              <a:t>allows</a:t>
            </a:r>
            <a:r>
              <a:rPr lang="fi-FI" dirty="0"/>
              <a:t> for </a:t>
            </a:r>
            <a:r>
              <a:rPr lang="fi-FI" dirty="0" err="1"/>
              <a:t>inspecting</a:t>
            </a:r>
            <a:r>
              <a:rPr lang="fi-FI" dirty="0"/>
              <a:t> </a:t>
            </a:r>
            <a:r>
              <a:rPr lang="fi-FI" dirty="0" err="1"/>
              <a:t>pre-defined</a:t>
            </a:r>
            <a:r>
              <a:rPr lang="fi-FI" dirty="0"/>
              <a:t> </a:t>
            </a:r>
            <a:r>
              <a:rPr lang="fi-FI" dirty="0" err="1"/>
              <a:t>metabolites</a:t>
            </a:r>
            <a:endParaRPr lang="en-US" dirty="0"/>
          </a:p>
          <a:p>
            <a:r>
              <a:rPr lang="en-US" sz="2400" dirty="0">
                <a:latin typeface="Fira Sans Medium"/>
              </a:rPr>
              <a:t>Has a huge variety of applications ranging from medicine and biology to food science and nutrition</a:t>
            </a:r>
          </a:p>
          <a:p>
            <a:r>
              <a:rPr lang="en-US" sz="2400" dirty="0"/>
              <a:t>For example, we can measure the metabolic impact of a health intervention or the effect of processing on nutritionally important molecules in food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2718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EEB63B-4819-481E-8D32-FF8B08E0D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277" y="97155"/>
            <a:ext cx="8119053" cy="66636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7463AF-98E3-498D-B754-8827E48716A3}"/>
              </a:ext>
            </a:extLst>
          </p:cNvPr>
          <p:cNvSpPr txBox="1"/>
          <p:nvPr/>
        </p:nvSpPr>
        <p:spPr>
          <a:xfrm>
            <a:off x="396878" y="6371076"/>
            <a:ext cx="3383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Klåvus et al. 2020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B3AE53-FC38-03E2-B307-809F7F6105E8}"/>
              </a:ext>
            </a:extLst>
          </p:cNvPr>
          <p:cNvSpPr txBox="1">
            <a:spLocks/>
          </p:cNvSpPr>
          <p:nvPr/>
        </p:nvSpPr>
        <p:spPr>
          <a:xfrm>
            <a:off x="575780" y="524948"/>
            <a:ext cx="270463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F39433"/>
                </a:solidFill>
                <a:latin typeface="Fira Sans SemiBold" panose="020B0603050000020004" pitchFamily="34" charset="0"/>
                <a:ea typeface="+mj-ea"/>
                <a:cs typeface="+mj-cs"/>
              </a:defRPr>
            </a:lvl1pPr>
          </a:lstStyle>
          <a:p>
            <a:r>
              <a:rPr lang="fi-FI" dirty="0" err="1"/>
              <a:t>Metabolo-mics</a:t>
            </a:r>
            <a:r>
              <a:rPr lang="fi-FI" dirty="0"/>
              <a:t> </a:t>
            </a:r>
            <a:r>
              <a:rPr lang="fi-FI" dirty="0" err="1"/>
              <a:t>study</a:t>
            </a:r>
            <a:r>
              <a:rPr lang="fi-FI" dirty="0"/>
              <a:t>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183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9C565-C8C4-8FF9-06B6-58EDE7E6A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Our</a:t>
            </a:r>
            <a:r>
              <a:rPr lang="fi-FI" dirty="0"/>
              <a:t> </a:t>
            </a:r>
            <a:r>
              <a:rPr lang="fi-FI" dirty="0" err="1"/>
              <a:t>services</a:t>
            </a: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53D43D-ECEA-425A-B2BC-B68C851FC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3418" y="2351029"/>
            <a:ext cx="3335674" cy="21846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A58CEE-6F7D-4FEE-9A46-6E4C14044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569" y="2099569"/>
            <a:ext cx="2658862" cy="265886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8184432-5FFC-41EA-A82D-68B1143E7533}"/>
              </a:ext>
            </a:extLst>
          </p:cNvPr>
          <p:cNvSpPr/>
          <p:nvPr/>
        </p:nvSpPr>
        <p:spPr>
          <a:xfrm>
            <a:off x="1231315" y="2099568"/>
            <a:ext cx="2658863" cy="2658863"/>
          </a:xfrm>
          <a:prstGeom prst="ellipse">
            <a:avLst/>
          </a:prstGeom>
          <a:solidFill>
            <a:srgbClr val="F6AE2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i-FI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Fira Sans Medium" panose="020B0603050000020004" pitchFamily="34" charset="0"/>
              </a:rPr>
              <a:t>Nontargeted</a:t>
            </a:r>
            <a:r>
              <a:rPr lang="fi-FI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Fira Sans Medium" panose="020B0603050000020004" pitchFamily="34" charset="0"/>
              </a:rPr>
              <a:t> metabolomics </a:t>
            </a:r>
            <a:r>
              <a:rPr lang="fi-FI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Fira Sans Medium" panose="020B0603050000020004" pitchFamily="34" charset="0"/>
              </a:rPr>
              <a:t>services</a:t>
            </a:r>
            <a:endParaRPr lang="fi-FI" sz="2200" dirty="0">
              <a:solidFill>
                <a:schemeClr val="tx1">
                  <a:lumMod val="75000"/>
                  <a:lumOff val="25000"/>
                </a:schemeClr>
              </a:solidFill>
              <a:latin typeface="Fira Sans Medium" panose="020B06030500000200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05B5463-7D9E-4319-B939-051D45279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3417" y="5119035"/>
            <a:ext cx="3335675" cy="13882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i-FI" sz="2000"/>
              <a:t>Analysis of microbial metabolites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B7F56A3-6C27-418F-ABBA-74637EC81043}"/>
              </a:ext>
            </a:extLst>
          </p:cNvPr>
          <p:cNvSpPr txBox="1">
            <a:spLocks/>
          </p:cNvSpPr>
          <p:nvPr/>
        </p:nvSpPr>
        <p:spPr>
          <a:xfrm>
            <a:off x="4428162" y="5104660"/>
            <a:ext cx="3335675" cy="1388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Fira Sans Medium" panose="020B060305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i-FI" sz="2000"/>
              <a:t>Analysis of dietary phytochemicals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B4F85BB-6431-4042-AB42-1714DB56E172}"/>
              </a:ext>
            </a:extLst>
          </p:cNvPr>
          <p:cNvSpPr txBox="1">
            <a:spLocks/>
          </p:cNvSpPr>
          <p:nvPr/>
        </p:nvSpPr>
        <p:spPr>
          <a:xfrm>
            <a:off x="892908" y="5104660"/>
            <a:ext cx="3335675" cy="1388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Fira Sans Medium" panose="020B060305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i-FI" sz="2000"/>
              <a:t>Global analysis of metabolites from any kind of sample</a:t>
            </a:r>
          </a:p>
        </p:txBody>
      </p:sp>
    </p:spTree>
    <p:extLst>
      <p:ext uri="{BB962C8B-B14F-4D97-AF65-F5344CB8AC3E}">
        <p14:creationId xmlns:p14="http://schemas.microsoft.com/office/powerpoint/2010/main" val="231462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02FF086-8B9F-4987-8077-50E217D2594A}"/>
              </a:ext>
            </a:extLst>
          </p:cNvPr>
          <p:cNvSpPr/>
          <p:nvPr/>
        </p:nvSpPr>
        <p:spPr>
          <a:xfrm>
            <a:off x="723900" y="1252220"/>
            <a:ext cx="9410700" cy="54991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7699F8-0DDD-4BC7-943E-414D1C71C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" y="1427537"/>
            <a:ext cx="9020994" cy="514598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7E864BA-4E82-FEA1-4C9A-31C083EDE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294" y="284480"/>
            <a:ext cx="9296400" cy="1325563"/>
          </a:xfrm>
        </p:spPr>
        <p:txBody>
          <a:bodyPr>
            <a:normAutofit fontScale="90000"/>
          </a:bodyPr>
          <a:lstStyle/>
          <a:p>
            <a:r>
              <a:rPr lang="it-IT" dirty="0"/>
              <a:t>”Microbolome” Compehensive microbial metabolite analysis</a:t>
            </a:r>
            <a:br>
              <a:rPr lang="it-IT" dirty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1262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0"/>
    </mc:Choice>
    <mc:Fallback xmlns="">
      <p:transition spd="slow"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268A0A-772B-4661-96EB-CACD600C504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9085" y="857582"/>
            <a:ext cx="6903981" cy="55517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F76DAE-CDC0-4611-9CD7-3C3B5F4C1D6E}"/>
              </a:ext>
            </a:extLst>
          </p:cNvPr>
          <p:cNvSpPr txBox="1"/>
          <p:nvPr/>
        </p:nvSpPr>
        <p:spPr>
          <a:xfrm>
            <a:off x="9656311" y="6450435"/>
            <a:ext cx="23647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</a:rPr>
              <a:t>Haikonen</a:t>
            </a:r>
            <a:r>
              <a:rPr lang="en-US" sz="1600" dirty="0">
                <a:solidFill>
                  <a:schemeClr val="bg1"/>
                </a:solidFill>
              </a:rPr>
              <a:t> et al. 2022, TEM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5AEB72-EC8A-E09E-8D6F-497EAB6BF43C}"/>
              </a:ext>
            </a:extLst>
          </p:cNvPr>
          <p:cNvSpPr txBox="1"/>
          <p:nvPr/>
        </p:nvSpPr>
        <p:spPr>
          <a:xfrm>
            <a:off x="170939" y="6485640"/>
            <a:ext cx="33308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600" dirty="0">
                <a:solidFill>
                  <a:schemeClr val="bg1"/>
                </a:solidFill>
              </a:rPr>
              <a:t>Kärkkäinen et al. 2018, AJCN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E6AA2F-8AE3-DB58-72C3-05558E30DE88}"/>
              </a:ext>
            </a:extLst>
          </p:cNvPr>
          <p:cNvSpPr txBox="1"/>
          <p:nvPr/>
        </p:nvSpPr>
        <p:spPr>
          <a:xfrm>
            <a:off x="5310723" y="6476733"/>
            <a:ext cx="20530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600" dirty="0">
                <a:solidFill>
                  <a:schemeClr val="bg1"/>
                </a:solidFill>
              </a:rPr>
              <a:t>Koistinen et al. 2019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40F893-3F9F-BCD1-4701-D1E60B91FF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8839" b="13872"/>
          <a:stretch/>
        </p:blipFill>
        <p:spPr>
          <a:xfrm>
            <a:off x="7957836" y="857582"/>
            <a:ext cx="2844619" cy="55517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DAFDBB-7B7D-C330-7E12-B28A65C94DAF}"/>
              </a:ext>
            </a:extLst>
          </p:cNvPr>
          <p:cNvSpPr txBox="1"/>
          <p:nvPr/>
        </p:nvSpPr>
        <p:spPr>
          <a:xfrm>
            <a:off x="2622456" y="6496396"/>
            <a:ext cx="2844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Kärkkäinen et al. 2018, Sci Rep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3024C4-2756-83AC-D775-989BAD95B0E7}"/>
              </a:ext>
            </a:extLst>
          </p:cNvPr>
          <p:cNvSpPr txBox="1"/>
          <p:nvPr/>
        </p:nvSpPr>
        <p:spPr>
          <a:xfrm>
            <a:off x="7124396" y="6465977"/>
            <a:ext cx="33308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600" dirty="0">
                <a:solidFill>
                  <a:schemeClr val="bg1"/>
                </a:solidFill>
              </a:rPr>
              <a:t>Tuomainen et al. 2019, AJCN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974D140-B094-D1B6-7F28-C4A84360FF40}"/>
              </a:ext>
            </a:extLst>
          </p:cNvPr>
          <p:cNvSpPr txBox="1">
            <a:spLocks/>
          </p:cNvSpPr>
          <p:nvPr/>
        </p:nvSpPr>
        <p:spPr>
          <a:xfrm>
            <a:off x="432725" y="239554"/>
            <a:ext cx="10957559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F39433"/>
                </a:solidFill>
                <a:latin typeface="Fira Sans SemiBold" panose="020B0603050000020004" pitchFamily="34" charset="0"/>
                <a:ea typeface="+mj-ea"/>
                <a:cs typeface="+mj-cs"/>
              </a:defRPr>
            </a:lvl1pPr>
          </a:lstStyle>
          <a:p>
            <a:r>
              <a:rPr lang="fi-FI" dirty="0"/>
              <a:t>Case 5-amino </a:t>
            </a:r>
            <a:r>
              <a:rPr lang="fi-FI" dirty="0" err="1"/>
              <a:t>valeric</a:t>
            </a:r>
            <a:r>
              <a:rPr lang="fi-FI" dirty="0"/>
              <a:t> </a:t>
            </a:r>
            <a:r>
              <a:rPr lang="fi-FI" dirty="0" err="1"/>
              <a:t>acid</a:t>
            </a:r>
            <a:r>
              <a:rPr lang="fi-FI" dirty="0"/>
              <a:t> </a:t>
            </a:r>
            <a:r>
              <a:rPr lang="fi-FI" dirty="0" err="1"/>
              <a:t>betaine</a:t>
            </a:r>
            <a:r>
              <a:rPr lang="fi-FI" dirty="0"/>
              <a:t> (5-AVAB)</a:t>
            </a:r>
          </a:p>
        </p:txBody>
      </p:sp>
    </p:spTree>
    <p:extLst>
      <p:ext uri="{BB962C8B-B14F-4D97-AF65-F5344CB8AC3E}">
        <p14:creationId xmlns:p14="http://schemas.microsoft.com/office/powerpoint/2010/main" val="3028755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628E-3E55-4D97-B06B-2AAA9E030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Afekta is an SME </a:t>
            </a:r>
            <a:r>
              <a:rPr lang="fi-FI" dirty="0" err="1"/>
              <a:t>partner</a:t>
            </a:r>
            <a:r>
              <a:rPr lang="fi-FI" dirty="0"/>
              <a:t> in </a:t>
            </a:r>
            <a:r>
              <a:rPr lang="fi-FI" dirty="0" err="1"/>
              <a:t>large</a:t>
            </a:r>
            <a:r>
              <a:rPr lang="fi-FI" dirty="0"/>
              <a:t> EU-</a:t>
            </a:r>
            <a:r>
              <a:rPr lang="fi-FI" dirty="0" err="1"/>
              <a:t>funded</a:t>
            </a:r>
            <a:r>
              <a:rPr lang="fi-FI" dirty="0"/>
              <a:t> </a:t>
            </a:r>
            <a:r>
              <a:rPr lang="fi-FI" dirty="0" err="1"/>
              <a:t>projects</a:t>
            </a:r>
            <a:r>
              <a:rPr lang="fi-FI" dirty="0"/>
              <a:t> </a:t>
            </a:r>
            <a:r>
              <a:rPr lang="fi-FI" dirty="0" err="1"/>
              <a:t>related</a:t>
            </a:r>
            <a:r>
              <a:rPr lang="fi-FI" dirty="0"/>
              <a:t> to </a:t>
            </a:r>
            <a:r>
              <a:rPr lang="fi-FI" dirty="0" err="1"/>
              <a:t>microbiota</a:t>
            </a:r>
            <a:endParaRPr lang="fi-F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C38A09-2136-46B4-94F4-ED14D3F3CF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3949" y="2641310"/>
            <a:ext cx="3144438" cy="990496"/>
          </a:xfrm>
          <a:prstGeom prst="rect">
            <a:avLst/>
          </a:prstGeom>
          <a:effectLst>
            <a:outerShdw blurRad="254000" sx="101000" sy="101000" algn="ctr" rotWithShape="0">
              <a:prstClr val="black">
                <a:alpha val="6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20ADB27-9F58-4DD5-B3BE-20A41FD3EEDE}"/>
              </a:ext>
            </a:extLst>
          </p:cNvPr>
          <p:cNvSpPr txBox="1"/>
          <p:nvPr/>
        </p:nvSpPr>
        <p:spPr>
          <a:xfrm>
            <a:off x="5431327" y="4610743"/>
            <a:ext cx="38896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>
                <a:solidFill>
                  <a:schemeClr val="bg1"/>
                </a:solidFill>
                <a:latin typeface="Fira Sans" panose="020B0503050000020004" pitchFamily="34" charset="0"/>
              </a:rPr>
              <a:t>”Analyzing host–microbiota metabolic interactions at the microscale”</a:t>
            </a:r>
          </a:p>
          <a:p>
            <a:pPr algn="ctr"/>
            <a:r>
              <a:rPr lang="fi-FI">
                <a:solidFill>
                  <a:schemeClr val="bg1"/>
                </a:solidFill>
                <a:latin typeface="Fira Sans" panose="020B0503050000020004" pitchFamily="34" charset="0"/>
                <a:hlinkClick r:id="rId5"/>
              </a:rPr>
              <a:t>https://3domics.eu/</a:t>
            </a:r>
            <a:r>
              <a:rPr lang="fi-FI">
                <a:solidFill>
                  <a:schemeClr val="bg1"/>
                </a:solidFill>
                <a:latin typeface="Fira Sans" panose="020B0503050000020004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AE17D0-99A5-4974-A0D7-28F0C25C0D09}"/>
              </a:ext>
            </a:extLst>
          </p:cNvPr>
          <p:cNvSpPr txBox="1"/>
          <p:nvPr/>
        </p:nvSpPr>
        <p:spPr>
          <a:xfrm>
            <a:off x="5283648" y="4149078"/>
            <a:ext cx="418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b="1">
                <a:solidFill>
                  <a:srgbClr val="F39433"/>
                </a:solidFill>
                <a:latin typeface="Fira Sans" panose="020B0503050000020004" pitchFamily="34" charset="0"/>
              </a:rPr>
              <a:t>2021–2025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F44882-F918-4969-9C45-32E98E118F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762" y="2370449"/>
            <a:ext cx="2754905" cy="1167652"/>
          </a:xfrm>
          <a:prstGeom prst="rect">
            <a:avLst/>
          </a:prstGeom>
          <a:effectLst>
            <a:outerShdw blurRad="254000" sx="101000" sy="101000" algn="ctr" rotWithShape="0">
              <a:srgbClr val="000000">
                <a:alpha val="60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10A3237-7D0D-476D-AB14-2B6666FE113A}"/>
              </a:ext>
            </a:extLst>
          </p:cNvPr>
          <p:cNvSpPr txBox="1"/>
          <p:nvPr/>
        </p:nvSpPr>
        <p:spPr>
          <a:xfrm>
            <a:off x="8795603" y="4610743"/>
            <a:ext cx="34532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>
                <a:solidFill>
                  <a:schemeClr val="bg1"/>
                </a:solidFill>
                <a:latin typeface="Fira Sans" panose="020B0503050000020004" pitchFamily="34" charset="0"/>
              </a:rPr>
              <a:t>”Building a gut microbiome engineering toolbox for treatment of non-alcoholic fatty liver disease”</a:t>
            </a:r>
          </a:p>
          <a:p>
            <a:pPr algn="ctr"/>
            <a:r>
              <a:rPr lang="fi-FI">
                <a:solidFill>
                  <a:schemeClr val="bg1"/>
                </a:solidFill>
                <a:latin typeface="Fira Sans" panose="020B0503050000020004" pitchFamily="34" charset="0"/>
                <a:hlinkClick r:id="rId7"/>
              </a:rPr>
              <a:t>https://www.besttreat.eu/</a:t>
            </a:r>
            <a:r>
              <a:rPr lang="fi-FI">
                <a:solidFill>
                  <a:schemeClr val="bg1"/>
                </a:solidFill>
                <a:latin typeface="Fira Sans" panose="020B0503050000020004" pitchFamily="34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07DA72-0486-47DD-B623-37C29E7DE653}"/>
              </a:ext>
            </a:extLst>
          </p:cNvPr>
          <p:cNvSpPr txBox="1"/>
          <p:nvPr/>
        </p:nvSpPr>
        <p:spPr>
          <a:xfrm>
            <a:off x="8429696" y="4149078"/>
            <a:ext cx="418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b="1">
                <a:solidFill>
                  <a:srgbClr val="F39433"/>
                </a:solidFill>
                <a:latin typeface="Fira Sans" panose="020B0503050000020004" pitchFamily="34" charset="0"/>
              </a:rPr>
              <a:t>2018–2022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01736F-BDC7-4E73-9AA9-130972E13765}"/>
              </a:ext>
            </a:extLst>
          </p:cNvPr>
          <p:cNvSpPr txBox="1"/>
          <p:nvPr/>
        </p:nvSpPr>
        <p:spPr>
          <a:xfrm>
            <a:off x="3165965" y="4622977"/>
            <a:ext cx="28874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Fira Sans" panose="020B0503050000020004" pitchFamily="34" charset="0"/>
              </a:rPr>
              <a:t>”</a:t>
            </a:r>
            <a:r>
              <a:rPr lang="en-US" dirty="0" err="1">
                <a:solidFill>
                  <a:schemeClr val="bg1"/>
                </a:solidFill>
                <a:latin typeface="Fira Sans" panose="020B0503050000020004" pitchFamily="34" charset="0"/>
              </a:rPr>
              <a:t>Harmonising</a:t>
            </a:r>
            <a:r>
              <a:rPr lang="en-US" dirty="0">
                <a:solidFill>
                  <a:schemeClr val="bg1"/>
                </a:solidFill>
                <a:latin typeface="Fira Sans" panose="020B0503050000020004" pitchFamily="34" charset="0"/>
              </a:rPr>
              <a:t> and Unifying Blood Metabolomic Analysis Networks</a:t>
            </a:r>
            <a:r>
              <a:rPr lang="fi-FI" dirty="0">
                <a:solidFill>
                  <a:schemeClr val="bg1"/>
                </a:solidFill>
                <a:latin typeface="Fira Sans" panose="020B0503050000020004" pitchFamily="34" charset="0"/>
              </a:rPr>
              <a:t>”</a:t>
            </a:r>
          </a:p>
          <a:p>
            <a:pPr algn="ctr"/>
            <a:r>
              <a:rPr lang="fi-FI" dirty="0">
                <a:solidFill>
                  <a:schemeClr val="bg1"/>
                </a:solidFill>
                <a:latin typeface="Fira Sans" panose="020B0503050000020004" pitchFamily="34" charset="0"/>
              </a:rPr>
              <a:t>Human-dn.eu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5D6289-F5EF-459C-A79B-E468BC50A526}"/>
              </a:ext>
            </a:extLst>
          </p:cNvPr>
          <p:cNvSpPr txBox="1"/>
          <p:nvPr/>
        </p:nvSpPr>
        <p:spPr>
          <a:xfrm>
            <a:off x="2426268" y="3942284"/>
            <a:ext cx="418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b="1" dirty="0">
                <a:solidFill>
                  <a:srgbClr val="F39433"/>
                </a:solidFill>
                <a:latin typeface="Fira Sans" panose="020B0503050000020004" pitchFamily="34" charset="0"/>
              </a:rPr>
              <a:t>HUMAN</a:t>
            </a:r>
            <a:br>
              <a:rPr lang="fi-FI" sz="2000" b="1" dirty="0">
                <a:solidFill>
                  <a:srgbClr val="F39433"/>
                </a:solidFill>
                <a:latin typeface="Fira Sans" panose="020B0503050000020004" pitchFamily="34" charset="0"/>
              </a:rPr>
            </a:br>
            <a:r>
              <a:rPr lang="fi-FI" sz="2000" b="1" dirty="0">
                <a:solidFill>
                  <a:srgbClr val="F39433"/>
                </a:solidFill>
                <a:latin typeface="Fira Sans" panose="020B0503050000020004" pitchFamily="34" charset="0"/>
              </a:rPr>
              <a:t>2023–2027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8FDF4E-9CF6-479B-BAE4-53E5924EAD4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84004"/>
          <a:stretch/>
        </p:blipFill>
        <p:spPr>
          <a:xfrm>
            <a:off x="3760243" y="2360367"/>
            <a:ext cx="1523405" cy="1552381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FD5661C-2E8A-DA48-0B35-9F0733E26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76" y="2931904"/>
            <a:ext cx="3093888" cy="49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A1C70F-1DFA-8681-E768-D79976291BAB}"/>
              </a:ext>
            </a:extLst>
          </p:cNvPr>
          <p:cNvSpPr txBox="1"/>
          <p:nvPr/>
        </p:nvSpPr>
        <p:spPr>
          <a:xfrm>
            <a:off x="-312200" y="3934804"/>
            <a:ext cx="418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b="1" dirty="0">
                <a:solidFill>
                  <a:srgbClr val="F39433"/>
                </a:solidFill>
                <a:latin typeface="Fira Sans" panose="020B0503050000020004" pitchFamily="34" charset="0"/>
              </a:rPr>
              <a:t>HOLOGEN</a:t>
            </a:r>
            <a:br>
              <a:rPr lang="fi-FI" sz="2000" b="1" dirty="0">
                <a:solidFill>
                  <a:srgbClr val="F39433"/>
                </a:solidFill>
                <a:latin typeface="Fira Sans" panose="020B0503050000020004" pitchFamily="34" charset="0"/>
              </a:rPr>
            </a:br>
            <a:r>
              <a:rPr lang="fi-FI" sz="2000" b="1" dirty="0">
                <a:solidFill>
                  <a:srgbClr val="F39433"/>
                </a:solidFill>
                <a:latin typeface="Fira Sans" panose="020B0503050000020004" pitchFamily="34" charset="0"/>
              </a:rPr>
              <a:t>2025–2028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E4A3D6-6B64-7DC1-AD42-8604A26362AF}"/>
              </a:ext>
            </a:extLst>
          </p:cNvPr>
          <p:cNvSpPr txBox="1"/>
          <p:nvPr/>
        </p:nvSpPr>
        <p:spPr>
          <a:xfrm>
            <a:off x="253972" y="4610743"/>
            <a:ext cx="29270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chemeClr val="bg1"/>
                </a:solidFill>
                <a:latin typeface="Fira Sans" panose="020B0503050000020004" pitchFamily="34" charset="0"/>
              </a:rPr>
              <a:t>”</a:t>
            </a:r>
            <a:r>
              <a:rPr lang="en-US" dirty="0">
                <a:solidFill>
                  <a:schemeClr val="bg1"/>
                </a:solidFill>
                <a:latin typeface="Fira Sans" panose="020B0503050000020004" pitchFamily="34" charset="0"/>
              </a:rPr>
              <a:t>Advancing the development and implementation of </a:t>
            </a:r>
            <a:r>
              <a:rPr lang="en-US" dirty="0" err="1">
                <a:solidFill>
                  <a:schemeClr val="bg1"/>
                </a:solidFill>
                <a:latin typeface="Fira Sans" panose="020B0503050000020004" pitchFamily="34" charset="0"/>
              </a:rPr>
              <a:t>hologenomics</a:t>
            </a:r>
            <a:r>
              <a:rPr lang="fi-FI" dirty="0">
                <a:solidFill>
                  <a:schemeClr val="bg1"/>
                </a:solidFill>
                <a:latin typeface="Fira Sans" panose="020B0503050000020004" pitchFamily="34" charset="0"/>
              </a:rPr>
              <a:t>”</a:t>
            </a:r>
          </a:p>
          <a:p>
            <a:pPr algn="ctr"/>
            <a:r>
              <a:rPr lang="fi-FI" dirty="0">
                <a:solidFill>
                  <a:schemeClr val="bg1"/>
                </a:solidFill>
                <a:latin typeface="Fira Sans" panose="020B0503050000020004" pitchFamily="34" charset="0"/>
              </a:rPr>
              <a:t>Hologen-network.eu  </a:t>
            </a:r>
          </a:p>
        </p:txBody>
      </p:sp>
    </p:spTree>
    <p:extLst>
      <p:ext uri="{BB962C8B-B14F-4D97-AF65-F5344CB8AC3E}">
        <p14:creationId xmlns:p14="http://schemas.microsoft.com/office/powerpoint/2010/main" val="360755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B2B8973-E5A7-45F2-A4E7-F216B1F766F1}"/>
              </a:ext>
            </a:extLst>
          </p:cNvPr>
          <p:cNvSpPr/>
          <p:nvPr/>
        </p:nvSpPr>
        <p:spPr>
          <a:xfrm>
            <a:off x="9886950" y="263416"/>
            <a:ext cx="2057400" cy="1194118"/>
          </a:xfrm>
          <a:prstGeom prst="rect">
            <a:avLst/>
          </a:prstGeom>
          <a:solidFill>
            <a:srgbClr val="20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7B99B1-095F-DF8B-B819-03D0AA1B216D}"/>
              </a:ext>
            </a:extLst>
          </p:cNvPr>
          <p:cNvSpPr/>
          <p:nvPr/>
        </p:nvSpPr>
        <p:spPr>
          <a:xfrm>
            <a:off x="138193" y="941099"/>
            <a:ext cx="11896428" cy="57423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EEFABA9-5EF4-44AE-938E-95A72C430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163" y="244157"/>
            <a:ext cx="2256438" cy="696942"/>
          </a:xfrm>
        </p:spPr>
        <p:txBody>
          <a:bodyPr>
            <a:normAutofit/>
          </a:bodyPr>
          <a:lstStyle/>
          <a:p>
            <a:r>
              <a:rPr lang="fi-FI" sz="3200" b="1" dirty="0" err="1"/>
              <a:t>Our</a:t>
            </a:r>
            <a:r>
              <a:rPr lang="fi-FI" sz="3200" b="1" dirty="0"/>
              <a:t> Team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A2C3BD95-10A4-4E57-9D78-2A0F355BCCEE}"/>
              </a:ext>
            </a:extLst>
          </p:cNvPr>
          <p:cNvSpPr txBox="1">
            <a:spLocks/>
          </p:cNvSpPr>
          <p:nvPr/>
        </p:nvSpPr>
        <p:spPr>
          <a:xfrm>
            <a:off x="8304448" y="740841"/>
            <a:ext cx="3639902" cy="10413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Fira Sans Medium" panose="020B060305000002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solidFill>
                <a:srgbClr val="F39433"/>
              </a:solidFill>
              <a:latin typeface="Fira Sans" panose="020B05030500000200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5F5CE97-1139-4F81-9FC3-73D206C58F8C}"/>
              </a:ext>
            </a:extLst>
          </p:cNvPr>
          <p:cNvSpPr txBox="1"/>
          <p:nvPr/>
        </p:nvSpPr>
        <p:spPr>
          <a:xfrm>
            <a:off x="598441" y="2762419"/>
            <a:ext cx="1963613" cy="822515"/>
          </a:xfrm>
          <a:prstGeom prst="rect">
            <a:avLst/>
          </a:prstGeom>
          <a:noFill/>
        </p:spPr>
        <p:txBody>
          <a:bodyPr wrap="square" lIns="0" tIns="108000" rIns="0" bIns="36000" rtlCol="0" anchor="t">
            <a:spAutoFit/>
          </a:bodyPr>
          <a:lstStyle/>
          <a:p>
            <a:pPr algn="ctr"/>
            <a:r>
              <a:rPr lang="en-US" sz="1100" b="1" dirty="0">
                <a:solidFill>
                  <a:srgbClr val="F39433"/>
                </a:solidFill>
                <a:latin typeface="Fira Sans Medium"/>
              </a:rPr>
              <a:t>Prof. Kati Hanhineva, PhD</a:t>
            </a:r>
          </a:p>
          <a:p>
            <a:pPr algn="ctr"/>
            <a:r>
              <a:rPr lang="en-US" sz="1100" dirty="0">
                <a:latin typeface="Fira Sans Medium"/>
              </a:rPr>
              <a:t>Founder, co-CEO, </a:t>
            </a:r>
            <a:r>
              <a:rPr lang="en-US" sz="1100" dirty="0" err="1">
                <a:latin typeface="Fira Sans Medium"/>
              </a:rPr>
              <a:t>CoB</a:t>
            </a:r>
            <a:endParaRPr lang="en-US" sz="1100" dirty="0">
              <a:latin typeface="Fira Sans Medium"/>
            </a:endParaRPr>
          </a:p>
          <a:p>
            <a:pPr algn="ctr"/>
            <a:r>
              <a:rPr lang="en-US" sz="1100" dirty="0">
                <a:latin typeface="Fira Sans"/>
              </a:rPr>
              <a:t>Leading expert in food and nutrition metabolomics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8941CE-1067-4016-AD19-6652BDE2F2AC}"/>
              </a:ext>
            </a:extLst>
          </p:cNvPr>
          <p:cNvSpPr txBox="1"/>
          <p:nvPr/>
        </p:nvSpPr>
        <p:spPr>
          <a:xfrm>
            <a:off x="2925038" y="2781351"/>
            <a:ext cx="1622068" cy="822515"/>
          </a:xfrm>
          <a:prstGeom prst="rect">
            <a:avLst/>
          </a:prstGeom>
          <a:noFill/>
        </p:spPr>
        <p:txBody>
          <a:bodyPr wrap="square" lIns="0" tIns="108000" rIns="0" bIns="36000" rtlCol="0" anchor="t">
            <a:spAutoFit/>
          </a:bodyPr>
          <a:lstStyle/>
          <a:p>
            <a:pPr algn="ctr"/>
            <a:r>
              <a:rPr lang="en-US" sz="1100" b="1" dirty="0">
                <a:solidFill>
                  <a:srgbClr val="F39433"/>
                </a:solidFill>
                <a:latin typeface="Fira Sans Medium"/>
              </a:rPr>
              <a:t>Olli Kärkkäinen, PhD </a:t>
            </a:r>
            <a:endParaRPr lang="en-US" sz="1100" b="1" dirty="0">
              <a:solidFill>
                <a:srgbClr val="F39433"/>
              </a:solidFill>
              <a:latin typeface="Fira Sans Medium" panose="020B0603050000020004" pitchFamily="34" charset="0"/>
            </a:endParaRPr>
          </a:p>
          <a:p>
            <a:pPr algn="ctr"/>
            <a:r>
              <a:rPr lang="fi-FI" sz="1100" dirty="0">
                <a:latin typeface="Fira Sans Medium"/>
              </a:rPr>
              <a:t>CEO (</a:t>
            </a:r>
            <a:r>
              <a:rPr lang="fi-FI" sz="1100" dirty="0" err="1">
                <a:latin typeface="Fira Sans Medium"/>
              </a:rPr>
              <a:t>part</a:t>
            </a:r>
            <a:r>
              <a:rPr lang="fi-FI" sz="1100" dirty="0">
                <a:latin typeface="Fira Sans Medium"/>
              </a:rPr>
              <a:t> </a:t>
            </a:r>
            <a:r>
              <a:rPr lang="fi-FI" sz="1100" dirty="0" err="1">
                <a:latin typeface="Fira Sans Medium"/>
              </a:rPr>
              <a:t>time</a:t>
            </a:r>
            <a:r>
              <a:rPr lang="fi-FI" sz="1100" dirty="0">
                <a:latin typeface="Fira Sans Medium"/>
              </a:rPr>
              <a:t>)</a:t>
            </a:r>
            <a:endParaRPr lang="fi-FI" sz="1100" dirty="0">
              <a:latin typeface="Fira Sans Medium" panose="020B0603050000020004" pitchFamily="34" charset="0"/>
            </a:endParaRPr>
          </a:p>
          <a:p>
            <a:pPr algn="ctr"/>
            <a:r>
              <a:rPr lang="en-US" sz="1100" dirty="0">
                <a:latin typeface="Fira Sans"/>
              </a:rPr>
              <a:t>Expert in metabolomics applications in health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7CCDC94-009D-490B-AF45-99E45260746D}"/>
              </a:ext>
            </a:extLst>
          </p:cNvPr>
          <p:cNvSpPr txBox="1"/>
          <p:nvPr/>
        </p:nvSpPr>
        <p:spPr>
          <a:xfrm>
            <a:off x="5058364" y="2817057"/>
            <a:ext cx="1622068" cy="653238"/>
          </a:xfrm>
          <a:prstGeom prst="rect">
            <a:avLst/>
          </a:prstGeom>
          <a:noFill/>
        </p:spPr>
        <p:txBody>
          <a:bodyPr wrap="square" lIns="0" tIns="108000" rIns="0" bIns="36000" rtlCol="0">
            <a:spAutoFit/>
          </a:bodyPr>
          <a:lstStyle/>
          <a:p>
            <a:pPr algn="ctr"/>
            <a:r>
              <a:rPr lang="en-US" sz="1100" b="1" dirty="0">
                <a:solidFill>
                  <a:srgbClr val="F39433"/>
                </a:solidFill>
                <a:latin typeface="Fira Sans Medium" panose="020B0603050000020004" pitchFamily="34" charset="0"/>
              </a:rPr>
              <a:t>Ville Koistinen, PhD</a:t>
            </a:r>
          </a:p>
          <a:p>
            <a:pPr algn="ctr"/>
            <a:r>
              <a:rPr lang="en-US" sz="1100" dirty="0">
                <a:latin typeface="Fira Sans Medium" panose="020B0603050000020004" pitchFamily="34" charset="0"/>
              </a:rPr>
              <a:t>COO, Quality Manager</a:t>
            </a:r>
          </a:p>
          <a:p>
            <a:pPr algn="ctr"/>
            <a:r>
              <a:rPr lang="en-US" sz="1100" dirty="0">
                <a:latin typeface="Fira Sans" panose="020B0503050000020004" pitchFamily="34" charset="0"/>
              </a:rPr>
              <a:t>Expert in phytochemicals</a:t>
            </a:r>
          </a:p>
        </p:txBody>
      </p:sp>
      <p:sp>
        <p:nvSpPr>
          <p:cNvPr id="38" name="TextBox 16">
            <a:extLst>
              <a:ext uri="{FF2B5EF4-FFF2-40B4-BE49-F238E27FC236}">
                <a16:creationId xmlns:a16="http://schemas.microsoft.com/office/drawing/2014/main" id="{3343E9AD-0984-4B90-B3E8-410C1FD50D71}"/>
              </a:ext>
            </a:extLst>
          </p:cNvPr>
          <p:cNvSpPr txBox="1"/>
          <p:nvPr/>
        </p:nvSpPr>
        <p:spPr>
          <a:xfrm>
            <a:off x="9480058" y="2818146"/>
            <a:ext cx="1622068" cy="653238"/>
          </a:xfrm>
          <a:prstGeom prst="rect">
            <a:avLst/>
          </a:prstGeom>
          <a:noFill/>
        </p:spPr>
        <p:txBody>
          <a:bodyPr wrap="square" lIns="0" tIns="108000" rIns="0" bIns="36000" rtlCol="0">
            <a:spAutoFit/>
          </a:bodyPr>
          <a:lstStyle/>
          <a:p>
            <a:pPr algn="ctr"/>
            <a:r>
              <a:rPr lang="en-US" sz="1100" b="1" dirty="0">
                <a:solidFill>
                  <a:srgbClr val="F39433"/>
                </a:solidFill>
                <a:latin typeface="Fira Sans Medium" panose="020B0603050000020004" pitchFamily="34" charset="0"/>
              </a:rPr>
              <a:t>Atte Lihtamo, MSc</a:t>
            </a:r>
          </a:p>
          <a:p>
            <a:pPr algn="ctr"/>
            <a:r>
              <a:rPr lang="en-US" sz="1100" dirty="0">
                <a:latin typeface="Fira Sans Medium" panose="020B0603050000020004" pitchFamily="34" charset="0"/>
              </a:rPr>
              <a:t>CTO</a:t>
            </a:r>
          </a:p>
          <a:p>
            <a:pPr algn="ctr"/>
            <a:r>
              <a:rPr lang="en-US" sz="1100" dirty="0">
                <a:latin typeface="Fira Sans" panose="020B0503050000020004" pitchFamily="34" charset="0"/>
              </a:rPr>
              <a:t>Expert in data science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9932A7-1A0E-4802-ACEB-2FE24A2B9881}"/>
              </a:ext>
            </a:extLst>
          </p:cNvPr>
          <p:cNvSpPr txBox="1"/>
          <p:nvPr/>
        </p:nvSpPr>
        <p:spPr>
          <a:xfrm>
            <a:off x="7073411" y="2817057"/>
            <a:ext cx="1963613" cy="822515"/>
          </a:xfrm>
          <a:prstGeom prst="rect">
            <a:avLst/>
          </a:prstGeom>
          <a:noFill/>
        </p:spPr>
        <p:txBody>
          <a:bodyPr wrap="square" lIns="0" tIns="108000" rIns="0" bIns="36000" rtlCol="0" anchor="t">
            <a:spAutoFit/>
          </a:bodyPr>
          <a:lstStyle/>
          <a:p>
            <a:pPr algn="ctr"/>
            <a:r>
              <a:rPr lang="fi-FI" sz="1100" b="1" dirty="0">
                <a:solidFill>
                  <a:srgbClr val="F39433"/>
                </a:solidFill>
                <a:latin typeface="Fira Sans Medium" panose="020B0603050000020004" pitchFamily="34" charset="0"/>
              </a:rPr>
              <a:t>Soile Rummukainen, MSc</a:t>
            </a:r>
          </a:p>
          <a:p>
            <a:pPr algn="ctr"/>
            <a:r>
              <a:rPr lang="en-US" sz="1100" dirty="0">
                <a:latin typeface="Fira Sans Medium" panose="020B0603050000020004" pitchFamily="34" charset="0"/>
              </a:rPr>
              <a:t>Laboratory technician</a:t>
            </a:r>
          </a:p>
          <a:p>
            <a:pPr algn="ctr"/>
            <a:r>
              <a:rPr lang="en-US" sz="1100" dirty="0">
                <a:latin typeface="Fira Sans" panose="020B0503050000020004" pitchFamily="34" charset="0"/>
              </a:rPr>
              <a:t>Expert in sample </a:t>
            </a:r>
            <a:br>
              <a:rPr lang="en-US" sz="1100" dirty="0">
                <a:latin typeface="Fira Sans" panose="020B0503050000020004" pitchFamily="34" charset="0"/>
              </a:rPr>
            </a:br>
            <a:r>
              <a:rPr lang="en-US" sz="1100" dirty="0">
                <a:latin typeface="Fira Sans" panose="020B0503050000020004" pitchFamily="34" charset="0"/>
              </a:rPr>
              <a:t>prep &amp; analysis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1A5E7C-C5B9-4830-861D-6F3F58738834}"/>
              </a:ext>
            </a:extLst>
          </p:cNvPr>
          <p:cNvSpPr txBox="1"/>
          <p:nvPr/>
        </p:nvSpPr>
        <p:spPr>
          <a:xfrm>
            <a:off x="2626667" y="5372549"/>
            <a:ext cx="1963613" cy="991792"/>
          </a:xfrm>
          <a:prstGeom prst="rect">
            <a:avLst/>
          </a:prstGeom>
          <a:noFill/>
        </p:spPr>
        <p:txBody>
          <a:bodyPr wrap="square" lIns="0" tIns="108000" rIns="0" bIns="36000" rtlCol="0" anchor="t">
            <a:spAutoFit/>
          </a:bodyPr>
          <a:lstStyle/>
          <a:p>
            <a:pPr algn="ctr"/>
            <a:r>
              <a:rPr lang="en-US" sz="1100" b="1" dirty="0">
                <a:solidFill>
                  <a:srgbClr val="F39433"/>
                </a:solidFill>
                <a:latin typeface="Fira Sans Medium" panose="020B0603050000020004" pitchFamily="34" charset="0"/>
              </a:rPr>
              <a:t>Ambrin Farizah Babu, MSc</a:t>
            </a:r>
          </a:p>
          <a:p>
            <a:pPr algn="ctr"/>
            <a:r>
              <a:rPr lang="fi-FI" sz="1100" dirty="0" err="1">
                <a:latin typeface="Fira Sans Medium" panose="020B0603050000020004" pitchFamily="34" charset="0"/>
              </a:rPr>
              <a:t>Researcher</a:t>
            </a:r>
            <a:endParaRPr lang="fi-FI" sz="1100" dirty="0">
              <a:latin typeface="Fira Sans Medium" panose="020B0603050000020004" pitchFamily="34" charset="0"/>
            </a:endParaRPr>
          </a:p>
          <a:p>
            <a:pPr algn="ctr"/>
            <a:r>
              <a:rPr lang="en-US" sz="1100" dirty="0">
                <a:latin typeface="Fira Sans" panose="020B0503050000020004" pitchFamily="34" charset="0"/>
              </a:rPr>
              <a:t>Expert in metabolomics applications in health</a:t>
            </a:r>
          </a:p>
          <a:p>
            <a:pPr algn="ctr"/>
            <a:r>
              <a:rPr lang="en-US" sz="1100" dirty="0" err="1">
                <a:latin typeface="Fira Sans" panose="020B0503050000020004" pitchFamily="34" charset="0"/>
              </a:rPr>
              <a:t>BestTreat</a:t>
            </a:r>
            <a:r>
              <a:rPr lang="en-US" sz="1100" dirty="0">
                <a:latin typeface="Fira Sans" panose="020B0503050000020004" pitchFamily="34" charset="0"/>
              </a:rPr>
              <a:t> MSCA DN alumni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9DFCC0-127F-4E87-8E20-8248D7CD271D}"/>
              </a:ext>
            </a:extLst>
          </p:cNvPr>
          <p:cNvSpPr txBox="1"/>
          <p:nvPr/>
        </p:nvSpPr>
        <p:spPr>
          <a:xfrm>
            <a:off x="737003" y="5391847"/>
            <a:ext cx="1622068" cy="822515"/>
          </a:xfrm>
          <a:prstGeom prst="rect">
            <a:avLst/>
          </a:prstGeom>
          <a:noFill/>
        </p:spPr>
        <p:txBody>
          <a:bodyPr wrap="square" lIns="0" tIns="108000" rIns="0" bIns="36000" rtlCol="0">
            <a:spAutoFit/>
          </a:bodyPr>
          <a:lstStyle/>
          <a:p>
            <a:pPr algn="ctr"/>
            <a:r>
              <a:rPr lang="en-US" sz="1100" b="1" dirty="0">
                <a:solidFill>
                  <a:srgbClr val="F39433"/>
                </a:solidFill>
                <a:latin typeface="Fira Sans Medium" panose="020B0603050000020004" pitchFamily="34" charset="0"/>
              </a:rPr>
              <a:t>Topi Meuronen, PhD</a:t>
            </a:r>
          </a:p>
          <a:p>
            <a:pPr algn="ctr"/>
            <a:r>
              <a:rPr lang="en-US" sz="1100" dirty="0">
                <a:latin typeface="Fira Sans Medium" panose="020B0603050000020004" pitchFamily="34" charset="0"/>
              </a:rPr>
              <a:t>Specialist​, PhD </a:t>
            </a:r>
          </a:p>
          <a:p>
            <a:pPr algn="ctr"/>
            <a:r>
              <a:rPr lang="en-US" sz="1100" dirty="0">
                <a:latin typeface="Fira Sans Medium" panose="020B0603050000020004" pitchFamily="34" charset="0"/>
              </a:rPr>
              <a:t>Expert in </a:t>
            </a:r>
            <a:r>
              <a:rPr lang="en-US" sz="1100" dirty="0" err="1">
                <a:latin typeface="Fira Sans Medium" panose="020B0603050000020004" pitchFamily="34" charset="0"/>
              </a:rPr>
              <a:t>lipidomics</a:t>
            </a:r>
            <a:r>
              <a:rPr lang="en-US" sz="1100" dirty="0">
                <a:latin typeface="Fira Sans Medium" panose="020B0603050000020004" pitchFamily="34" charset="0"/>
              </a:rPr>
              <a:t> and method development</a:t>
            </a:r>
            <a:endParaRPr lang="en-US" sz="1100" dirty="0">
              <a:latin typeface="Fira Sans" panose="020B0503050000020004" pitchFamily="34" charset="0"/>
            </a:endParaRP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3A4A723D-0ECA-452D-842D-3D12BB4E43A5}"/>
              </a:ext>
            </a:extLst>
          </p:cNvPr>
          <p:cNvSpPr txBox="1"/>
          <p:nvPr/>
        </p:nvSpPr>
        <p:spPr>
          <a:xfrm>
            <a:off x="9275037" y="5472265"/>
            <a:ext cx="2239465" cy="822515"/>
          </a:xfrm>
          <a:prstGeom prst="rect">
            <a:avLst/>
          </a:prstGeom>
          <a:noFill/>
        </p:spPr>
        <p:txBody>
          <a:bodyPr wrap="square" lIns="0" tIns="108000" rIns="0" bIns="36000" rtlCol="0">
            <a:spAutoFit/>
          </a:bodyPr>
          <a:lstStyle/>
          <a:p>
            <a:pPr algn="ctr"/>
            <a:r>
              <a:rPr lang="en-US" sz="1100" b="1" dirty="0">
                <a:solidFill>
                  <a:srgbClr val="F39433"/>
                </a:solidFill>
                <a:latin typeface="Fira Sans Medium" panose="020B0603050000020004" pitchFamily="34" charset="0"/>
              </a:rPr>
              <a:t>Jaakko Hanhineva, MSc</a:t>
            </a:r>
          </a:p>
          <a:p>
            <a:pPr algn="ctr"/>
            <a:r>
              <a:rPr lang="en-US" sz="1100" dirty="0">
                <a:latin typeface="Fira Sans Medium" panose="020B0603050000020004" pitchFamily="34" charset="0"/>
              </a:rPr>
              <a:t>Business Developer​, MSc (</a:t>
            </a:r>
            <a:r>
              <a:rPr lang="en-US" sz="1100" dirty="0">
                <a:latin typeface="Fira Sans" panose="020B0503050000020004" pitchFamily="34" charset="0"/>
              </a:rPr>
              <a:t>Tech) in Industrial Engineering and Management​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825DB49-4207-4407-FC68-021CA3AC2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907" y="1311736"/>
            <a:ext cx="1540260" cy="148465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CACA115-C314-50E8-B599-16D49DDF2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935" y="1285218"/>
            <a:ext cx="1616137" cy="14846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84C7782-0397-1B75-09AE-10A286E74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156" y="1282549"/>
            <a:ext cx="1644694" cy="14769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E0F4AC-91A7-BE0F-617D-EC9CE85290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9850" y="1311736"/>
            <a:ext cx="1432193" cy="14846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4D0E47-4968-8195-91DC-86FECF40D0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31011" y="1327336"/>
            <a:ext cx="1665145" cy="14950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79BEFC-FB98-D641-2B84-3D6775A644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841" y="3864381"/>
            <a:ext cx="1394815" cy="14103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704AED-8606-6121-8452-C9F26B31AF18}"/>
              </a:ext>
            </a:extLst>
          </p:cNvPr>
          <p:cNvSpPr txBox="1"/>
          <p:nvPr/>
        </p:nvSpPr>
        <p:spPr>
          <a:xfrm>
            <a:off x="4785761" y="5404163"/>
            <a:ext cx="1963613" cy="653238"/>
          </a:xfrm>
          <a:prstGeom prst="rect">
            <a:avLst/>
          </a:prstGeom>
          <a:noFill/>
        </p:spPr>
        <p:txBody>
          <a:bodyPr wrap="square" lIns="0" tIns="108000" rIns="0" bIns="36000" rtlCol="0" anchor="t">
            <a:spAutoFit/>
          </a:bodyPr>
          <a:lstStyle/>
          <a:p>
            <a:pPr algn="ctr"/>
            <a:r>
              <a:rPr lang="en-US" sz="1100" b="1" dirty="0" err="1">
                <a:solidFill>
                  <a:srgbClr val="F39433"/>
                </a:solidFill>
                <a:latin typeface="Fira Sans Medium" panose="020B0603050000020004" pitchFamily="34" charset="0"/>
              </a:rPr>
              <a:t>Dennisse</a:t>
            </a:r>
            <a:r>
              <a:rPr lang="en-US" sz="1100" b="1" dirty="0">
                <a:solidFill>
                  <a:srgbClr val="F39433"/>
                </a:solidFill>
                <a:latin typeface="Fira Sans Medium" panose="020B0603050000020004" pitchFamily="34" charset="0"/>
              </a:rPr>
              <a:t> Avella, MSc</a:t>
            </a:r>
          </a:p>
          <a:p>
            <a:pPr algn="ctr"/>
            <a:r>
              <a:rPr lang="fi-FI" sz="1100" dirty="0">
                <a:latin typeface="Fira Sans Medium" panose="020B0603050000020004" pitchFamily="34" charset="0"/>
              </a:rPr>
              <a:t>PhD </a:t>
            </a:r>
            <a:r>
              <a:rPr lang="fi-FI" sz="1100" dirty="0" err="1">
                <a:latin typeface="Fira Sans Medium" panose="020B0603050000020004" pitchFamily="34" charset="0"/>
              </a:rPr>
              <a:t>student</a:t>
            </a:r>
            <a:endParaRPr lang="fi-FI" sz="1100" dirty="0">
              <a:latin typeface="Fira Sans Medium" panose="020B0603050000020004" pitchFamily="34" charset="0"/>
            </a:endParaRPr>
          </a:p>
          <a:p>
            <a:pPr algn="ctr"/>
            <a:r>
              <a:rPr lang="en-US" sz="1100" dirty="0">
                <a:latin typeface="Fira Sans" panose="020B0503050000020004" pitchFamily="34" charset="0"/>
              </a:rPr>
              <a:t>HUMAN MSCA DN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E64293-A2E3-E3F8-1EAB-7398715F0305}"/>
              </a:ext>
            </a:extLst>
          </p:cNvPr>
          <p:cNvSpPr txBox="1"/>
          <p:nvPr/>
        </p:nvSpPr>
        <p:spPr>
          <a:xfrm>
            <a:off x="7030399" y="5438942"/>
            <a:ext cx="1963613" cy="653238"/>
          </a:xfrm>
          <a:prstGeom prst="rect">
            <a:avLst/>
          </a:prstGeom>
          <a:noFill/>
        </p:spPr>
        <p:txBody>
          <a:bodyPr wrap="square" lIns="0" tIns="108000" rIns="0" bIns="36000" rtlCol="0" anchor="t">
            <a:spAutoFit/>
          </a:bodyPr>
          <a:lstStyle/>
          <a:p>
            <a:pPr algn="ctr"/>
            <a:r>
              <a:rPr lang="en-US" sz="1100" b="1" dirty="0">
                <a:solidFill>
                  <a:srgbClr val="F39433"/>
                </a:solidFill>
                <a:latin typeface="Fira Sans Medium" panose="020B0603050000020004" pitchFamily="34" charset="0"/>
              </a:rPr>
              <a:t>Vu Nguyen, MSc</a:t>
            </a:r>
          </a:p>
          <a:p>
            <a:pPr algn="ctr"/>
            <a:r>
              <a:rPr lang="fi-FI" sz="1100" dirty="0">
                <a:latin typeface="Fira Sans Medium" panose="020B0603050000020004" pitchFamily="34" charset="0"/>
              </a:rPr>
              <a:t>PhD </a:t>
            </a:r>
            <a:r>
              <a:rPr lang="fi-FI" sz="1100" dirty="0" err="1">
                <a:latin typeface="Fira Sans Medium" panose="020B0603050000020004" pitchFamily="34" charset="0"/>
              </a:rPr>
              <a:t>student</a:t>
            </a:r>
            <a:endParaRPr lang="fi-FI" sz="1100" dirty="0">
              <a:latin typeface="Fira Sans Medium" panose="020B0603050000020004" pitchFamily="34" charset="0"/>
            </a:endParaRPr>
          </a:p>
          <a:p>
            <a:pPr algn="ctr"/>
            <a:r>
              <a:rPr lang="en-US" sz="1100" dirty="0" err="1">
                <a:latin typeface="Fira Sans" panose="020B0503050000020004" pitchFamily="34" charset="0"/>
              </a:rPr>
              <a:t>HoloGen</a:t>
            </a:r>
            <a:r>
              <a:rPr lang="en-US" sz="1100" dirty="0">
                <a:latin typeface="Fira Sans" panose="020B0503050000020004" pitchFamily="34" charset="0"/>
              </a:rPr>
              <a:t> MSCA DN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8C68588-B53C-5411-FD9D-DF93BB44D1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7323" y="3812256"/>
            <a:ext cx="1540260" cy="151255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72606E2-CC72-5003-0893-527AA52505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6786" y="3864381"/>
            <a:ext cx="1613646" cy="157456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BAAF976-C768-0522-F67E-BF4032182D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06249" y="3861233"/>
            <a:ext cx="1819396" cy="156183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A1088D0-255D-6743-3321-F753738A64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51462" y="3916775"/>
            <a:ext cx="1644694" cy="15554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D208CF0-EE08-97EE-8395-AF03E29DC852}"/>
              </a:ext>
            </a:extLst>
          </p:cNvPr>
          <p:cNvSpPr/>
          <p:nvPr/>
        </p:nvSpPr>
        <p:spPr>
          <a:xfrm>
            <a:off x="2431186" y="3703905"/>
            <a:ext cx="6833491" cy="2676513"/>
          </a:xfrm>
          <a:prstGeom prst="rect">
            <a:avLst/>
          </a:prstGeom>
          <a:noFill/>
          <a:ln w="63500">
            <a:solidFill>
              <a:srgbClr val="F394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0EF078-017F-6CB5-663A-D256E72BAB0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90140" y="740841"/>
            <a:ext cx="6062585" cy="2769001"/>
          </a:xfrm>
          <a:prstGeom prst="rect">
            <a:avLst/>
          </a:prstGeom>
          <a:ln w="69850">
            <a:solidFill>
              <a:srgbClr val="F39433"/>
            </a:solidFill>
          </a:ln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BD1F6E3-4AE5-5DFB-CA29-2D124EAA9D98}"/>
              </a:ext>
            </a:extLst>
          </p:cNvPr>
          <p:cNvCxnSpPr/>
          <p:nvPr/>
        </p:nvCxnSpPr>
        <p:spPr>
          <a:xfrm flipV="1">
            <a:off x="4144556" y="2511109"/>
            <a:ext cx="695397" cy="1806146"/>
          </a:xfrm>
          <a:prstGeom prst="straightConnector1">
            <a:avLst/>
          </a:prstGeom>
          <a:ln w="57150">
            <a:solidFill>
              <a:srgbClr val="F394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46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610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0"/>
    </mc:Choice>
    <mc:Fallback xmlns="">
      <p:transition spd="slow" advTm="1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F74CB7F-4A72-4BA9-9E18-72B43F5A527B}"/>
              </a:ext>
            </a:extLst>
          </p:cNvPr>
          <p:cNvSpPr/>
          <p:nvPr/>
        </p:nvSpPr>
        <p:spPr>
          <a:xfrm>
            <a:off x="255335" y="605176"/>
            <a:ext cx="5688042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1D1D1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Afekta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1D1D1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Technologies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Olli Kärkkäinen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Topi Meuronen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Soile </a:t>
            </a:r>
            <a:r>
              <a:rPr lang="en-US" sz="1050" dirty="0" err="1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Rummukainen</a:t>
            </a:r>
            <a:endParaRPr lang="en-US" sz="1050" dirty="0">
              <a:solidFill>
                <a:srgbClr val="1D1D1C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Dennisse Avella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Atte Lihtamo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Vu Nguyen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50" b="1" dirty="0">
              <a:solidFill>
                <a:srgbClr val="1D1D1C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1D1D1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University of Turku, Finland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D1D1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Ville Koistinen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D1D1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Topi Meuronen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D1D1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Hany Ahmed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D1D1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Jasmin Raita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D1D1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Sara Ferreira Rocha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D1D1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Artur Sannikov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D1D1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Shania Saini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1D1D1C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1D1D1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University of Eastern Finland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1D1D1C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D1D1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Ville Koistinen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D1D1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Iman Zarei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D1D1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Marjo Tuomainen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D1D1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Retu Haikonen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D1D1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Ambrin Babu</a:t>
            </a:r>
          </a:p>
          <a:p>
            <a:pPr marL="0" marR="0" lvl="0" indent="0" algn="l" defTabSz="9875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dirty="0">
              <a:solidFill>
                <a:srgbClr val="1D1D1C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822940">
              <a:defRPr/>
            </a:pPr>
            <a:endParaRPr lang="en-US" sz="1050" dirty="0">
              <a:solidFill>
                <a:srgbClr val="1D1D1C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822940">
              <a:defRPr/>
            </a:pPr>
            <a:r>
              <a:rPr lang="en-US" sz="1000" b="1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Collaborators</a:t>
            </a:r>
          </a:p>
          <a:p>
            <a:pPr defTabSz="822940">
              <a:defRPr/>
            </a:pPr>
            <a:r>
              <a:rPr lang="en-US" sz="1000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University of Eastern Finland</a:t>
            </a:r>
          </a:p>
          <a:p>
            <a:pPr defTabSz="822940">
              <a:defRPr/>
            </a:pPr>
            <a:r>
              <a:rPr lang="en-US" sz="1000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University of Helsinki, Finland</a:t>
            </a:r>
          </a:p>
          <a:p>
            <a:pPr defTabSz="822940">
              <a:defRPr/>
            </a:pPr>
            <a:r>
              <a:rPr lang="en-US" sz="1000" dirty="0" err="1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Senson</a:t>
            </a:r>
            <a:r>
              <a:rPr lang="en-US" sz="1000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Viking Malt, Finland</a:t>
            </a:r>
          </a:p>
          <a:p>
            <a:pPr defTabSz="822940">
              <a:defRPr/>
            </a:pPr>
            <a:r>
              <a:rPr lang="it-IT" sz="1000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Chalmers University of Technology, Sweden</a:t>
            </a:r>
          </a:p>
          <a:p>
            <a:pPr defTabSz="822940">
              <a:defRPr/>
            </a:pPr>
            <a:r>
              <a:rPr lang="it-IT" sz="1000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Umeå Universitetet, Sweden</a:t>
            </a:r>
          </a:p>
          <a:p>
            <a:pPr defTabSz="822940">
              <a:defRPr/>
            </a:pPr>
            <a:r>
              <a:rPr lang="en-US" sz="1000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Wageningen University &amp; Research, Wageningen,  Netherlands</a:t>
            </a:r>
            <a:endParaRPr lang="fi-FI" sz="1000" dirty="0">
              <a:solidFill>
                <a:srgbClr val="1D1D1C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822940">
              <a:defRPr/>
            </a:pPr>
            <a:r>
              <a:rPr lang="it-IT" sz="1000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Federico II University of Naples, Naples, Italy </a:t>
            </a:r>
            <a:endParaRPr lang="fi-FI" sz="1000" dirty="0">
              <a:solidFill>
                <a:srgbClr val="1D1D1C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822940">
              <a:defRPr/>
            </a:pPr>
            <a:r>
              <a:rPr lang="en-US" sz="1000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VTT Technical Research Centre of Finland Ltd, Espoo, Finland</a:t>
            </a:r>
            <a:endParaRPr lang="fi-FI" sz="1000" dirty="0">
              <a:solidFill>
                <a:srgbClr val="1D1D1C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822940">
              <a:defRPr/>
            </a:pPr>
            <a:r>
              <a:rPr lang="fi-FI" sz="1000" dirty="0" err="1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Montpellier</a:t>
            </a:r>
            <a:r>
              <a:rPr lang="fi-FI" sz="1000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i-FI" sz="1000" dirty="0" err="1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SupAgro</a:t>
            </a:r>
            <a:r>
              <a:rPr lang="fi-FI" sz="1000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-INRA, </a:t>
            </a:r>
            <a:r>
              <a:rPr lang="fi-FI" sz="1000" dirty="0" err="1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Montpellier</a:t>
            </a:r>
            <a:r>
              <a:rPr lang="fi-FI" sz="1000" dirty="0">
                <a:solidFill>
                  <a:srgbClr val="1D1D1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France</a:t>
            </a:r>
          </a:p>
          <a:p>
            <a:pPr defTabSz="822940">
              <a:defRPr/>
            </a:pPr>
            <a:r>
              <a:rPr lang="fi-FI" sz="1000" dirty="0">
                <a:solidFill>
                  <a:srgbClr val="1D1D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Newcastle </a:t>
            </a:r>
            <a:r>
              <a:rPr lang="fi-FI" sz="1000" dirty="0" err="1">
                <a:solidFill>
                  <a:srgbClr val="1D1D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fi-FI" sz="1000" dirty="0">
                <a:solidFill>
                  <a:srgbClr val="1D1D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UK</a:t>
            </a:r>
          </a:p>
          <a:p>
            <a:pPr defTabSz="822940">
              <a:defRPr/>
            </a:pPr>
            <a:r>
              <a:rPr lang="fi-FI" sz="1000" dirty="0">
                <a:solidFill>
                  <a:srgbClr val="1D1D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IARC, France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1D1D1C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F31A286-F917-4EF2-8044-0992496F0467}"/>
              </a:ext>
            </a:extLst>
          </p:cNvPr>
          <p:cNvSpPr txBox="1">
            <a:spLocks/>
          </p:cNvSpPr>
          <p:nvPr/>
        </p:nvSpPr>
        <p:spPr>
          <a:xfrm>
            <a:off x="275208" y="35303"/>
            <a:ext cx="5049103" cy="90725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82296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1" i="0" u="none" strike="noStrike" kern="1200" cap="all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ACKNOWLEDGMENTS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57C0DA-E47B-4AFA-AC6B-512F501A5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002" y="1173393"/>
            <a:ext cx="4157329" cy="34696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836953-5756-40E4-B2FE-93F88D009223}"/>
              </a:ext>
            </a:extLst>
          </p:cNvPr>
          <p:cNvSpPr txBox="1"/>
          <p:nvPr/>
        </p:nvSpPr>
        <p:spPr>
          <a:xfrm>
            <a:off x="2749980" y="4713925"/>
            <a:ext cx="3977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3"/>
              </a:rPr>
              <a:t>https://hanhinevalab.com/</a:t>
            </a:r>
            <a:endParaRPr kumimoji="0" lang="fi-FI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Kuva 5" descr="UEF_tunnus.jpg">
            <a:extLst>
              <a:ext uri="{FF2B5EF4-FFF2-40B4-BE49-F238E27FC236}">
                <a16:creationId xmlns:a16="http://schemas.microsoft.com/office/drawing/2014/main" id="{5E4064E1-9477-4F25-B4F0-AD9059B137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" t="17012" r="6432" b="14938"/>
          <a:stretch/>
        </p:blipFill>
        <p:spPr>
          <a:xfrm>
            <a:off x="10390259" y="4915317"/>
            <a:ext cx="1287514" cy="1005140"/>
          </a:xfrm>
          <a:prstGeom prst="rect">
            <a:avLst/>
          </a:prstGeom>
        </p:spPr>
      </p:pic>
      <p:pic>
        <p:nvPicPr>
          <p:cNvPr id="8" name="Kuva 19">
            <a:extLst>
              <a:ext uri="{FF2B5EF4-FFF2-40B4-BE49-F238E27FC236}">
                <a16:creationId xmlns:a16="http://schemas.microsoft.com/office/drawing/2014/main" id="{01988EE2-EAE2-4FEE-9A71-8C8335FAF2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88" t="32048" r="18188" b="30788"/>
          <a:stretch/>
        </p:blipFill>
        <p:spPr>
          <a:xfrm>
            <a:off x="9298701" y="2919783"/>
            <a:ext cx="2661154" cy="729139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CCF5C8A6-BC50-40B2-8446-CC82C10F1D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670" y="2841918"/>
            <a:ext cx="2661154" cy="1331218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47D7E28-2029-4CA9-93DC-B76614D410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680" y="1686961"/>
            <a:ext cx="2000043" cy="846395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D1A63E72-C98B-4C70-80D2-913B037858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495" y="1916211"/>
            <a:ext cx="2521297" cy="453643"/>
          </a:xfrm>
          <a:prstGeom prst="rect">
            <a:avLst/>
          </a:prstGeom>
        </p:spPr>
      </p:pic>
      <p:pic>
        <p:nvPicPr>
          <p:cNvPr id="12" name="Picture 11" descr="A picture containing text, clipart, businesscard&#10;&#10;Description automatically generated">
            <a:extLst>
              <a:ext uri="{FF2B5EF4-FFF2-40B4-BE49-F238E27FC236}">
                <a16:creationId xmlns:a16="http://schemas.microsoft.com/office/drawing/2014/main" id="{C2C4DF87-CE71-4ABC-B764-0920F82798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894" y="4367848"/>
            <a:ext cx="1317751" cy="987042"/>
          </a:xfrm>
          <a:prstGeom prst="rect">
            <a:avLst/>
          </a:prstGeom>
        </p:spPr>
      </p:pic>
      <p:pic>
        <p:nvPicPr>
          <p:cNvPr id="13" name="Picture 12" descr="A picture containing logo&#10;&#10;Description automatically generated">
            <a:extLst>
              <a:ext uri="{FF2B5EF4-FFF2-40B4-BE49-F238E27FC236}">
                <a16:creationId xmlns:a16="http://schemas.microsoft.com/office/drawing/2014/main" id="{E496E3F2-0B7E-4B3A-A274-199DD97D489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629" y="4132820"/>
            <a:ext cx="1317752" cy="619343"/>
          </a:xfrm>
          <a:prstGeom prst="rect">
            <a:avLst/>
          </a:prstGeom>
        </p:spPr>
      </p:pic>
      <p:pic>
        <p:nvPicPr>
          <p:cNvPr id="16" name="Picture 15" descr="Text, icon&#10;&#10;Description automatically generated with medium confidence">
            <a:extLst>
              <a:ext uri="{FF2B5EF4-FFF2-40B4-BE49-F238E27FC236}">
                <a16:creationId xmlns:a16="http://schemas.microsoft.com/office/drawing/2014/main" id="{A2B08FAB-4B1F-424F-AE9D-69FD22FECB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642" y="4015324"/>
            <a:ext cx="832193" cy="5586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D48780E-24D4-4448-A01B-3835B699D30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16507" y="384081"/>
            <a:ext cx="4417250" cy="7893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82D976F-D447-44F5-93C4-FE1D2F77945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48245" y="5781133"/>
            <a:ext cx="3276538" cy="6746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E51042E-D307-4DAC-B02D-DECB566A869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20143" y="5605510"/>
            <a:ext cx="1209482" cy="1051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231EB5B-4D78-4750-96C7-F1B18AEF65A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091041" y="6040380"/>
            <a:ext cx="1885950" cy="65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501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041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ekta_PP_template_130319.potx" id="{6768BD6C-E107-4FA6-B03C-9BFD77492CDA}" vid="{EC75E4AB-CB29-4BC9-BDFC-8C21953E96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235D0575450E4D9009B3EC36509618" ma:contentTypeVersion="14" ma:contentTypeDescription="Create a new document." ma:contentTypeScope="" ma:versionID="e8d628b763e787c8f22705be30acca6c">
  <xsd:schema xmlns:xsd="http://www.w3.org/2001/XMLSchema" xmlns:xs="http://www.w3.org/2001/XMLSchema" xmlns:p="http://schemas.microsoft.com/office/2006/metadata/properties" xmlns:ns2="7746a6f8-0bb5-496b-bf25-a73b1813b983" xmlns:ns3="e9239622-a2c7-4eae-88a4-5b963abff567" targetNamespace="http://schemas.microsoft.com/office/2006/metadata/properties" ma:root="true" ma:fieldsID="38487c246a6b21a0d33fe51881b393f3" ns2:_="" ns3:_="">
    <xsd:import namespace="7746a6f8-0bb5-496b-bf25-a73b1813b983"/>
    <xsd:import namespace="e9239622-a2c7-4eae-88a4-5b963abff5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46a6f8-0bb5-496b-bf25-a73b1813b9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b903528-d634-475c-adad-f742c64416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239622-a2c7-4eae-88a4-5b963abff567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a78ce7e3-a359-4dd9-8b81-b24e14d007f9}" ma:internalName="TaxCatchAll" ma:showField="CatchAllData" ma:web="e9239622-a2c7-4eae-88a4-5b963abff5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9239622-a2c7-4eae-88a4-5b963abff567" xsi:nil="true"/>
    <lcf76f155ced4ddcb4097134ff3c332f xmlns="7746a6f8-0bb5-496b-bf25-a73b1813b9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49F809C-3CB4-4FD7-BDBE-70F2FA2FE10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1E80A6-E54B-4C31-B66A-AD9D915153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46a6f8-0bb5-496b-bf25-a73b1813b983"/>
    <ds:schemaRef ds:uri="e9239622-a2c7-4eae-88a4-5b963abff5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7DBC27-FABF-4977-9FA8-9FB4E0931DB5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7746a6f8-0bb5-496b-bf25-a73b1813b983"/>
    <ds:schemaRef ds:uri="http://schemas.microsoft.com/office/infopath/2007/PartnerControls"/>
    <ds:schemaRef ds:uri="http://schemas.microsoft.com/office/2006/documentManagement/types"/>
    <ds:schemaRef ds:uri="e9239622-a2c7-4eae-88a4-5b963abff56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6374</TotalTime>
  <Words>723</Words>
  <Application>Microsoft Office PowerPoint</Application>
  <PresentationFormat>Widescreen</PresentationFormat>
  <Paragraphs>127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Fira Sans</vt:lpstr>
      <vt:lpstr>Fira Sans ExtraBold</vt:lpstr>
      <vt:lpstr>Fira Sans Medium</vt:lpstr>
      <vt:lpstr>Fira Sans SemiBold</vt:lpstr>
      <vt:lpstr>Myriad pro</vt:lpstr>
      <vt:lpstr>1_Office-teema</vt:lpstr>
      <vt:lpstr>1_Office Theme</vt:lpstr>
      <vt:lpstr>Metabolomics analytics in the food, gut, and nutrition sector</vt:lpstr>
      <vt:lpstr>Afekta Technologies  is a Finnish company established in 2017 that specializes in metabolomics, the analysis of small biomolecules from any biological sample.</vt:lpstr>
      <vt:lpstr>Metabolomics in a nutshell</vt:lpstr>
      <vt:lpstr>What’s the catch in metabolomics?</vt:lpstr>
      <vt:lpstr>PowerPoint Presentation</vt:lpstr>
      <vt:lpstr>Our services</vt:lpstr>
      <vt:lpstr>”Microbolome” Compehensive microbial metabolite analysis </vt:lpstr>
      <vt:lpstr>PowerPoint Presentation</vt:lpstr>
      <vt:lpstr>Afekta is an SME partner in large EU-funded projects related to microbiota</vt:lpstr>
      <vt:lpstr>Our Team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Afekta metabolomics for better food and nutrition</dc:title>
  <dc:creator>Ville Koistinen</dc:creator>
  <cp:lastModifiedBy>Kati Hanhineva</cp:lastModifiedBy>
  <cp:revision>220</cp:revision>
  <dcterms:created xsi:type="dcterms:W3CDTF">2019-08-23T07:11:29Z</dcterms:created>
  <dcterms:modified xsi:type="dcterms:W3CDTF">2025-11-11T10:30:22Z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0x01010038235D0575450E4D9009B3EC36509618</vt:lpwstr>
  </property>
  <property fmtid="{D5CDD505-2E9C-101B-9397-08002B2CF9AE}" pid="3" name="Order">
    <vt:r8>27400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