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embeddedFontLst>
    <p:embeddedFont>
      <p:font typeface="Garamond"/>
      <p:regular r:id="rId37"/>
      <p:bold r:id="rId38"/>
      <p:italic r:id="rId39"/>
      <p:boldItalic r:id="rId40"/>
    </p:embeddedFont>
    <p:embeddedFont>
      <p:font typeface="Lexend"/>
      <p:regular r:id="rId41"/>
      <p:bold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3" roundtripDataSignature="AMtx7mjReNsKE/1LDPLJ35v8wDuJ8Rqd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5C31A92-7090-4DC8-BED5-6ED531D7E462}">
  <a:tblStyle styleId="{45C31A92-7090-4DC8-BED5-6ED531D7E46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5EE99D5-FD15-4623-A7CA-6660B70785C3}"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DFD"/>
          </a:solidFill>
        </a:fill>
      </a:tcStyle>
    </a:wholeTbl>
    <a:band1H>
      <a:tcTxStyle/>
      <a:tcStyle>
        <a:fill>
          <a:solidFill>
            <a:srgbClr val="CDD8FB"/>
          </a:solidFill>
        </a:fill>
      </a:tcStyle>
    </a:band1H>
    <a:band2H>
      <a:tcTxStyle/>
    </a:band2H>
    <a:band1V>
      <a:tcTxStyle/>
      <a:tcStyle>
        <a:fill>
          <a:solidFill>
            <a:srgbClr val="CDD8FB"/>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Garamond-boldItalic.fntdata"/><Relationship Id="rId20" Type="http://schemas.openxmlformats.org/officeDocument/2006/relationships/slide" Target="slides/slide14.xml"/><Relationship Id="rId42" Type="http://schemas.openxmlformats.org/officeDocument/2006/relationships/font" Target="fonts/Lexend-bold.fntdata"/><Relationship Id="rId41" Type="http://schemas.openxmlformats.org/officeDocument/2006/relationships/font" Target="fonts/Lexend-regular.fntdata"/><Relationship Id="rId22" Type="http://schemas.openxmlformats.org/officeDocument/2006/relationships/slide" Target="slides/slide16.xml"/><Relationship Id="rId21" Type="http://schemas.openxmlformats.org/officeDocument/2006/relationships/slide" Target="slides/slide15.xml"/><Relationship Id="rId43" Type="http://customschemas.google.com/relationships/presentationmetadata" Target="meta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Garamond-regular.fntdata"/><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Garamond-italic.fntdata"/><Relationship Id="rId16" Type="http://schemas.openxmlformats.org/officeDocument/2006/relationships/slide" Target="slides/slide10.xml"/><Relationship Id="rId38" Type="http://schemas.openxmlformats.org/officeDocument/2006/relationships/font" Target="fonts/Garamond-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 name="Google Shape;5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1" lang="en-GB"/>
              <a:t>REA (European Research Executive Agency)</a:t>
            </a:r>
            <a:endParaRPr/>
          </a:p>
          <a:p>
            <a:pPr indent="-228600" lvl="0" marL="457200" rtl="0" algn="l">
              <a:lnSpc>
                <a:spcPct val="100000"/>
              </a:lnSpc>
              <a:spcBef>
                <a:spcPts val="0"/>
              </a:spcBef>
              <a:spcAft>
                <a:spcPts val="0"/>
              </a:spcAft>
              <a:buSzPts val="1100"/>
              <a:buNone/>
            </a:pPr>
            <a:r>
              <a:t/>
            </a:r>
            <a:endParaRPr b="1"/>
          </a:p>
          <a:p>
            <a:pPr indent="-298450" lvl="0" marL="457200" rtl="0" algn="l">
              <a:lnSpc>
                <a:spcPct val="100000"/>
              </a:lnSpc>
              <a:spcBef>
                <a:spcPts val="0"/>
              </a:spcBef>
              <a:spcAft>
                <a:spcPts val="0"/>
              </a:spcAft>
              <a:buSzPts val="1100"/>
              <a:buChar char="●"/>
            </a:pPr>
            <a:r>
              <a:rPr lang="en-GB"/>
              <a:t> Audrey Arfi</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Elsa, Emmanuel</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Large human population studies looking at the effects of geografic regions and families on the microbiota  - and conseqeuncs on long term health</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Studies in chicken, pigs, cow, salmon and other production animals looking to optimize feed conversion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Studying host-micorbiota in wild animals worldwide</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 name="Google Shape;16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1" lang="en-GB"/>
              <a:t>REA (European Research Executive Agency)</a:t>
            </a:r>
            <a:r>
              <a:rPr lang="en-GB"/>
              <a:t>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1" lang="en-GB"/>
              <a:t>REA (European Research Executive Agency)</a:t>
            </a:r>
            <a:r>
              <a:rPr lang="en-GB"/>
              <a:t> is the part of the European Commission that </a:t>
            </a:r>
            <a:r>
              <a:rPr i="1" lang="en-GB"/>
              <a:t>manages and oversees</a:t>
            </a:r>
            <a:r>
              <a:rPr lang="en-GB"/>
              <a:t> your project on behalf of the EU.</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 name="Google Shape;22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3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 name="Shape 16"/>
        <p:cNvGrpSpPr/>
        <p:nvPr/>
      </p:nvGrpSpPr>
      <p:grpSpPr>
        <a:xfrm>
          <a:off x="0" y="0"/>
          <a:ext cx="0" cy="0"/>
          <a:chOff x="0" y="0"/>
          <a:chExt cx="0" cy="0"/>
        </a:xfrm>
      </p:grpSpPr>
      <p:sp>
        <p:nvSpPr>
          <p:cNvPr id="17" name="Google Shape;17;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 name="Shape 19"/>
        <p:cNvGrpSpPr/>
        <p:nvPr/>
      </p:nvGrpSpPr>
      <p:grpSpPr>
        <a:xfrm>
          <a:off x="0" y="0"/>
          <a:ext cx="0" cy="0"/>
          <a:chOff x="0" y="0"/>
          <a:chExt cx="0" cy="0"/>
        </a:xfrm>
      </p:grpSpPr>
      <p:sp>
        <p:nvSpPr>
          <p:cNvPr id="20" name="Google Shape;20;p3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21" name="Google Shape;21;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2" name="Shape 22"/>
        <p:cNvGrpSpPr/>
        <p:nvPr/>
      </p:nvGrpSpPr>
      <p:grpSpPr>
        <a:xfrm>
          <a:off x="0" y="0"/>
          <a:ext cx="0" cy="0"/>
          <a:chOff x="0" y="0"/>
          <a:chExt cx="0" cy="0"/>
        </a:xfrm>
      </p:grpSpPr>
      <p:sp>
        <p:nvSpPr>
          <p:cNvPr id="23" name="Google Shape;23;p3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24" name="Google Shape;24;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3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8" name="Google Shape;28;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3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1" name="Google Shape;31;p3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3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3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3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4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4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1" name="Google Shape;41;p4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4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3" name="Google Shape;43;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4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4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hyperlink" Target="https://www.hologen-network.eu/" TargetMode="External"/><Relationship Id="rId5" Type="http://schemas.openxmlformats.org/officeDocument/2006/relationships/hyperlink" Target="https://www.hologen-network.eu/" TargetMode="External"/><Relationship Id="rId6" Type="http://schemas.openxmlformats.org/officeDocument/2006/relationships/hyperlink" Target="https://www.hologen-network.eu/" TargetMode="External"/><Relationship Id="rId7"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12.png"/><Relationship Id="rId6" Type="http://schemas.openxmlformats.org/officeDocument/2006/relationships/image" Target="../media/image1.jpg"/><Relationship Id="rId7"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9.png"/><Relationship Id="rId11" Type="http://schemas.openxmlformats.org/officeDocument/2006/relationships/image" Target="../media/image15.jpg"/><Relationship Id="rId10" Type="http://schemas.openxmlformats.org/officeDocument/2006/relationships/image" Target="../media/image21.png"/><Relationship Id="rId9" Type="http://schemas.openxmlformats.org/officeDocument/2006/relationships/image" Target="../media/image13.jpg"/><Relationship Id="rId5" Type="http://schemas.openxmlformats.org/officeDocument/2006/relationships/image" Target="../media/image27.png"/><Relationship Id="rId6" Type="http://schemas.openxmlformats.org/officeDocument/2006/relationships/image" Target="../media/image14.png"/><Relationship Id="rId7" Type="http://schemas.openxmlformats.org/officeDocument/2006/relationships/image" Target="../media/image28.png"/><Relationship Id="rId8"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30.png"/><Relationship Id="rId5"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20.png"/><Relationship Id="rId5"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32.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32.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2.png"/><Relationship Id="rId4" Type="http://schemas.openxmlformats.org/officeDocument/2006/relationships/image" Target="../media/image4.png"/><Relationship Id="rId5" Type="http://schemas.openxmlformats.org/officeDocument/2006/relationships/image" Target="../media/image23.jpg"/><Relationship Id="rId6" Type="http://schemas.openxmlformats.org/officeDocument/2006/relationships/image" Target="../media/image24.jpg"/><Relationship Id="rId7"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hyperlink" Target="https://www.hologen-network.eu/" TargetMode="External"/><Relationship Id="rId5" Type="http://schemas.openxmlformats.org/officeDocument/2006/relationships/hyperlink" Target="https://www.hologen-network.eu/" TargetMode="External"/><Relationship Id="rId6" Type="http://schemas.openxmlformats.org/officeDocument/2006/relationships/hyperlink" Target="https://www.hologen-network.eu/" TargetMode="External"/><Relationship Id="rId7" Type="http://schemas.openxmlformats.org/officeDocument/2006/relationships/image" Target="../media/image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png"/><Relationship Id="rId4" Type="http://schemas.openxmlformats.org/officeDocument/2006/relationships/hyperlink" Target="http://www.jobnet.dk/" TargetMode="External"/><Relationship Id="rId5" Type="http://schemas.openxmlformats.org/officeDocument/2006/relationships/hyperlink" Target="http://www.jobnet.dk/"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1"/>
          <p:cNvSpPr/>
          <p:nvPr/>
        </p:nvSpPr>
        <p:spPr>
          <a:xfrm>
            <a:off x="0" y="4778950"/>
            <a:ext cx="9144000" cy="369300"/>
          </a:xfrm>
          <a:prstGeom prst="rect">
            <a:avLst/>
          </a:prstGeom>
          <a:solidFill>
            <a:srgbClr val="3A7D9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3" name="Google Shape;53;p1" title="hologen_logo_wide.png"/>
          <p:cNvPicPr preferRelativeResize="0"/>
          <p:nvPr/>
        </p:nvPicPr>
        <p:blipFill rotWithShape="1">
          <a:blip r:embed="rId3">
            <a:alphaModFix/>
          </a:blip>
          <a:srcRect b="0" l="0" r="0" t="0"/>
          <a:stretch/>
        </p:blipFill>
        <p:spPr>
          <a:xfrm>
            <a:off x="629326" y="844400"/>
            <a:ext cx="7885348" cy="1255225"/>
          </a:xfrm>
          <a:prstGeom prst="rect">
            <a:avLst/>
          </a:prstGeom>
          <a:noFill/>
          <a:ln>
            <a:noFill/>
          </a:ln>
        </p:spPr>
      </p:pic>
      <p:sp>
        <p:nvSpPr>
          <p:cNvPr id="54" name="Google Shape;54;p1"/>
          <p:cNvSpPr txBox="1"/>
          <p:nvPr/>
        </p:nvSpPr>
        <p:spPr>
          <a:xfrm>
            <a:off x="532150" y="2456975"/>
            <a:ext cx="7885500" cy="982500"/>
          </a:xfrm>
          <a:prstGeom prst="rect">
            <a:avLst/>
          </a:prstGeom>
          <a:noFill/>
          <a:ln>
            <a:noFill/>
          </a:ln>
        </p:spPr>
        <p:txBody>
          <a:bodyPr anchorCtr="0" anchor="t" bIns="91425" lIns="91425" spcFirstLastPara="1" rIns="91425" wrap="square" tIns="91425">
            <a:spAutoFit/>
          </a:bodyPr>
          <a:lstStyle/>
          <a:p>
            <a:pPr indent="0" lvl="0" marL="0" marR="0" rtl="0" algn="ctr">
              <a:lnSpc>
                <a:spcPct val="116000"/>
              </a:lnSpc>
              <a:spcBef>
                <a:spcPts val="0"/>
              </a:spcBef>
              <a:spcAft>
                <a:spcPts val="1900"/>
              </a:spcAft>
              <a:buClr>
                <a:srgbClr val="000000"/>
              </a:buClr>
              <a:buSzPts val="2400"/>
              <a:buFont typeface="Arial"/>
              <a:buNone/>
            </a:pPr>
            <a:r>
              <a:rPr b="1" i="0" lang="en-GB" sz="2400" u="none" cap="none" strike="noStrike">
                <a:solidFill>
                  <a:srgbClr val="828386"/>
                </a:solidFill>
                <a:latin typeface="Lexend"/>
                <a:ea typeface="Lexend"/>
                <a:cs typeface="Lexend"/>
                <a:sym typeface="Lexend"/>
              </a:rPr>
              <a:t>Advancing the </a:t>
            </a:r>
            <a:r>
              <a:rPr b="1" i="0" lang="en-GB" sz="2400" u="none" cap="none" strike="noStrike">
                <a:solidFill>
                  <a:srgbClr val="3A7D99"/>
                </a:solidFill>
                <a:latin typeface="Lexend"/>
                <a:ea typeface="Lexend"/>
                <a:cs typeface="Lexend"/>
                <a:sym typeface="Lexend"/>
              </a:rPr>
              <a:t>development</a:t>
            </a:r>
            <a:r>
              <a:rPr b="1" i="0" lang="en-GB" sz="2400" u="none" cap="none" strike="noStrike">
                <a:solidFill>
                  <a:srgbClr val="828386"/>
                </a:solidFill>
                <a:latin typeface="Lexend"/>
                <a:ea typeface="Lexend"/>
                <a:cs typeface="Lexend"/>
                <a:sym typeface="Lexend"/>
              </a:rPr>
              <a:t> and </a:t>
            </a:r>
            <a:r>
              <a:rPr b="1" i="0" lang="en-GB" sz="2400" u="none" cap="none" strike="noStrike">
                <a:solidFill>
                  <a:srgbClr val="3A7D99"/>
                </a:solidFill>
                <a:latin typeface="Lexend"/>
                <a:ea typeface="Lexend"/>
                <a:cs typeface="Lexend"/>
                <a:sym typeface="Lexend"/>
              </a:rPr>
              <a:t>implementation</a:t>
            </a:r>
            <a:r>
              <a:rPr b="1" i="0" lang="en-GB" sz="2400" u="none" cap="none" strike="noStrike">
                <a:solidFill>
                  <a:srgbClr val="828386"/>
                </a:solidFill>
                <a:latin typeface="Lexend"/>
                <a:ea typeface="Lexend"/>
                <a:cs typeface="Lexend"/>
                <a:sym typeface="Lexend"/>
              </a:rPr>
              <a:t> of </a:t>
            </a:r>
            <a:r>
              <a:rPr b="1" i="0" lang="en-GB" sz="2400" u="none" cap="none" strike="noStrike">
                <a:solidFill>
                  <a:srgbClr val="3A7D99"/>
                </a:solidFill>
                <a:latin typeface="Lexend"/>
                <a:ea typeface="Lexend"/>
                <a:cs typeface="Lexend"/>
                <a:sym typeface="Lexend"/>
              </a:rPr>
              <a:t>hologenomics</a:t>
            </a:r>
            <a:r>
              <a:rPr b="1" i="0" lang="en-GB" sz="2400" u="none" cap="none" strike="noStrike">
                <a:solidFill>
                  <a:srgbClr val="828386"/>
                </a:solidFill>
                <a:latin typeface="Lexend"/>
                <a:ea typeface="Lexend"/>
                <a:cs typeface="Lexend"/>
                <a:sym typeface="Lexend"/>
              </a:rPr>
              <a:t> in biological sciences</a:t>
            </a:r>
            <a:endParaRPr b="1" i="0" sz="2400" u="none" cap="none" strike="noStrike">
              <a:solidFill>
                <a:srgbClr val="828386"/>
              </a:solidFill>
              <a:latin typeface="Lexend"/>
              <a:ea typeface="Lexend"/>
              <a:cs typeface="Lexend"/>
              <a:sym typeface="Lexend"/>
            </a:endParaRPr>
          </a:p>
        </p:txBody>
      </p:sp>
      <p:sp>
        <p:nvSpPr>
          <p:cNvPr id="55" name="Google Shape;55;p1"/>
          <p:cNvSpPr/>
          <p:nvPr/>
        </p:nvSpPr>
        <p:spPr>
          <a:xfrm>
            <a:off x="481500" y="2479613"/>
            <a:ext cx="7885500" cy="937200"/>
          </a:xfrm>
          <a:prstGeom prst="rect">
            <a:avLst/>
          </a:prstGeom>
          <a:solidFill>
            <a:srgbClr val="FFFFFF">
              <a:alpha val="49803"/>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
          <p:cNvSpPr txBox="1"/>
          <p:nvPr/>
        </p:nvSpPr>
        <p:spPr>
          <a:xfrm>
            <a:off x="0" y="4774200"/>
            <a:ext cx="9144000" cy="369300"/>
          </a:xfrm>
          <a:prstGeom prst="rect">
            <a:avLst/>
          </a:prstGeom>
          <a:noFill/>
          <a:ln>
            <a:noFill/>
          </a:ln>
        </p:spPr>
        <p:txBody>
          <a:bodyPr anchorCtr="0" anchor="t" bIns="91425" lIns="91425" spcFirstLastPara="1" rIns="91425" wrap="square" tIns="91425">
            <a:spAutoFit/>
          </a:bodyPr>
          <a:lstStyle/>
          <a:p>
            <a:pPr indent="0" lvl="0" marL="190500" marR="0" rtl="0" algn="ctr">
              <a:lnSpc>
                <a:spcPct val="125000"/>
              </a:lnSpc>
              <a:spcBef>
                <a:spcPts val="0"/>
              </a:spcBef>
              <a:spcAft>
                <a:spcPts val="0"/>
              </a:spcAft>
              <a:buClr>
                <a:srgbClr val="000000"/>
              </a:buClr>
              <a:buSzPts val="1200"/>
              <a:buFont typeface="Arial"/>
              <a:buNone/>
            </a:pPr>
            <a:r>
              <a:rPr b="1" i="0" lang="en-GB" sz="1200" u="none" cap="none" strike="noStrike">
                <a:solidFill>
                  <a:schemeClr val="lt1"/>
                </a:solidFill>
                <a:uFill>
                  <a:noFill/>
                </a:uFill>
                <a:latin typeface="Arial"/>
                <a:ea typeface="Arial"/>
                <a:cs typeface="Arial"/>
                <a:sym typeface="Arial"/>
                <a:hlinkClick r:id="rId4">
                  <a:extLst>
                    <a:ext uri="{A12FA001-AC4F-418D-AE19-62706E023703}">
                      <ahyp:hlinkClr val="tx"/>
                    </a:ext>
                  </a:extLst>
                </a:hlinkClick>
              </a:rPr>
              <a:t>Funded by the European Union under Grant Agreement </a:t>
            </a:r>
            <a:r>
              <a:rPr b="0" i="0" lang="en-GB" sz="1200" u="none" cap="none" strike="noStrike">
                <a:solidFill>
                  <a:schemeClr val="lt1"/>
                </a:solidFill>
                <a:uFill>
                  <a:noFill/>
                </a:uFill>
                <a:latin typeface="Arial"/>
                <a:ea typeface="Arial"/>
                <a:cs typeface="Arial"/>
                <a:sym typeface="Arial"/>
                <a:hlinkClick r:id="rId5">
                  <a:extLst>
                    <a:ext uri="{A12FA001-AC4F-418D-AE19-62706E023703}">
                      <ahyp:hlinkClr val="tx"/>
                    </a:ext>
                  </a:extLst>
                </a:hlinkClick>
              </a:rPr>
              <a:t>101169005</a:t>
            </a:r>
            <a:endParaRPr b="0" i="0" sz="1200" u="none" cap="none" strike="noStrike">
              <a:solidFill>
                <a:schemeClr val="lt1"/>
              </a:solidFill>
              <a:uFill>
                <a:noFill/>
              </a:uFill>
              <a:latin typeface="Arial"/>
              <a:ea typeface="Arial"/>
              <a:cs typeface="Arial"/>
              <a:sym typeface="Arial"/>
              <a:hlinkClick r:id="rId6">
                <a:extLst>
                  <a:ext uri="{A12FA001-AC4F-418D-AE19-62706E023703}">
                    <ahyp:hlinkClr val="tx"/>
                  </a:ext>
                </a:extLst>
              </a:hlinkClick>
            </a:endParaRPr>
          </a:p>
        </p:txBody>
      </p:sp>
      <p:pic>
        <p:nvPicPr>
          <p:cNvPr id="57" name="Google Shape;57;p1"/>
          <p:cNvPicPr preferRelativeResize="0"/>
          <p:nvPr/>
        </p:nvPicPr>
        <p:blipFill rotWithShape="1">
          <a:blip r:embed="rId7">
            <a:alphaModFix/>
          </a:blip>
          <a:srcRect b="0" l="0" r="0" t="0"/>
          <a:stretch/>
        </p:blipFill>
        <p:spPr>
          <a:xfrm>
            <a:off x="8118150" y="4533975"/>
            <a:ext cx="696550" cy="464375"/>
          </a:xfrm>
          <a:prstGeom prst="rect">
            <a:avLst/>
          </a:prstGeom>
          <a:noFill/>
          <a:ln>
            <a:noFill/>
          </a:ln>
        </p:spPr>
      </p:pic>
      <p:sp>
        <p:nvSpPr>
          <p:cNvPr id="58" name="Google Shape;58;p1"/>
          <p:cNvSpPr txBox="1"/>
          <p:nvPr/>
        </p:nvSpPr>
        <p:spPr>
          <a:xfrm>
            <a:off x="5287550" y="25350"/>
            <a:ext cx="3831000" cy="461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GB" sz="1800" u="none" cap="none" strike="noStrike">
                <a:solidFill>
                  <a:srgbClr val="3A7D99"/>
                </a:solidFill>
                <a:latin typeface="Lexend"/>
                <a:ea typeface="Lexend"/>
                <a:cs typeface="Lexend"/>
                <a:sym typeface="Lexend"/>
              </a:rPr>
              <a:t>www.hologen-network.org </a:t>
            </a:r>
            <a:endParaRPr b="1" i="0" sz="1800" u="none" cap="none" strike="noStrike">
              <a:solidFill>
                <a:srgbClr val="3A7D99"/>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id="63" name="Google Shape;63;p2" title="hologen_logo_wide.png"/>
          <p:cNvPicPr preferRelativeResize="0"/>
          <p:nvPr/>
        </p:nvPicPr>
        <p:blipFill rotWithShape="1">
          <a:blip r:embed="rId3">
            <a:alphaModFix/>
          </a:blip>
          <a:srcRect b="0" l="0" r="0" t="0"/>
          <a:stretch/>
        </p:blipFill>
        <p:spPr>
          <a:xfrm>
            <a:off x="134075" y="72213"/>
            <a:ext cx="2646523" cy="421275"/>
          </a:xfrm>
          <a:prstGeom prst="rect">
            <a:avLst/>
          </a:prstGeom>
          <a:noFill/>
          <a:ln>
            <a:noFill/>
          </a:ln>
        </p:spPr>
      </p:pic>
      <p:sp>
        <p:nvSpPr>
          <p:cNvPr id="64" name="Google Shape;64;p2"/>
          <p:cNvSpPr txBox="1"/>
          <p:nvPr/>
        </p:nvSpPr>
        <p:spPr>
          <a:xfrm>
            <a:off x="302100" y="1501220"/>
            <a:ext cx="8539800" cy="1124573"/>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600"/>
              <a:buFont typeface="Arial"/>
              <a:buNone/>
            </a:pPr>
            <a:r>
              <a:rPr b="1" i="0" lang="en-GB" sz="3600" u="none" cap="none" strike="noStrike">
                <a:solidFill>
                  <a:srgbClr val="3A7D99"/>
                </a:solidFill>
                <a:latin typeface="Lexend"/>
                <a:ea typeface="Lexend"/>
                <a:cs typeface="Lexend"/>
                <a:sym typeface="Lexend"/>
              </a:rPr>
              <a:t>Training and Networking Retreat 2</a:t>
            </a:r>
            <a:endParaRPr/>
          </a:p>
          <a:p>
            <a:pPr indent="0" lvl="0" marL="0" marR="0" rtl="0" algn="ctr">
              <a:lnSpc>
                <a:spcPct val="115000"/>
              </a:lnSpc>
              <a:spcBef>
                <a:spcPts val="0"/>
              </a:spcBef>
              <a:spcAft>
                <a:spcPts val="0"/>
              </a:spcAft>
              <a:buClr>
                <a:srgbClr val="000000"/>
              </a:buClr>
              <a:buSzPts val="3600"/>
              <a:buFont typeface="Arial"/>
              <a:buNone/>
            </a:pPr>
            <a:r>
              <a:rPr b="1" i="0" lang="en-GB" sz="3600" u="none" cap="none" strike="noStrike">
                <a:solidFill>
                  <a:srgbClr val="C00000"/>
                </a:solidFill>
                <a:latin typeface="Lexend"/>
                <a:ea typeface="Lexend"/>
                <a:cs typeface="Lexend"/>
                <a:sym typeface="Lexend"/>
              </a:rPr>
              <a:t>Barcelona</a:t>
            </a:r>
            <a:endParaRPr/>
          </a:p>
        </p:txBody>
      </p:sp>
      <p:sp>
        <p:nvSpPr>
          <p:cNvPr id="65" name="Google Shape;65;p2"/>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a:p>
        </p:txBody>
      </p:sp>
      <p:sp>
        <p:nvSpPr>
          <p:cNvPr id="66" name="Google Shape;66;p2"/>
          <p:cNvSpPr txBox="1"/>
          <p:nvPr/>
        </p:nvSpPr>
        <p:spPr>
          <a:xfrm>
            <a:off x="1749286" y="3170175"/>
            <a:ext cx="5592417" cy="800189"/>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1" i="0" lang="en-GB" sz="2000" u="none" cap="none" strike="noStrike">
                <a:solidFill>
                  <a:srgbClr val="3A7D99"/>
                </a:solidFill>
                <a:latin typeface="Lexend"/>
                <a:ea typeface="Lexend"/>
                <a:cs typeface="Lexend"/>
                <a:sym typeface="Lexend"/>
              </a:rPr>
              <a:t>Torgeir R. Hvidsten</a:t>
            </a:r>
            <a:endParaRPr/>
          </a:p>
          <a:p>
            <a:pPr indent="0" lvl="0" marL="0" marR="0" rtl="0" algn="ctr">
              <a:lnSpc>
                <a:spcPct val="100000"/>
              </a:lnSpc>
              <a:spcBef>
                <a:spcPts val="0"/>
              </a:spcBef>
              <a:spcAft>
                <a:spcPts val="0"/>
              </a:spcAft>
              <a:buClr>
                <a:srgbClr val="000000"/>
              </a:buClr>
              <a:buSzPts val="2000"/>
              <a:buFont typeface="Arial"/>
              <a:buNone/>
            </a:pPr>
            <a:r>
              <a:rPr b="1" i="0" lang="en-GB" sz="2000" u="none" cap="none" strike="noStrike">
                <a:solidFill>
                  <a:srgbClr val="828386"/>
                </a:solidFill>
                <a:latin typeface="Lexend"/>
                <a:ea typeface="Lexend"/>
                <a:cs typeface="Lexend"/>
                <a:sym typeface="Lexend"/>
              </a:rPr>
              <a:t>Norwegian University of Life Sciences</a:t>
            </a:r>
            <a:endParaRPr b="1" i="0" sz="2000" u="none" cap="none" strike="noStrike">
              <a:solidFill>
                <a:srgbClr val="B5BABC"/>
              </a:solidFill>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descr="Screens screenshot of a weather forecast&#10;&#10;AI-generated content may be incorrect." id="71" name="Google Shape;71;p3"/>
          <p:cNvPicPr preferRelativeResize="0"/>
          <p:nvPr/>
        </p:nvPicPr>
        <p:blipFill rotWithShape="1">
          <a:blip r:embed="rId3">
            <a:alphaModFix/>
          </a:blip>
          <a:srcRect b="0" l="0" r="0" t="0"/>
          <a:stretch/>
        </p:blipFill>
        <p:spPr>
          <a:xfrm>
            <a:off x="3429000" y="72213"/>
            <a:ext cx="2286000" cy="4940300"/>
          </a:xfrm>
          <a:prstGeom prst="rect">
            <a:avLst/>
          </a:prstGeom>
          <a:noFill/>
          <a:ln>
            <a:noFill/>
          </a:ln>
        </p:spPr>
      </p:pic>
      <p:pic>
        <p:nvPicPr>
          <p:cNvPr descr="Screens screenshot of a weather forecast&#10;&#10;AI-generated content may be incorrect." id="72" name="Google Shape;72;p3"/>
          <p:cNvPicPr preferRelativeResize="0"/>
          <p:nvPr/>
        </p:nvPicPr>
        <p:blipFill rotWithShape="1">
          <a:blip r:embed="rId4">
            <a:alphaModFix/>
          </a:blip>
          <a:srcRect b="0" l="0" r="0" t="0"/>
          <a:stretch/>
        </p:blipFill>
        <p:spPr>
          <a:xfrm>
            <a:off x="722550" y="72213"/>
            <a:ext cx="2286000" cy="49403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4"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78" name="Google Shape;78;p4"/>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79" name="Google Shape;79;p4"/>
          <p:cNvSpPr/>
          <p:nvPr/>
        </p:nvSpPr>
        <p:spPr>
          <a:xfrm>
            <a:off x="2423513" y="534693"/>
            <a:ext cx="3845257"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GB" sz="2000" u="none" cap="none" strike="noStrike">
                <a:solidFill>
                  <a:srgbClr val="3A7D99"/>
                </a:solidFill>
                <a:latin typeface="Lexend"/>
                <a:ea typeface="Lexend"/>
                <a:cs typeface="Lexend"/>
                <a:sym typeface="Lexend"/>
              </a:rPr>
              <a:t>Program</a:t>
            </a:r>
            <a:endParaRPr/>
          </a:p>
        </p:txBody>
      </p:sp>
      <p:pic>
        <p:nvPicPr>
          <p:cNvPr id="80" name="Google Shape;80;p4"/>
          <p:cNvPicPr preferRelativeResize="0"/>
          <p:nvPr/>
        </p:nvPicPr>
        <p:blipFill rotWithShape="1">
          <a:blip r:embed="rId4">
            <a:alphaModFix/>
          </a:blip>
          <a:srcRect b="0" l="0" r="0" t="0"/>
          <a:stretch/>
        </p:blipFill>
        <p:spPr>
          <a:xfrm>
            <a:off x="685800" y="914843"/>
            <a:ext cx="7772400" cy="331381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5"/>
          <p:cNvPicPr preferRelativeResize="0"/>
          <p:nvPr/>
        </p:nvPicPr>
        <p:blipFill rotWithShape="1">
          <a:blip r:embed="rId3">
            <a:alphaModFix/>
          </a:blip>
          <a:srcRect b="0" l="0" r="0" t="996"/>
          <a:stretch/>
        </p:blipFill>
        <p:spPr>
          <a:xfrm>
            <a:off x="767442" y="65314"/>
            <a:ext cx="7772400" cy="507818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6"/>
          <p:cNvPicPr preferRelativeResize="0"/>
          <p:nvPr/>
        </p:nvPicPr>
        <p:blipFill rotWithShape="1">
          <a:blip r:embed="rId3">
            <a:alphaModFix/>
          </a:blip>
          <a:srcRect b="0" l="0" r="0" t="0"/>
          <a:stretch/>
        </p:blipFill>
        <p:spPr>
          <a:xfrm>
            <a:off x="1367536" y="11949"/>
            <a:ext cx="6355743" cy="513716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7"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96" name="Google Shape;96;p7"/>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97" name="Google Shape;97;p7"/>
          <p:cNvSpPr/>
          <p:nvPr/>
        </p:nvSpPr>
        <p:spPr>
          <a:xfrm>
            <a:off x="240092" y="654752"/>
            <a:ext cx="2949675" cy="614149"/>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GB" sz="2800" u="none" cap="none" strike="noStrike">
                <a:solidFill>
                  <a:srgbClr val="3A7D99"/>
                </a:solidFill>
                <a:latin typeface="Lexend"/>
                <a:ea typeface="Lexend"/>
                <a:cs typeface="Lexend"/>
                <a:sym typeface="Lexend"/>
              </a:rPr>
              <a:t>Hologenomics</a:t>
            </a:r>
            <a:endParaRPr/>
          </a:p>
        </p:txBody>
      </p:sp>
      <p:pic>
        <p:nvPicPr>
          <p:cNvPr id="98" name="Google Shape;98;p7"/>
          <p:cNvPicPr preferRelativeResize="0"/>
          <p:nvPr/>
        </p:nvPicPr>
        <p:blipFill rotWithShape="1">
          <a:blip r:embed="rId4">
            <a:alphaModFix/>
          </a:blip>
          <a:srcRect b="0" l="0" r="0" t="0"/>
          <a:stretch/>
        </p:blipFill>
        <p:spPr>
          <a:xfrm>
            <a:off x="3243869" y="700283"/>
            <a:ext cx="5816712" cy="523085"/>
          </a:xfrm>
          <a:prstGeom prst="rect">
            <a:avLst/>
          </a:prstGeom>
          <a:noFill/>
          <a:ln>
            <a:noFill/>
          </a:ln>
        </p:spPr>
      </p:pic>
      <p:pic>
        <p:nvPicPr>
          <p:cNvPr id="99" name="Google Shape;99;p7"/>
          <p:cNvPicPr preferRelativeResize="0"/>
          <p:nvPr/>
        </p:nvPicPr>
        <p:blipFill rotWithShape="1">
          <a:blip r:embed="rId5">
            <a:alphaModFix/>
          </a:blip>
          <a:srcRect b="0" l="0" r="0" t="0"/>
          <a:stretch/>
        </p:blipFill>
        <p:spPr>
          <a:xfrm>
            <a:off x="954471" y="1377921"/>
            <a:ext cx="7035895" cy="3765579"/>
          </a:xfrm>
          <a:prstGeom prst="rect">
            <a:avLst/>
          </a:prstGeom>
          <a:noFill/>
          <a:ln>
            <a:noFill/>
          </a:ln>
        </p:spPr>
      </p:pic>
      <p:pic>
        <p:nvPicPr>
          <p:cNvPr descr="178,315 Human Cartoon Characters Stock Photos, High-Res Pictures, and  Images - Getty Images" id="100" name="Google Shape;100;p7"/>
          <p:cNvPicPr preferRelativeResize="0"/>
          <p:nvPr/>
        </p:nvPicPr>
        <p:blipFill rotWithShape="1">
          <a:blip r:embed="rId6">
            <a:alphaModFix/>
          </a:blip>
          <a:srcRect b="38350" l="0" r="0" t="1"/>
          <a:stretch/>
        </p:blipFill>
        <p:spPr>
          <a:xfrm>
            <a:off x="1757226" y="2112735"/>
            <a:ext cx="2568707" cy="1648199"/>
          </a:xfrm>
          <a:prstGeom prst="rect">
            <a:avLst/>
          </a:prstGeom>
          <a:noFill/>
          <a:ln>
            <a:noFill/>
          </a:ln>
        </p:spPr>
      </p:pic>
      <p:pic>
        <p:nvPicPr>
          <p:cNvPr descr="Food set stock vector. Illustration of cartoon, junk - 85108303" id="101" name="Google Shape;101;p7"/>
          <p:cNvPicPr preferRelativeResize="0"/>
          <p:nvPr/>
        </p:nvPicPr>
        <p:blipFill rotWithShape="1">
          <a:blip r:embed="rId7">
            <a:alphaModFix/>
          </a:blip>
          <a:srcRect b="0" l="0" r="0" t="0"/>
          <a:stretch/>
        </p:blipFill>
        <p:spPr>
          <a:xfrm>
            <a:off x="4123483" y="3878037"/>
            <a:ext cx="1189517" cy="118951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2000"/>
                                        <p:tgtEl>
                                          <p:spTgt spid="100"/>
                                        </p:tgtEl>
                                      </p:cBhvr>
                                    </p:animEffect>
                                  </p:childTnLst>
                                </p:cTn>
                              </p:par>
                              <p:par>
                                <p:cTn fill="hold" nodeType="with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2000"/>
                                        <p:tgtEl>
                                          <p:spTgt spid="1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8"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107" name="Google Shape;107;p8"/>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108" name="Google Shape;108;p8"/>
          <p:cNvSpPr/>
          <p:nvPr/>
        </p:nvSpPr>
        <p:spPr>
          <a:xfrm>
            <a:off x="240093" y="654752"/>
            <a:ext cx="3226122" cy="415501"/>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1" i="0" lang="en-GB" sz="2400" u="none" cap="none" strike="noStrike">
                <a:solidFill>
                  <a:srgbClr val="3A7D99"/>
                </a:solidFill>
                <a:latin typeface="Lexend"/>
                <a:ea typeface="Lexend"/>
                <a:cs typeface="Lexend"/>
                <a:sym typeface="Lexend"/>
              </a:rPr>
              <a:t>HoloGen objectives</a:t>
            </a:r>
            <a:endParaRPr b="1" i="0" sz="2400" u="none" cap="none" strike="noStrike">
              <a:solidFill>
                <a:srgbClr val="3A7D99"/>
              </a:solidFill>
              <a:latin typeface="Lexend"/>
              <a:ea typeface="Lexend"/>
              <a:cs typeface="Lexend"/>
              <a:sym typeface="Lexend"/>
            </a:endParaRPr>
          </a:p>
        </p:txBody>
      </p:sp>
      <p:sp>
        <p:nvSpPr>
          <p:cNvPr id="109" name="Google Shape;109;p8"/>
          <p:cNvSpPr txBox="1"/>
          <p:nvPr/>
        </p:nvSpPr>
        <p:spPr>
          <a:xfrm>
            <a:off x="212048" y="1145657"/>
            <a:ext cx="8931952" cy="39978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GB" sz="1600" u="none" cap="none" strike="noStrike">
                <a:solidFill>
                  <a:srgbClr val="000000"/>
                </a:solidFill>
                <a:latin typeface="Garamond"/>
                <a:ea typeface="Garamond"/>
                <a:cs typeface="Garamond"/>
                <a:sym typeface="Garamond"/>
              </a:rPr>
              <a:t>Strategic objectives</a:t>
            </a:r>
            <a:endParaRPr b="0"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None/>
            </a:pPr>
            <a:r>
              <a:rPr b="1" i="0" lang="en-GB" sz="1600" u="none" cap="none" strike="noStrike">
                <a:solidFill>
                  <a:srgbClr val="009D7F"/>
                </a:solidFill>
                <a:latin typeface="Garamond"/>
                <a:ea typeface="Garamond"/>
                <a:cs typeface="Garamond"/>
                <a:sym typeface="Garamond"/>
              </a:rPr>
              <a:t>SO1 | </a:t>
            </a:r>
            <a:r>
              <a:rPr b="1" i="0" lang="en-GB" sz="1600" u="none" cap="none" strike="noStrike">
                <a:solidFill>
                  <a:srgbClr val="0D3F81"/>
                </a:solidFill>
                <a:latin typeface="Garamond"/>
                <a:ea typeface="Garamond"/>
                <a:cs typeface="Garamond"/>
                <a:sym typeface="Garamond"/>
              </a:rPr>
              <a:t>Train the next generation of multidisciplinary scientists</a:t>
            </a:r>
            <a:r>
              <a:rPr b="0" i="0" lang="en-GB" sz="1600" u="none" cap="none" strike="noStrike">
                <a:solidFill>
                  <a:srgbClr val="000000"/>
                </a:solidFill>
                <a:latin typeface="Garamond"/>
                <a:ea typeface="Garamond"/>
                <a:cs typeface="Garamond"/>
                <a:sym typeface="Garamond"/>
              </a:rPr>
              <a:t> in hologenomics</a:t>
            </a:r>
            <a:endParaRPr b="0" i="0" sz="1600" u="none" cap="none" strike="noStrike">
              <a:solidFill>
                <a:srgbClr val="0D3F81"/>
              </a:solidFill>
              <a:latin typeface="Garamond"/>
              <a:ea typeface="Garamond"/>
              <a:cs typeface="Garamond"/>
              <a:sym typeface="Garamond"/>
            </a:endParaRPr>
          </a:p>
          <a:p>
            <a:pPr indent="0" lvl="0" marL="0" marR="0" rtl="0" algn="l">
              <a:lnSpc>
                <a:spcPct val="100000"/>
              </a:lnSpc>
              <a:spcBef>
                <a:spcPts val="0"/>
              </a:spcBef>
              <a:spcAft>
                <a:spcPts val="0"/>
              </a:spcAft>
              <a:buNone/>
            </a:pPr>
            <a:r>
              <a:rPr b="1" i="0" lang="en-GB" sz="1600" u="none" cap="none" strike="noStrike">
                <a:solidFill>
                  <a:srgbClr val="009D7F"/>
                </a:solidFill>
                <a:latin typeface="Garamond"/>
                <a:ea typeface="Garamond"/>
                <a:cs typeface="Garamond"/>
                <a:sym typeface="Garamond"/>
              </a:rPr>
              <a:t>SO2 | </a:t>
            </a:r>
            <a:r>
              <a:rPr b="1" i="0" lang="en-GB" sz="1600" u="none" cap="none" strike="noStrike">
                <a:solidFill>
                  <a:srgbClr val="0D3F81"/>
                </a:solidFill>
                <a:latin typeface="Garamond"/>
                <a:ea typeface="Garamond"/>
                <a:cs typeface="Garamond"/>
                <a:sym typeface="Garamond"/>
              </a:rPr>
              <a:t>Strengthen both European industry and academia </a:t>
            </a:r>
            <a:r>
              <a:rPr b="0" i="0" lang="en-GB" sz="1600" u="none" cap="none" strike="noStrike">
                <a:solidFill>
                  <a:srgbClr val="000000"/>
                </a:solidFill>
                <a:latin typeface="Garamond"/>
                <a:ea typeface="Garamond"/>
                <a:cs typeface="Garamond"/>
                <a:sym typeface="Garamond"/>
              </a:rPr>
              <a:t>with a cohort of talent</a:t>
            </a:r>
            <a:endParaRPr/>
          </a:p>
          <a:p>
            <a:pPr indent="0" lvl="0" marL="0" marR="0" rtl="0" algn="l">
              <a:lnSpc>
                <a:spcPct val="100000"/>
              </a:lnSpc>
              <a:spcBef>
                <a:spcPts val="0"/>
              </a:spcBef>
              <a:spcAft>
                <a:spcPts val="0"/>
              </a:spcAft>
              <a:buNone/>
            </a:pPr>
            <a:r>
              <a:rPr b="1" i="0" lang="en-GB" sz="1600" u="none" cap="none" strike="noStrike">
                <a:solidFill>
                  <a:srgbClr val="009D7F"/>
                </a:solidFill>
                <a:latin typeface="Garamond"/>
                <a:ea typeface="Garamond"/>
                <a:cs typeface="Garamond"/>
                <a:sym typeface="Garamond"/>
              </a:rPr>
              <a:t>SO3 | </a:t>
            </a:r>
            <a:r>
              <a:rPr b="1" i="0" lang="en-GB" sz="1600" u="none" cap="none" strike="noStrike">
                <a:solidFill>
                  <a:srgbClr val="0D3F81"/>
                </a:solidFill>
                <a:latin typeface="Garamond"/>
                <a:ea typeface="Garamond"/>
                <a:cs typeface="Garamond"/>
                <a:sym typeface="Garamond"/>
              </a:rPr>
              <a:t>Produce a large number of high-profile publications</a:t>
            </a:r>
            <a:endParaRPr b="1"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None/>
            </a:pPr>
            <a:r>
              <a:rPr b="1" i="0" lang="en-GB" sz="1600" u="none" cap="none" strike="noStrike">
                <a:solidFill>
                  <a:srgbClr val="009D7F"/>
                </a:solidFill>
                <a:latin typeface="Garamond"/>
                <a:ea typeface="Garamond"/>
                <a:cs typeface="Garamond"/>
                <a:sym typeface="Garamond"/>
              </a:rPr>
              <a:t>SO4 | </a:t>
            </a:r>
            <a:r>
              <a:rPr b="0" i="0" lang="en-GB" sz="1600" u="none" cap="none" strike="noStrike">
                <a:solidFill>
                  <a:srgbClr val="000000"/>
                </a:solidFill>
                <a:latin typeface="Garamond"/>
                <a:ea typeface="Garamond"/>
                <a:cs typeface="Garamond"/>
                <a:sym typeface="Garamond"/>
              </a:rPr>
              <a:t>Enable long-term </a:t>
            </a:r>
            <a:r>
              <a:rPr b="1" i="0" lang="en-GB" sz="1600" u="none" cap="none" strike="noStrike">
                <a:solidFill>
                  <a:srgbClr val="0D3F81"/>
                </a:solidFill>
                <a:latin typeface="Garamond"/>
                <a:ea typeface="Garamond"/>
                <a:cs typeface="Garamond"/>
                <a:sym typeface="Garamond"/>
              </a:rPr>
              <a:t>transfer of technological gains to and from industry partners</a:t>
            </a:r>
            <a:endParaRPr b="1"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None/>
            </a:pPr>
            <a:r>
              <a:t/>
            </a:r>
            <a:endParaRPr b="1"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None/>
            </a:pPr>
            <a:r>
              <a:rPr b="1" i="0" lang="en-GB" sz="1600" u="none" cap="none" strike="noStrike">
                <a:solidFill>
                  <a:srgbClr val="000000"/>
                </a:solidFill>
                <a:latin typeface="Garamond"/>
                <a:ea typeface="Garamond"/>
                <a:cs typeface="Garamond"/>
                <a:sym typeface="Garamond"/>
              </a:rPr>
              <a:t>Research objectives</a:t>
            </a:r>
            <a:endParaRPr/>
          </a:p>
          <a:p>
            <a:pPr indent="0" lvl="0" marL="0" marR="0" rtl="0" algn="l">
              <a:lnSpc>
                <a:spcPct val="100000"/>
              </a:lnSpc>
              <a:spcBef>
                <a:spcPts val="0"/>
              </a:spcBef>
              <a:spcAft>
                <a:spcPts val="0"/>
              </a:spcAft>
              <a:buNone/>
            </a:pPr>
            <a:r>
              <a:rPr b="1" i="0" lang="en-GB" sz="1600" u="none" cap="none" strike="noStrike">
                <a:solidFill>
                  <a:srgbClr val="B07F05"/>
                </a:solidFill>
                <a:latin typeface="Garamond"/>
                <a:ea typeface="Garamond"/>
                <a:cs typeface="Garamond"/>
                <a:sym typeface="Garamond"/>
              </a:rPr>
              <a:t>RO1 | </a:t>
            </a:r>
            <a:r>
              <a:rPr b="1" i="0" lang="en-GB" sz="1600" u="none" cap="none" strike="noStrike">
                <a:solidFill>
                  <a:srgbClr val="0D3F81"/>
                </a:solidFill>
                <a:latin typeface="Garamond"/>
                <a:ea typeface="Garamond"/>
                <a:cs typeface="Garamond"/>
                <a:sym typeface="Garamond"/>
              </a:rPr>
              <a:t>Develop novel computational approaches</a:t>
            </a:r>
            <a:endParaRPr b="0" i="0" sz="1600" u="none" cap="none" strike="noStrike">
              <a:solidFill>
                <a:srgbClr val="0D3F81"/>
              </a:solidFill>
              <a:latin typeface="Garamond"/>
              <a:ea typeface="Garamond"/>
              <a:cs typeface="Garamond"/>
              <a:sym typeface="Garamond"/>
            </a:endParaRPr>
          </a:p>
          <a:p>
            <a:pPr indent="0" lvl="0" marL="0" marR="0" rtl="0" algn="l">
              <a:lnSpc>
                <a:spcPct val="100000"/>
              </a:lnSpc>
              <a:spcBef>
                <a:spcPts val="0"/>
              </a:spcBef>
              <a:spcAft>
                <a:spcPts val="0"/>
              </a:spcAft>
              <a:buNone/>
            </a:pPr>
            <a:r>
              <a:rPr b="1" i="0" lang="en-GB" sz="1600" u="none" cap="none" strike="noStrike">
                <a:solidFill>
                  <a:srgbClr val="B07F05"/>
                </a:solidFill>
                <a:latin typeface="Garamond"/>
                <a:ea typeface="Garamond"/>
                <a:cs typeface="Garamond"/>
                <a:sym typeface="Garamond"/>
              </a:rPr>
              <a:t>RO2 | </a:t>
            </a:r>
            <a:r>
              <a:rPr b="1" i="0" lang="en-GB" sz="1600" u="none" cap="none" strike="noStrike">
                <a:solidFill>
                  <a:srgbClr val="0D3F81"/>
                </a:solidFill>
                <a:latin typeface="Garamond"/>
                <a:ea typeface="Garamond"/>
                <a:cs typeface="Garamond"/>
                <a:sym typeface="Garamond"/>
              </a:rPr>
              <a:t>Understand fundamental principles of biochemical and</a:t>
            </a:r>
            <a:r>
              <a:rPr b="0" i="0" lang="en-GB" sz="1600" u="none" cap="none" strike="noStrike">
                <a:solidFill>
                  <a:srgbClr val="0D3F81"/>
                </a:solidFill>
                <a:latin typeface="Garamond"/>
                <a:ea typeface="Garamond"/>
                <a:cs typeface="Garamond"/>
                <a:sym typeface="Garamond"/>
              </a:rPr>
              <a:t> </a:t>
            </a:r>
            <a:r>
              <a:rPr b="1" i="0" lang="en-GB" sz="1600" u="none" cap="none" strike="noStrike">
                <a:solidFill>
                  <a:srgbClr val="0D3F81"/>
                </a:solidFill>
                <a:latin typeface="Garamond"/>
                <a:ea typeface="Garamond"/>
                <a:cs typeface="Garamond"/>
                <a:sym typeface="Garamond"/>
              </a:rPr>
              <a:t>ecological interplay</a:t>
            </a:r>
            <a:endParaRPr b="0" i="0" sz="1600" u="none" cap="none" strike="noStrike">
              <a:solidFill>
                <a:srgbClr val="0D3F81"/>
              </a:solidFill>
              <a:latin typeface="Garamond"/>
              <a:ea typeface="Garamond"/>
              <a:cs typeface="Garamond"/>
              <a:sym typeface="Garamond"/>
            </a:endParaRPr>
          </a:p>
          <a:p>
            <a:pPr indent="0" lvl="0" marL="0" marR="0" rtl="0" algn="l">
              <a:lnSpc>
                <a:spcPct val="100000"/>
              </a:lnSpc>
              <a:spcBef>
                <a:spcPts val="0"/>
              </a:spcBef>
              <a:spcAft>
                <a:spcPts val="0"/>
              </a:spcAft>
              <a:buNone/>
            </a:pPr>
            <a:r>
              <a:rPr b="1" i="0" lang="en-GB" sz="1600" u="none" cap="none" strike="noStrike">
                <a:solidFill>
                  <a:srgbClr val="B07F05"/>
                </a:solidFill>
                <a:latin typeface="Garamond"/>
                <a:ea typeface="Garamond"/>
                <a:cs typeface="Garamond"/>
                <a:sym typeface="Garamond"/>
              </a:rPr>
              <a:t>RO3 | </a:t>
            </a:r>
            <a:r>
              <a:rPr b="1" i="0" lang="en-GB" sz="1600" u="none" cap="none" strike="noStrike">
                <a:solidFill>
                  <a:srgbClr val="0D3F81"/>
                </a:solidFill>
                <a:latin typeface="Garamond"/>
                <a:ea typeface="Garamond"/>
                <a:cs typeface="Garamond"/>
                <a:sym typeface="Garamond"/>
              </a:rPr>
              <a:t>Apply the hologenomic framework</a:t>
            </a:r>
            <a:endParaRPr/>
          </a:p>
          <a:p>
            <a:pPr indent="0" lvl="0" marL="0" marR="0" rtl="0" algn="l">
              <a:lnSpc>
                <a:spcPct val="100000"/>
              </a:lnSpc>
              <a:spcBef>
                <a:spcPts val="0"/>
              </a:spcBef>
              <a:spcAft>
                <a:spcPts val="0"/>
              </a:spcAft>
              <a:buNone/>
            </a:pPr>
            <a:r>
              <a:t/>
            </a:r>
            <a:endParaRPr b="1" i="0" sz="1600" u="none" cap="none" strike="noStrike">
              <a:solidFill>
                <a:srgbClr val="0D3F81"/>
              </a:solidFill>
              <a:latin typeface="Garamond"/>
              <a:ea typeface="Garamond"/>
              <a:cs typeface="Garamond"/>
              <a:sym typeface="Garamond"/>
            </a:endParaRPr>
          </a:p>
          <a:p>
            <a:pPr indent="0" lvl="0" marL="0" marR="0" rtl="0" algn="l">
              <a:lnSpc>
                <a:spcPct val="100000"/>
              </a:lnSpc>
              <a:spcBef>
                <a:spcPts val="0"/>
              </a:spcBef>
              <a:spcAft>
                <a:spcPts val="0"/>
              </a:spcAft>
              <a:buNone/>
            </a:pPr>
            <a:r>
              <a:rPr b="1" i="0" lang="en-GB" sz="1600" u="none" cap="none" strike="noStrike">
                <a:solidFill>
                  <a:srgbClr val="000000"/>
                </a:solidFill>
                <a:latin typeface="Garamond"/>
                <a:ea typeface="Garamond"/>
                <a:cs typeface="Garamond"/>
                <a:sym typeface="Garamond"/>
              </a:rPr>
              <a:t>Training objectives</a:t>
            </a:r>
            <a:endParaRPr b="0"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None/>
            </a:pPr>
            <a:r>
              <a:rPr b="1" i="0" lang="en-GB" sz="1600" u="none" cap="none" strike="noStrike">
                <a:solidFill>
                  <a:srgbClr val="C00000"/>
                </a:solidFill>
                <a:latin typeface="Garamond"/>
                <a:ea typeface="Garamond"/>
                <a:cs typeface="Garamond"/>
                <a:sym typeface="Garamond"/>
              </a:rPr>
              <a:t>TO1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2060"/>
                </a:solidFill>
                <a:latin typeface="Garamond"/>
                <a:ea typeface="Garamond"/>
                <a:cs typeface="Garamond"/>
                <a:sym typeface="Garamond"/>
              </a:rPr>
              <a:t>Understand the relevance and master the approaches of hologenomics</a:t>
            </a:r>
            <a:endParaRPr/>
          </a:p>
          <a:p>
            <a:pPr indent="0" lvl="0" marL="0" marR="0" rtl="0" algn="l">
              <a:lnSpc>
                <a:spcPct val="100000"/>
              </a:lnSpc>
              <a:spcBef>
                <a:spcPts val="0"/>
              </a:spcBef>
              <a:spcAft>
                <a:spcPts val="0"/>
              </a:spcAft>
              <a:buNone/>
            </a:pPr>
            <a:r>
              <a:rPr b="1" i="0" lang="en-GB" sz="1600" u="none" cap="none" strike="noStrike">
                <a:solidFill>
                  <a:srgbClr val="C00000"/>
                </a:solidFill>
                <a:latin typeface="Garamond"/>
                <a:ea typeface="Garamond"/>
                <a:cs typeface="Garamond"/>
                <a:sym typeface="Garamond"/>
              </a:rPr>
              <a:t>TO2 | </a:t>
            </a:r>
            <a:r>
              <a:rPr b="1" i="0" lang="en-GB" sz="1600" u="none" cap="none" strike="noStrike">
                <a:solidFill>
                  <a:srgbClr val="0D3F81"/>
                </a:solidFill>
                <a:latin typeface="Garamond"/>
                <a:ea typeface="Garamond"/>
                <a:cs typeface="Garamond"/>
                <a:sym typeface="Garamond"/>
              </a:rPr>
              <a:t>Develop skills in quantitative analysis and data management</a:t>
            </a:r>
            <a:endParaRPr/>
          </a:p>
          <a:p>
            <a:pPr indent="0" lvl="0" marL="0" marR="0" rtl="0" algn="l">
              <a:lnSpc>
                <a:spcPct val="100000"/>
              </a:lnSpc>
              <a:spcBef>
                <a:spcPts val="0"/>
              </a:spcBef>
              <a:spcAft>
                <a:spcPts val="0"/>
              </a:spcAft>
              <a:buNone/>
            </a:pPr>
            <a:r>
              <a:rPr b="1" i="0" lang="en-GB" sz="1600" u="none" cap="none" strike="noStrike">
                <a:solidFill>
                  <a:srgbClr val="C00000"/>
                </a:solidFill>
                <a:latin typeface="Garamond"/>
                <a:ea typeface="Garamond"/>
                <a:cs typeface="Garamond"/>
                <a:sym typeface="Garamond"/>
              </a:rPr>
              <a:t>TO3 | </a:t>
            </a:r>
            <a:r>
              <a:rPr b="0" i="0" lang="en-GB" sz="1600" u="none" cap="none" strike="noStrike">
                <a:solidFill>
                  <a:srgbClr val="000000"/>
                </a:solidFill>
                <a:latin typeface="Garamond"/>
                <a:ea typeface="Garamond"/>
                <a:cs typeface="Garamond"/>
                <a:sym typeface="Garamond"/>
              </a:rPr>
              <a:t>Acquire the necessary </a:t>
            </a:r>
            <a:r>
              <a:rPr b="1" i="0" lang="en-GB" sz="1600" u="none" cap="none" strike="noStrike">
                <a:solidFill>
                  <a:srgbClr val="0D3F81"/>
                </a:solidFill>
                <a:latin typeface="Garamond"/>
                <a:ea typeface="Garamond"/>
                <a:cs typeface="Garamond"/>
                <a:sym typeface="Garamond"/>
              </a:rPr>
              <a:t>transferable skills to succeed in academia and industry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9"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115" name="Google Shape;115;p9"/>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pic>
        <p:nvPicPr>
          <p:cNvPr id="116" name="Google Shape;116;p9"/>
          <p:cNvPicPr preferRelativeResize="0"/>
          <p:nvPr/>
        </p:nvPicPr>
        <p:blipFill rotWithShape="1">
          <a:blip r:embed="rId4">
            <a:alphaModFix/>
          </a:blip>
          <a:srcRect b="0" l="0" r="0" t="0"/>
          <a:stretch/>
        </p:blipFill>
        <p:spPr>
          <a:xfrm>
            <a:off x="557770" y="1414101"/>
            <a:ext cx="1701800" cy="596900"/>
          </a:xfrm>
          <a:prstGeom prst="rect">
            <a:avLst/>
          </a:prstGeom>
          <a:noFill/>
          <a:ln>
            <a:noFill/>
          </a:ln>
        </p:spPr>
      </p:pic>
      <p:pic>
        <p:nvPicPr>
          <p:cNvPr descr="PEARL-AGE Study Logo" id="117" name="Google Shape;117;p9"/>
          <p:cNvPicPr preferRelativeResize="0"/>
          <p:nvPr/>
        </p:nvPicPr>
        <p:blipFill rotWithShape="1">
          <a:blip r:embed="rId5">
            <a:alphaModFix/>
          </a:blip>
          <a:srcRect b="0" l="0" r="0" t="0"/>
          <a:stretch/>
        </p:blipFill>
        <p:spPr>
          <a:xfrm>
            <a:off x="263610" y="2109064"/>
            <a:ext cx="2446638" cy="606138"/>
          </a:xfrm>
          <a:prstGeom prst="rect">
            <a:avLst/>
          </a:prstGeom>
          <a:noFill/>
          <a:ln>
            <a:noFill/>
          </a:ln>
        </p:spPr>
      </p:pic>
      <p:pic>
        <p:nvPicPr>
          <p:cNvPr id="118" name="Google Shape;118;p9"/>
          <p:cNvPicPr preferRelativeResize="0"/>
          <p:nvPr/>
        </p:nvPicPr>
        <p:blipFill rotWithShape="1">
          <a:blip r:embed="rId6">
            <a:alphaModFix/>
          </a:blip>
          <a:srcRect b="0" l="0" r="0" t="0"/>
          <a:stretch/>
        </p:blipFill>
        <p:spPr>
          <a:xfrm>
            <a:off x="3352457" y="1198589"/>
            <a:ext cx="2908300" cy="1054100"/>
          </a:xfrm>
          <a:prstGeom prst="rect">
            <a:avLst/>
          </a:prstGeom>
          <a:noFill/>
          <a:ln>
            <a:noFill/>
          </a:ln>
        </p:spPr>
      </p:pic>
      <p:pic>
        <p:nvPicPr>
          <p:cNvPr id="119" name="Google Shape;119;p9"/>
          <p:cNvPicPr preferRelativeResize="0"/>
          <p:nvPr/>
        </p:nvPicPr>
        <p:blipFill rotWithShape="1">
          <a:blip r:embed="rId7">
            <a:alphaModFix/>
          </a:blip>
          <a:srcRect b="0" l="0" r="0" t="0"/>
          <a:stretch/>
        </p:blipFill>
        <p:spPr>
          <a:xfrm>
            <a:off x="5254779" y="2580055"/>
            <a:ext cx="3297060" cy="715491"/>
          </a:xfrm>
          <a:prstGeom prst="rect">
            <a:avLst/>
          </a:prstGeom>
          <a:noFill/>
          <a:ln>
            <a:noFill/>
          </a:ln>
        </p:spPr>
      </p:pic>
      <p:pic>
        <p:nvPicPr>
          <p:cNvPr id="120" name="Google Shape;120;p9"/>
          <p:cNvPicPr preferRelativeResize="0"/>
          <p:nvPr/>
        </p:nvPicPr>
        <p:blipFill rotWithShape="1">
          <a:blip r:embed="rId8">
            <a:alphaModFix/>
          </a:blip>
          <a:srcRect b="0" l="0" r="0" t="0"/>
          <a:stretch/>
        </p:blipFill>
        <p:spPr>
          <a:xfrm>
            <a:off x="557770" y="3733281"/>
            <a:ext cx="2501900" cy="952500"/>
          </a:xfrm>
          <a:prstGeom prst="rect">
            <a:avLst/>
          </a:prstGeom>
          <a:noFill/>
          <a:ln>
            <a:noFill/>
          </a:ln>
        </p:spPr>
      </p:pic>
      <p:grpSp>
        <p:nvGrpSpPr>
          <p:cNvPr id="121" name="Google Shape;121;p9"/>
          <p:cNvGrpSpPr/>
          <p:nvPr/>
        </p:nvGrpSpPr>
        <p:grpSpPr>
          <a:xfrm>
            <a:off x="6522365" y="932796"/>
            <a:ext cx="2260544" cy="1176268"/>
            <a:chOff x="4642765" y="3242817"/>
            <a:chExt cx="2260544" cy="1176268"/>
          </a:xfrm>
        </p:grpSpPr>
        <p:pic>
          <p:nvPicPr>
            <p:cNvPr descr="Applied Hologenomics in the Limborg Group – University of Copenhagen" id="122" name="Google Shape;122;p9"/>
            <p:cNvPicPr preferRelativeResize="0"/>
            <p:nvPr/>
          </p:nvPicPr>
          <p:blipFill rotWithShape="1">
            <a:blip r:embed="rId9">
              <a:alphaModFix/>
            </a:blip>
            <a:srcRect b="15018" l="0" r="0" t="10827"/>
            <a:stretch/>
          </p:blipFill>
          <p:spPr>
            <a:xfrm>
              <a:off x="4642765" y="3242817"/>
              <a:ext cx="2260544" cy="914400"/>
            </a:xfrm>
            <a:prstGeom prst="rect">
              <a:avLst/>
            </a:prstGeom>
            <a:noFill/>
            <a:ln>
              <a:noFill/>
            </a:ln>
          </p:spPr>
        </p:pic>
        <p:sp>
          <p:nvSpPr>
            <p:cNvPr id="123" name="Google Shape;123;p9"/>
            <p:cNvSpPr txBox="1"/>
            <p:nvPr/>
          </p:nvSpPr>
          <p:spPr>
            <a:xfrm>
              <a:off x="5178162" y="4111308"/>
              <a:ext cx="118974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ImprovAFish</a:t>
              </a:r>
              <a:endParaRPr/>
            </a:p>
          </p:txBody>
        </p:sp>
      </p:grpSp>
      <p:pic>
        <p:nvPicPr>
          <p:cNvPr id="124" name="Google Shape;124;p9"/>
          <p:cNvPicPr preferRelativeResize="0"/>
          <p:nvPr/>
        </p:nvPicPr>
        <p:blipFill rotWithShape="1">
          <a:blip r:embed="rId10">
            <a:alphaModFix/>
          </a:blip>
          <a:srcRect b="0" l="0" r="0" t="0"/>
          <a:stretch/>
        </p:blipFill>
        <p:spPr>
          <a:xfrm>
            <a:off x="4402146" y="3622912"/>
            <a:ext cx="3168941" cy="759855"/>
          </a:xfrm>
          <a:prstGeom prst="rect">
            <a:avLst/>
          </a:prstGeom>
          <a:noFill/>
          <a:ln>
            <a:noFill/>
          </a:ln>
        </p:spPr>
      </p:pic>
      <p:sp>
        <p:nvSpPr>
          <p:cNvPr id="125" name="Google Shape;125;p9"/>
          <p:cNvSpPr txBox="1"/>
          <p:nvPr/>
        </p:nvSpPr>
        <p:spPr>
          <a:xfrm>
            <a:off x="317728" y="583269"/>
            <a:ext cx="8567795" cy="461635"/>
          </a:xfrm>
          <a:prstGeom prst="rect">
            <a:avLst/>
          </a:prstGeom>
          <a:noFill/>
          <a:ln>
            <a:noFill/>
          </a:ln>
        </p:spPr>
        <p:txBody>
          <a:bodyPr anchorCtr="0" anchor="t" bIns="91425" lIns="91425" spcFirstLastPara="1" rIns="91425" wrap="square" tIns="91425">
            <a:spAutoFit/>
          </a:bodyPr>
          <a:lstStyle/>
          <a:p>
            <a:pPr indent="0" lvl="2"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Lexend"/>
                <a:ea typeface="Lexend"/>
                <a:cs typeface="Lexend"/>
                <a:sym typeface="Lexend"/>
              </a:rPr>
              <a:t>HoloGen stands on the shoulders of giant … projects</a:t>
            </a:r>
            <a:endParaRPr/>
          </a:p>
        </p:txBody>
      </p:sp>
      <p:pic>
        <p:nvPicPr>
          <p:cNvPr descr="Super cow strong cartoon design for kids Vector Image" id="126" name="Google Shape;126;p9"/>
          <p:cNvPicPr preferRelativeResize="0"/>
          <p:nvPr/>
        </p:nvPicPr>
        <p:blipFill rotWithShape="1">
          <a:blip r:embed="rId11">
            <a:alphaModFix/>
          </a:blip>
          <a:srcRect b="8124" l="0" r="0" t="0"/>
          <a:stretch/>
        </p:blipFill>
        <p:spPr>
          <a:xfrm>
            <a:off x="2382150" y="2890812"/>
            <a:ext cx="468776" cy="664501"/>
          </a:xfrm>
          <a:prstGeom prst="rect">
            <a:avLst/>
          </a:prstGeom>
          <a:noFill/>
          <a:ln>
            <a:noFill/>
          </a:ln>
        </p:spPr>
      </p:pic>
      <p:sp>
        <p:nvSpPr>
          <p:cNvPr id="127" name="Google Shape;127;p9"/>
          <p:cNvSpPr txBox="1"/>
          <p:nvPr/>
        </p:nvSpPr>
        <p:spPr>
          <a:xfrm>
            <a:off x="2977011" y="2961452"/>
            <a:ext cx="166831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2400" u="none" cap="none" strike="noStrike">
                <a:solidFill>
                  <a:srgbClr val="009D7F"/>
                </a:solidFill>
                <a:latin typeface="Arial"/>
                <a:ea typeface="Arial"/>
                <a:cs typeface="Arial"/>
                <a:sym typeface="Arial"/>
              </a:rPr>
              <a:t>SuPAcow</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10"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133" name="Google Shape;133;p10"/>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134" name="Google Shape;134;p10"/>
          <p:cNvSpPr/>
          <p:nvPr/>
        </p:nvSpPr>
        <p:spPr>
          <a:xfrm>
            <a:off x="134076" y="482432"/>
            <a:ext cx="2375517"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GB" sz="2000" u="none" cap="none" strike="noStrike">
                <a:solidFill>
                  <a:srgbClr val="3A7D99"/>
                </a:solidFill>
                <a:latin typeface="Lexend"/>
                <a:ea typeface="Lexend"/>
                <a:cs typeface="Lexend"/>
                <a:sym typeface="Lexend"/>
              </a:rPr>
              <a:t>PhD projects</a:t>
            </a:r>
            <a:endParaRPr/>
          </a:p>
        </p:txBody>
      </p:sp>
      <p:sp>
        <p:nvSpPr>
          <p:cNvPr id="135" name="Google Shape;135;p10"/>
          <p:cNvSpPr txBox="1"/>
          <p:nvPr/>
        </p:nvSpPr>
        <p:spPr>
          <a:xfrm>
            <a:off x="623461" y="1088910"/>
            <a:ext cx="11232675" cy="43200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600"/>
              <a:buFont typeface="Arial"/>
              <a:buChar char="•"/>
            </a:pPr>
            <a:r>
              <a:rPr b="1" i="0" lang="en-GB" sz="1600" u="none" cap="none" strike="noStrike">
                <a:solidFill>
                  <a:srgbClr val="3170B9"/>
                </a:solidFill>
                <a:latin typeface="Arial"/>
                <a:ea typeface="Arial"/>
                <a:cs typeface="Arial"/>
                <a:sym typeface="Arial"/>
              </a:rPr>
              <a:t>DC1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0000"/>
                </a:solidFill>
                <a:latin typeface="Garamond"/>
                <a:ea typeface="Garamond"/>
                <a:cs typeface="Garamond"/>
                <a:sym typeface="Garamond"/>
              </a:rPr>
              <a:t>Multi-omic data integration with network analysis</a:t>
            </a:r>
            <a:endParaRPr b="0" i="0" sz="1600" u="none" cap="none" strike="noStrike">
              <a:solidFill>
                <a:srgbClr val="000000"/>
              </a:solidFill>
              <a:latin typeface="Garamond"/>
              <a:ea typeface="Garamond"/>
              <a:cs typeface="Garamond"/>
              <a:sym typeface="Garamond"/>
            </a:endParaRPr>
          </a:p>
          <a:p>
            <a:pPr indent="-285750" lvl="0" marL="285750" marR="0" rtl="0" algn="l">
              <a:lnSpc>
                <a:spcPct val="100000"/>
              </a:lnSpc>
              <a:spcBef>
                <a:spcPts val="600"/>
              </a:spcBef>
              <a:spcAft>
                <a:spcPts val="0"/>
              </a:spcAft>
              <a:buClr>
                <a:srgbClr val="000000"/>
              </a:buClr>
              <a:buSzPts val="1600"/>
              <a:buFont typeface="Arial"/>
              <a:buChar char="•"/>
            </a:pPr>
            <a:r>
              <a:rPr b="1" i="0" lang="en-GB" sz="1600" u="none" cap="none" strike="noStrike">
                <a:solidFill>
                  <a:srgbClr val="3170B9"/>
                </a:solidFill>
                <a:latin typeface="Arial"/>
                <a:ea typeface="Arial"/>
                <a:cs typeface="Arial"/>
                <a:sym typeface="Arial"/>
              </a:rPr>
              <a:t>DC2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0000"/>
                </a:solidFill>
                <a:latin typeface="Garamond"/>
                <a:ea typeface="Garamond"/>
                <a:cs typeface="Garamond"/>
                <a:sym typeface="Garamond"/>
              </a:rPr>
              <a:t>Multi-omic data integration with latent variable models</a:t>
            </a:r>
            <a:endParaRPr b="0" i="0" sz="1600" u="none" cap="none" strike="noStrike">
              <a:solidFill>
                <a:srgbClr val="000000"/>
              </a:solidFill>
              <a:latin typeface="Garamond"/>
              <a:ea typeface="Garamond"/>
              <a:cs typeface="Garamond"/>
              <a:sym typeface="Garamond"/>
            </a:endParaRPr>
          </a:p>
          <a:p>
            <a:pPr indent="-285750" lvl="0" marL="285750" marR="0" rtl="0" algn="l">
              <a:lnSpc>
                <a:spcPct val="100000"/>
              </a:lnSpc>
              <a:spcBef>
                <a:spcPts val="600"/>
              </a:spcBef>
              <a:spcAft>
                <a:spcPts val="0"/>
              </a:spcAft>
              <a:buClr>
                <a:srgbClr val="000000"/>
              </a:buClr>
              <a:buSzPts val="1600"/>
              <a:buFont typeface="Arial"/>
              <a:buChar char="•"/>
            </a:pPr>
            <a:r>
              <a:rPr b="1" i="0" lang="en-GB" sz="1600" u="none" cap="none" strike="noStrike">
                <a:solidFill>
                  <a:srgbClr val="3170B9"/>
                </a:solidFill>
                <a:latin typeface="Arial"/>
                <a:ea typeface="Arial"/>
                <a:cs typeface="Arial"/>
                <a:sym typeface="Arial"/>
              </a:rPr>
              <a:t>DC3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0000"/>
                </a:solidFill>
                <a:latin typeface="Garamond"/>
                <a:ea typeface="Garamond"/>
                <a:cs typeface="Garamond"/>
                <a:sym typeface="Garamond"/>
              </a:rPr>
              <a:t>Hologenomic insights into host-microbiota three-dimensional organisation</a:t>
            </a:r>
            <a:endParaRPr/>
          </a:p>
          <a:p>
            <a:pPr indent="-222250" lvl="0" marL="285750" marR="0" rtl="0" algn="l">
              <a:lnSpc>
                <a:spcPct val="100000"/>
              </a:lnSpc>
              <a:spcBef>
                <a:spcPts val="600"/>
              </a:spcBef>
              <a:spcAft>
                <a:spcPts val="0"/>
              </a:spcAft>
              <a:buClr>
                <a:srgbClr val="000000"/>
              </a:buClr>
              <a:buSzPts val="1000"/>
              <a:buFont typeface="Arial"/>
              <a:buNone/>
            </a:pPr>
            <a:r>
              <a:t/>
            </a:r>
            <a:endParaRPr b="0" i="0" sz="1000" u="none" cap="none" strike="noStrike">
              <a:solidFill>
                <a:srgbClr val="000000"/>
              </a:solidFill>
              <a:latin typeface="Garamond"/>
              <a:ea typeface="Garamond"/>
              <a:cs typeface="Garamond"/>
              <a:sym typeface="Garamond"/>
            </a:endParaRPr>
          </a:p>
          <a:p>
            <a:pPr indent="-285750" lvl="0" marL="285750" marR="0" rtl="0" algn="l">
              <a:lnSpc>
                <a:spcPct val="100000"/>
              </a:lnSpc>
              <a:spcBef>
                <a:spcPts val="600"/>
              </a:spcBef>
              <a:spcAft>
                <a:spcPts val="0"/>
              </a:spcAft>
              <a:buClr>
                <a:srgbClr val="000000"/>
              </a:buClr>
              <a:buSzPts val="1600"/>
              <a:buFont typeface="Arial"/>
              <a:buChar char="•"/>
            </a:pPr>
            <a:r>
              <a:rPr b="1" i="0" lang="en-GB" sz="1600" u="none" cap="none" strike="noStrike">
                <a:solidFill>
                  <a:srgbClr val="3170B9"/>
                </a:solidFill>
                <a:latin typeface="Arial"/>
                <a:ea typeface="Arial"/>
                <a:cs typeface="Arial"/>
                <a:sym typeface="Arial"/>
              </a:rPr>
              <a:t>DC4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0000"/>
                </a:solidFill>
                <a:latin typeface="Garamond"/>
                <a:ea typeface="Garamond"/>
                <a:cs typeface="Garamond"/>
                <a:sym typeface="Garamond"/>
              </a:rPr>
              <a:t>In vitro investigation of host-microbiota dynamics in the human gut</a:t>
            </a:r>
            <a:endParaRPr b="0" i="0" sz="1600" u="none" cap="none" strike="noStrike">
              <a:solidFill>
                <a:srgbClr val="000000"/>
              </a:solidFill>
              <a:latin typeface="Garamond"/>
              <a:ea typeface="Garamond"/>
              <a:cs typeface="Garamond"/>
              <a:sym typeface="Garamond"/>
            </a:endParaRPr>
          </a:p>
          <a:p>
            <a:pPr indent="-285750" lvl="0" marL="285750" marR="0" rtl="0" algn="l">
              <a:lnSpc>
                <a:spcPct val="100000"/>
              </a:lnSpc>
              <a:spcBef>
                <a:spcPts val="600"/>
              </a:spcBef>
              <a:spcAft>
                <a:spcPts val="0"/>
              </a:spcAft>
              <a:buClr>
                <a:srgbClr val="000000"/>
              </a:buClr>
              <a:buSzPts val="1600"/>
              <a:buFont typeface="Arial"/>
              <a:buChar char="•"/>
            </a:pPr>
            <a:r>
              <a:rPr b="1" i="0" lang="en-GB" sz="1600" u="none" cap="none" strike="noStrike">
                <a:solidFill>
                  <a:srgbClr val="3170B9"/>
                </a:solidFill>
                <a:latin typeface="Arial"/>
                <a:ea typeface="Arial"/>
                <a:cs typeface="Arial"/>
                <a:sym typeface="Arial"/>
              </a:rPr>
              <a:t>DC5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0000"/>
                </a:solidFill>
                <a:latin typeface="Garamond"/>
                <a:ea typeface="Garamond"/>
                <a:cs typeface="Garamond"/>
                <a:sym typeface="Garamond"/>
              </a:rPr>
              <a:t>Elucidating the effect of functional microbiome attributes in vertebrate dietary shifts</a:t>
            </a:r>
            <a:endParaRPr b="0" i="0" sz="1600" u="none" cap="none" strike="noStrike">
              <a:solidFill>
                <a:srgbClr val="000000"/>
              </a:solidFill>
              <a:latin typeface="Garamond"/>
              <a:ea typeface="Garamond"/>
              <a:cs typeface="Garamond"/>
              <a:sym typeface="Garamond"/>
            </a:endParaRPr>
          </a:p>
          <a:p>
            <a:pPr indent="-285750" lvl="0" marL="285750" marR="0" rtl="0" algn="l">
              <a:lnSpc>
                <a:spcPct val="100000"/>
              </a:lnSpc>
              <a:spcBef>
                <a:spcPts val="600"/>
              </a:spcBef>
              <a:spcAft>
                <a:spcPts val="0"/>
              </a:spcAft>
              <a:buClr>
                <a:srgbClr val="000000"/>
              </a:buClr>
              <a:buSzPts val="1600"/>
              <a:buFont typeface="Arial"/>
              <a:buChar char="•"/>
            </a:pPr>
            <a:r>
              <a:rPr b="1" i="0" lang="en-GB" sz="1600" u="none" cap="none" strike="noStrike">
                <a:solidFill>
                  <a:srgbClr val="3170B9"/>
                </a:solidFill>
                <a:latin typeface="Arial"/>
                <a:ea typeface="Arial"/>
                <a:cs typeface="Arial"/>
                <a:sym typeface="Arial"/>
              </a:rPr>
              <a:t>DC6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0000"/>
                </a:solidFill>
                <a:latin typeface="Garamond"/>
                <a:ea typeface="Garamond"/>
                <a:cs typeface="Garamond"/>
                <a:sym typeface="Garamond"/>
              </a:rPr>
              <a:t>Longitudinal hologenomic dynamics of host-microbiota interactions</a:t>
            </a:r>
            <a:endParaRPr b="0" i="0" sz="1600" u="none" cap="none" strike="noStrike">
              <a:solidFill>
                <a:srgbClr val="000000"/>
              </a:solidFill>
              <a:latin typeface="Garamond"/>
              <a:ea typeface="Garamond"/>
              <a:cs typeface="Garamond"/>
              <a:sym typeface="Garamond"/>
            </a:endParaRPr>
          </a:p>
          <a:p>
            <a:pPr indent="-285750" lvl="0" marL="285750" marR="0" rtl="0" algn="l">
              <a:lnSpc>
                <a:spcPct val="100000"/>
              </a:lnSpc>
              <a:spcBef>
                <a:spcPts val="600"/>
              </a:spcBef>
              <a:spcAft>
                <a:spcPts val="0"/>
              </a:spcAft>
              <a:buClr>
                <a:srgbClr val="000000"/>
              </a:buClr>
              <a:buSzPts val="1600"/>
              <a:buFont typeface="Arial"/>
              <a:buChar char="•"/>
            </a:pPr>
            <a:r>
              <a:rPr b="1" i="0" lang="en-GB" sz="1600" u="none" cap="none" strike="noStrike">
                <a:solidFill>
                  <a:srgbClr val="3170B9"/>
                </a:solidFill>
                <a:latin typeface="Arial"/>
                <a:ea typeface="Arial"/>
                <a:cs typeface="Arial"/>
                <a:sym typeface="Arial"/>
              </a:rPr>
              <a:t>DC7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0000"/>
                </a:solidFill>
                <a:latin typeface="Garamond"/>
                <a:ea typeface="Garamond"/>
                <a:cs typeface="Garamond"/>
                <a:sym typeface="Garamond"/>
              </a:rPr>
              <a:t>Hologenomic underpinnings of animal behaviour</a:t>
            </a:r>
            <a:endParaRPr b="0" i="0" sz="1600" u="none" cap="none" strike="noStrike">
              <a:solidFill>
                <a:srgbClr val="000000"/>
              </a:solidFill>
              <a:latin typeface="Garamond"/>
              <a:ea typeface="Garamond"/>
              <a:cs typeface="Garamond"/>
              <a:sym typeface="Garamond"/>
            </a:endParaRPr>
          </a:p>
          <a:p>
            <a:pPr indent="-222250" lvl="0" marL="285750" marR="0" rtl="0" algn="l">
              <a:lnSpc>
                <a:spcPct val="100000"/>
              </a:lnSpc>
              <a:spcBef>
                <a:spcPts val="600"/>
              </a:spcBef>
              <a:spcAft>
                <a:spcPts val="0"/>
              </a:spcAft>
              <a:buClr>
                <a:srgbClr val="000000"/>
              </a:buClr>
              <a:buSzPts val="1000"/>
              <a:buFont typeface="Arial"/>
              <a:buNone/>
            </a:pPr>
            <a:r>
              <a:t/>
            </a:r>
            <a:endParaRPr b="1" i="0" sz="1000" u="none" cap="none" strike="noStrike">
              <a:solidFill>
                <a:srgbClr val="3170B9"/>
              </a:solidFill>
              <a:latin typeface="Arial"/>
              <a:ea typeface="Arial"/>
              <a:cs typeface="Arial"/>
              <a:sym typeface="Arial"/>
            </a:endParaRPr>
          </a:p>
          <a:p>
            <a:pPr indent="-285750" lvl="0" marL="285750" marR="0" rtl="0" algn="l">
              <a:lnSpc>
                <a:spcPct val="100000"/>
              </a:lnSpc>
              <a:spcBef>
                <a:spcPts val="600"/>
              </a:spcBef>
              <a:spcAft>
                <a:spcPts val="0"/>
              </a:spcAft>
              <a:buClr>
                <a:srgbClr val="000000"/>
              </a:buClr>
              <a:buSzPts val="1600"/>
              <a:buFont typeface="Arial"/>
              <a:buChar char="•"/>
            </a:pPr>
            <a:r>
              <a:rPr b="1" i="0" lang="en-GB" sz="1600" u="none" cap="none" strike="noStrike">
                <a:solidFill>
                  <a:srgbClr val="3170B9"/>
                </a:solidFill>
                <a:latin typeface="Arial"/>
                <a:ea typeface="Arial"/>
                <a:cs typeface="Arial"/>
                <a:sym typeface="Arial"/>
              </a:rPr>
              <a:t>DC8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0000"/>
                </a:solidFill>
                <a:latin typeface="Garamond"/>
                <a:ea typeface="Garamond"/>
                <a:cs typeface="Garamond"/>
                <a:sym typeface="Garamond"/>
              </a:rPr>
              <a:t>Linking gut microbial communities to feed efficiency in Atlantic salmon</a:t>
            </a:r>
            <a:endParaRPr b="0" i="0" sz="1600" u="none" cap="none" strike="noStrike">
              <a:solidFill>
                <a:srgbClr val="000000"/>
              </a:solidFill>
              <a:latin typeface="Garamond"/>
              <a:ea typeface="Garamond"/>
              <a:cs typeface="Garamond"/>
              <a:sym typeface="Garamond"/>
            </a:endParaRPr>
          </a:p>
          <a:p>
            <a:pPr indent="-285750" lvl="0" marL="285750" marR="0" rtl="0" algn="l">
              <a:lnSpc>
                <a:spcPct val="100000"/>
              </a:lnSpc>
              <a:spcBef>
                <a:spcPts val="600"/>
              </a:spcBef>
              <a:spcAft>
                <a:spcPts val="0"/>
              </a:spcAft>
              <a:buClr>
                <a:srgbClr val="000000"/>
              </a:buClr>
              <a:buSzPts val="1600"/>
              <a:buFont typeface="Arial"/>
              <a:buChar char="•"/>
            </a:pPr>
            <a:r>
              <a:rPr b="1" i="0" lang="en-GB" sz="1600" u="none" cap="none" strike="noStrike">
                <a:solidFill>
                  <a:srgbClr val="3170B9"/>
                </a:solidFill>
                <a:latin typeface="Arial"/>
                <a:ea typeface="Arial"/>
                <a:cs typeface="Arial"/>
                <a:sym typeface="Arial"/>
              </a:rPr>
              <a:t>DC9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0000"/>
                </a:solidFill>
                <a:latin typeface="Garamond"/>
                <a:ea typeface="Garamond"/>
                <a:cs typeface="Garamond"/>
                <a:sym typeface="Garamond"/>
              </a:rPr>
              <a:t>Feed-microbiome-host interactions in production animals</a:t>
            </a:r>
            <a:endParaRPr b="0" i="0" sz="1600" u="none" cap="none" strike="noStrike">
              <a:solidFill>
                <a:srgbClr val="000000"/>
              </a:solidFill>
              <a:latin typeface="Garamond"/>
              <a:ea typeface="Garamond"/>
              <a:cs typeface="Garamond"/>
              <a:sym typeface="Garamond"/>
            </a:endParaRPr>
          </a:p>
          <a:p>
            <a:pPr indent="-285750" lvl="0" marL="285750" marR="0" rtl="0" algn="l">
              <a:lnSpc>
                <a:spcPct val="100000"/>
              </a:lnSpc>
              <a:spcBef>
                <a:spcPts val="600"/>
              </a:spcBef>
              <a:spcAft>
                <a:spcPts val="0"/>
              </a:spcAft>
              <a:buClr>
                <a:srgbClr val="000000"/>
              </a:buClr>
              <a:buSzPts val="1600"/>
              <a:buFont typeface="Arial"/>
              <a:buChar char="•"/>
            </a:pPr>
            <a:r>
              <a:rPr b="1" i="0" lang="en-GB" sz="1600" u="none" cap="none" strike="noStrike">
                <a:solidFill>
                  <a:srgbClr val="3170B9"/>
                </a:solidFill>
                <a:latin typeface="Arial"/>
                <a:ea typeface="Arial"/>
                <a:cs typeface="Arial"/>
                <a:sym typeface="Arial"/>
              </a:rPr>
              <a:t>DC10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0000"/>
                </a:solidFill>
                <a:latin typeface="Garamond"/>
                <a:ea typeface="Garamond"/>
                <a:cs typeface="Garamond"/>
                <a:sym typeface="Garamond"/>
              </a:rPr>
              <a:t>Geospatial variation in human hologenomics profiles</a:t>
            </a:r>
            <a:endParaRPr b="0" i="0" sz="1600" u="none" cap="none" strike="noStrike">
              <a:solidFill>
                <a:srgbClr val="000000"/>
              </a:solidFill>
              <a:latin typeface="Garamond"/>
              <a:ea typeface="Garamond"/>
              <a:cs typeface="Garamond"/>
              <a:sym typeface="Garamond"/>
            </a:endParaRPr>
          </a:p>
          <a:p>
            <a:pPr indent="-285750" lvl="0" marL="285750" marR="0" rtl="0" algn="l">
              <a:lnSpc>
                <a:spcPct val="100000"/>
              </a:lnSpc>
              <a:spcBef>
                <a:spcPts val="600"/>
              </a:spcBef>
              <a:spcAft>
                <a:spcPts val="0"/>
              </a:spcAft>
              <a:buClr>
                <a:srgbClr val="000000"/>
              </a:buClr>
              <a:buSzPts val="1600"/>
              <a:buFont typeface="Arial"/>
              <a:buChar char="•"/>
            </a:pPr>
            <a:r>
              <a:rPr b="1" i="0" lang="en-GB" sz="1600" u="none" cap="none" strike="noStrike">
                <a:solidFill>
                  <a:srgbClr val="3170B9"/>
                </a:solidFill>
                <a:latin typeface="Arial"/>
                <a:ea typeface="Arial"/>
                <a:cs typeface="Arial"/>
                <a:sym typeface="Arial"/>
              </a:rPr>
              <a:t>DC11 </a:t>
            </a:r>
            <a:r>
              <a:rPr b="1" i="0" lang="en-GB" sz="1600" u="none" cap="none" strike="noStrike">
                <a:solidFill>
                  <a:srgbClr val="B07F05"/>
                </a:solidFill>
                <a:latin typeface="Garamond"/>
                <a:ea typeface="Garamond"/>
                <a:cs typeface="Garamond"/>
                <a:sym typeface="Garamond"/>
              </a:rPr>
              <a:t>- </a:t>
            </a:r>
            <a:r>
              <a:rPr b="1" i="0" lang="en-GB" sz="1600" u="none" cap="none" strike="noStrike">
                <a:solidFill>
                  <a:srgbClr val="000000"/>
                </a:solidFill>
                <a:latin typeface="Garamond"/>
                <a:ea typeface="Garamond"/>
                <a:cs typeface="Garamond"/>
                <a:sym typeface="Garamond"/>
              </a:rPr>
              <a:t>Early life microbiota-host interactions</a:t>
            </a:r>
            <a:endParaRPr b="0" i="0" sz="1600" u="none" cap="none" strike="noStrike">
              <a:solidFill>
                <a:srgbClr val="000000"/>
              </a:solidFill>
              <a:latin typeface="Garamond"/>
              <a:ea typeface="Garamond"/>
              <a:cs typeface="Garamond"/>
              <a:sym typeface="Garamond"/>
            </a:endParaRPr>
          </a:p>
          <a:p>
            <a:pPr indent="0" lvl="0" marL="0" marR="0" rtl="0" algn="l">
              <a:lnSpc>
                <a:spcPct val="100000"/>
              </a:lnSpc>
              <a:spcBef>
                <a:spcPts val="60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 name="Google Shape;136;p10"/>
          <p:cNvSpPr/>
          <p:nvPr/>
        </p:nvSpPr>
        <p:spPr>
          <a:xfrm>
            <a:off x="623461" y="970402"/>
            <a:ext cx="8400045" cy="1184463"/>
          </a:xfrm>
          <a:prstGeom prst="rect">
            <a:avLst/>
          </a:prstGeom>
          <a:noFill/>
          <a:ln cap="flat" cmpd="sng" w="381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B050"/>
              </a:solidFill>
              <a:latin typeface="Arial"/>
              <a:ea typeface="Arial"/>
              <a:cs typeface="Arial"/>
              <a:sym typeface="Arial"/>
            </a:endParaRPr>
          </a:p>
        </p:txBody>
      </p:sp>
      <p:sp>
        <p:nvSpPr>
          <p:cNvPr id="137" name="Google Shape;137;p10"/>
          <p:cNvSpPr/>
          <p:nvPr/>
        </p:nvSpPr>
        <p:spPr>
          <a:xfrm>
            <a:off x="623462" y="2202690"/>
            <a:ext cx="8400044" cy="1426558"/>
          </a:xfrm>
          <a:prstGeom prst="rect">
            <a:avLst/>
          </a:prstGeom>
          <a:noFill/>
          <a:ln cap="flat" cmpd="sng" w="381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8" name="Google Shape;138;p10"/>
          <p:cNvSpPr/>
          <p:nvPr/>
        </p:nvSpPr>
        <p:spPr>
          <a:xfrm>
            <a:off x="633846" y="3677074"/>
            <a:ext cx="8389659" cy="1394214"/>
          </a:xfrm>
          <a:prstGeom prst="rect">
            <a:avLst/>
          </a:prstGeom>
          <a:noFill/>
          <a:ln cap="flat" cmpd="sng" w="38100">
            <a:solidFill>
              <a:srgbClr val="1818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9" name="Google Shape;139;p10"/>
          <p:cNvSpPr txBox="1"/>
          <p:nvPr/>
        </p:nvSpPr>
        <p:spPr>
          <a:xfrm rot="-5400000">
            <a:off x="-354230" y="2667767"/>
            <a:ext cx="1399742"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C00000"/>
                </a:solidFill>
                <a:latin typeface="Arial"/>
                <a:ea typeface="Arial"/>
                <a:cs typeface="Arial"/>
                <a:sym typeface="Arial"/>
              </a:rPr>
              <a:t>Fundamental</a:t>
            </a:r>
            <a:endParaRPr/>
          </a:p>
          <a:p>
            <a:pPr indent="0" lvl="0" marL="0" marR="0" rtl="0" algn="ctr">
              <a:lnSpc>
                <a:spcPct val="100000"/>
              </a:lnSpc>
              <a:spcBef>
                <a:spcPts val="0"/>
              </a:spcBef>
              <a:spcAft>
                <a:spcPts val="0"/>
              </a:spcAft>
              <a:buNone/>
            </a:pPr>
            <a:r>
              <a:rPr b="0" i="0" lang="en-GB" sz="1400" u="none" cap="none" strike="noStrike">
                <a:solidFill>
                  <a:srgbClr val="C00000"/>
                </a:solidFill>
                <a:latin typeface="Arial"/>
                <a:ea typeface="Arial"/>
                <a:cs typeface="Arial"/>
                <a:sym typeface="Arial"/>
              </a:rPr>
              <a:t> insigths (WP4)</a:t>
            </a:r>
            <a:endParaRPr/>
          </a:p>
        </p:txBody>
      </p:sp>
      <p:sp>
        <p:nvSpPr>
          <p:cNvPr id="140" name="Google Shape;140;p10"/>
          <p:cNvSpPr txBox="1"/>
          <p:nvPr/>
        </p:nvSpPr>
        <p:spPr>
          <a:xfrm rot="-5400000">
            <a:off x="-364809" y="1251267"/>
            <a:ext cx="154401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00B050"/>
                </a:solidFill>
                <a:latin typeface="Arial"/>
                <a:ea typeface="Arial"/>
                <a:cs typeface="Arial"/>
                <a:sym typeface="Arial"/>
              </a:rPr>
              <a:t>Development</a:t>
            </a:r>
            <a:endParaRPr/>
          </a:p>
          <a:p>
            <a:pPr indent="0" lvl="0" marL="0" marR="0" rtl="0" algn="ctr">
              <a:lnSpc>
                <a:spcPct val="100000"/>
              </a:lnSpc>
              <a:spcBef>
                <a:spcPts val="0"/>
              </a:spcBef>
              <a:spcAft>
                <a:spcPts val="0"/>
              </a:spcAft>
              <a:buNone/>
            </a:pPr>
            <a:r>
              <a:rPr b="0" i="0" lang="en-GB" sz="1400" u="none" cap="none" strike="noStrike">
                <a:solidFill>
                  <a:srgbClr val="00B050"/>
                </a:solidFill>
                <a:latin typeface="Arial"/>
                <a:ea typeface="Arial"/>
                <a:cs typeface="Arial"/>
                <a:sym typeface="Arial"/>
              </a:rPr>
              <a:t> (WP3)</a:t>
            </a:r>
            <a:endParaRPr/>
          </a:p>
        </p:txBody>
      </p:sp>
      <p:sp>
        <p:nvSpPr>
          <p:cNvPr id="141" name="Google Shape;141;p10"/>
          <p:cNvSpPr txBox="1"/>
          <p:nvPr/>
        </p:nvSpPr>
        <p:spPr>
          <a:xfrm rot="-5400000">
            <a:off x="-176456" y="4112570"/>
            <a:ext cx="1061509"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GB" sz="1400" u="none" cap="none" strike="noStrike">
                <a:solidFill>
                  <a:srgbClr val="181818"/>
                </a:solidFill>
                <a:latin typeface="Arial"/>
                <a:ea typeface="Arial"/>
                <a:cs typeface="Arial"/>
                <a:sym typeface="Arial"/>
              </a:rPr>
              <a:t>Application</a:t>
            </a:r>
            <a:endParaRPr/>
          </a:p>
          <a:p>
            <a:pPr indent="0" lvl="0" marL="0" marR="0" rtl="0" algn="ctr">
              <a:lnSpc>
                <a:spcPct val="100000"/>
              </a:lnSpc>
              <a:spcBef>
                <a:spcPts val="0"/>
              </a:spcBef>
              <a:spcAft>
                <a:spcPts val="0"/>
              </a:spcAft>
              <a:buNone/>
            </a:pPr>
            <a:r>
              <a:rPr b="0" i="0" lang="en-GB" sz="1400" u="none" cap="none" strike="noStrike">
                <a:solidFill>
                  <a:srgbClr val="181818"/>
                </a:solidFill>
                <a:latin typeface="Arial"/>
                <a:ea typeface="Arial"/>
                <a:cs typeface="Arial"/>
                <a:sym typeface="Arial"/>
              </a:rPr>
              <a:t> (WP5)</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11"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147" name="Google Shape;147;p11"/>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pic>
        <p:nvPicPr>
          <p:cNvPr id="148" name="Google Shape;148;p11"/>
          <p:cNvPicPr preferRelativeResize="0"/>
          <p:nvPr/>
        </p:nvPicPr>
        <p:blipFill rotWithShape="1">
          <a:blip r:embed="rId4">
            <a:alphaModFix/>
          </a:blip>
          <a:srcRect b="0" l="0" r="0" t="0"/>
          <a:stretch/>
        </p:blipFill>
        <p:spPr>
          <a:xfrm>
            <a:off x="134076" y="557594"/>
            <a:ext cx="4905757" cy="3495489"/>
          </a:xfrm>
          <a:prstGeom prst="rect">
            <a:avLst/>
          </a:prstGeom>
          <a:noFill/>
          <a:ln>
            <a:noFill/>
          </a:ln>
        </p:spPr>
      </p:pic>
      <p:pic>
        <p:nvPicPr>
          <p:cNvPr id="149" name="Google Shape;149;p11"/>
          <p:cNvPicPr preferRelativeResize="0"/>
          <p:nvPr/>
        </p:nvPicPr>
        <p:blipFill rotWithShape="1">
          <a:blip r:embed="rId5">
            <a:alphaModFix/>
          </a:blip>
          <a:srcRect b="0" l="0" r="0" t="0"/>
          <a:stretch/>
        </p:blipFill>
        <p:spPr>
          <a:xfrm>
            <a:off x="134076" y="4151006"/>
            <a:ext cx="4905757" cy="578940"/>
          </a:xfrm>
          <a:prstGeom prst="rect">
            <a:avLst/>
          </a:prstGeom>
          <a:noFill/>
          <a:ln>
            <a:noFill/>
          </a:ln>
        </p:spPr>
      </p:pic>
      <p:graphicFrame>
        <p:nvGraphicFramePr>
          <p:cNvPr id="150" name="Google Shape;150;p11"/>
          <p:cNvGraphicFramePr/>
          <p:nvPr/>
        </p:nvGraphicFramePr>
        <p:xfrm>
          <a:off x="5553905" y="1419444"/>
          <a:ext cx="3000000" cy="3000000"/>
        </p:xfrm>
        <a:graphic>
          <a:graphicData uri="http://schemas.openxmlformats.org/drawingml/2006/table">
            <a:tbl>
              <a:tblPr>
                <a:noFill/>
                <a:tableStyleId>{45C31A92-7090-4DC8-BED5-6ED531D7E462}</a:tableStyleId>
              </a:tblPr>
              <a:tblGrid>
                <a:gridCol w="1056000"/>
                <a:gridCol w="1056000"/>
                <a:gridCol w="1056000"/>
              </a:tblGrid>
              <a:tr h="185850">
                <a:tc>
                  <a:txBody>
                    <a:bodyPr/>
                    <a:lstStyle/>
                    <a:p>
                      <a:pPr indent="0" lvl="0" marL="0" marR="0" rtl="0" algn="l">
                        <a:lnSpc>
                          <a:spcPct val="100000"/>
                        </a:lnSpc>
                        <a:spcBef>
                          <a:spcPts val="0"/>
                        </a:spcBef>
                        <a:spcAft>
                          <a:spcPts val="0"/>
                        </a:spcAft>
                        <a:buNone/>
                      </a:pPr>
                      <a:r>
                        <a:rPr b="1" lang="en-GB" sz="1100" u="none" cap="none" strike="noStrike">
                          <a:latin typeface="Garamond"/>
                          <a:ea typeface="Garamond"/>
                          <a:cs typeface="Garamond"/>
                          <a:sym typeface="Garamond"/>
                        </a:rPr>
                        <a:t>Doctoral Candidate </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GB" sz="1100" u="none" cap="none" strike="noStrike">
                          <a:latin typeface="Garamond"/>
                          <a:ea typeface="Garamond"/>
                          <a:cs typeface="Garamond"/>
                          <a:sym typeface="Garamond"/>
                        </a:rPr>
                        <a:t>Name</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GB" sz="1100" u="none" cap="none" strike="noStrike">
                          <a:latin typeface="Garamond"/>
                          <a:ea typeface="Garamond"/>
                          <a:cs typeface="Garamond"/>
                          <a:sym typeface="Garamond"/>
                        </a:rPr>
                        <a:t>Beneficiary</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195975">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DC1</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Veronica Quarato</a:t>
                      </a:r>
                      <a:endParaRPr b="0" sz="1100" u="none" cap="none" strike="noStrike">
                        <a:latin typeface="Garamond"/>
                        <a:ea typeface="Garamond"/>
                        <a:cs typeface="Garamond"/>
                        <a:sym typeface="Garamond"/>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100" u="none" cap="none" strike="noStrike">
                          <a:latin typeface="Garamond"/>
                          <a:ea typeface="Garamond"/>
                          <a:cs typeface="Garamond"/>
                          <a:sym typeface="Garamond"/>
                        </a:rPr>
                        <a:t>NMBU</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39700">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DC2</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Sneha Das</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100" u="none" cap="none" strike="noStrike">
                          <a:latin typeface="Garamond"/>
                          <a:ea typeface="Garamond"/>
                          <a:cs typeface="Garamond"/>
                          <a:sym typeface="Garamond"/>
                        </a:rPr>
                        <a:t>UTU</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85850">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DC3</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GB" sz="1100" u="none" cap="none" strike="noStrike">
                          <a:latin typeface="Garamond"/>
                          <a:ea typeface="Garamond"/>
                          <a:cs typeface="Garamond"/>
                          <a:sym typeface="Garamond"/>
                        </a:rPr>
                        <a:t>Zoé Melanie Horisberger</a:t>
                      </a:r>
                      <a:endParaRPr sz="1100" u="none" cap="none" strike="noStrike">
                        <a:latin typeface="Garamond"/>
                        <a:ea typeface="Garamond"/>
                        <a:cs typeface="Garamond"/>
                        <a:sym typeface="Garamond"/>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GB" sz="1100" u="none" cap="none" strike="noStrike">
                          <a:latin typeface="Garamond"/>
                          <a:ea typeface="Garamond"/>
                          <a:cs typeface="Garamond"/>
                          <a:sym typeface="Garamond"/>
                        </a:rPr>
                        <a:t>CNAG</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39700">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DC4</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b="0" lang="en-GB" sz="1100" u="none" cap="none" strike="noStrike">
                          <a:latin typeface="Garamond"/>
                          <a:ea typeface="Garamond"/>
                          <a:cs typeface="Garamond"/>
                          <a:sym typeface="Garamond"/>
                        </a:rPr>
                        <a:t>Adedamola Godwin Daodu</a:t>
                      </a:r>
                      <a:endParaRPr b="0" sz="1100" u="none" cap="none" strike="noStrike">
                        <a:latin typeface="Garamond"/>
                        <a:ea typeface="Garamond"/>
                        <a:cs typeface="Garamond"/>
                        <a:sym typeface="Garamond"/>
                      </a:endParaRPr>
                    </a:p>
                  </a:txBody>
                  <a:tcPr marT="11325" marB="113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0" lang="en-GB" sz="1100" u="none" cap="none" strike="noStrike">
                          <a:latin typeface="Garamond"/>
                          <a:ea typeface="Garamond"/>
                          <a:cs typeface="Garamond"/>
                          <a:sym typeface="Garamond"/>
                        </a:rPr>
                        <a:t>KUL</a:t>
                      </a:r>
                      <a:endParaRPr/>
                    </a:p>
                  </a:txBody>
                  <a:tcPr marT="11325" marB="113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39700">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DC5</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Lucas Padilha</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100" u="none" cap="none" strike="noStrike">
                          <a:latin typeface="Garamond"/>
                          <a:ea typeface="Garamond"/>
                          <a:cs typeface="Garamond"/>
                          <a:sym typeface="Garamond"/>
                        </a:rPr>
                        <a:t>UCPH</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39700">
                <a:tc>
                  <a:txBody>
                    <a:bodyPr/>
                    <a:lstStyle/>
                    <a:p>
                      <a:pPr indent="0" lvl="0" marL="0" marR="0" rtl="0" algn="l">
                        <a:lnSpc>
                          <a:spcPct val="100000"/>
                        </a:lnSpc>
                        <a:spcBef>
                          <a:spcPts val="0"/>
                        </a:spcBef>
                        <a:spcAft>
                          <a:spcPts val="0"/>
                        </a:spcAft>
                        <a:buNone/>
                      </a:pPr>
                      <a:r>
                        <a:rPr b="0" i="0" lang="en-GB" sz="1100" u="none" cap="none" strike="noStrike">
                          <a:solidFill>
                            <a:schemeClr val="dk1"/>
                          </a:solidFill>
                          <a:latin typeface="Garamond"/>
                          <a:ea typeface="Garamond"/>
                          <a:cs typeface="Garamond"/>
                          <a:sym typeface="Garamond"/>
                        </a:rPr>
                        <a:t>DC6</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i="0" lang="en-GB" sz="1100" u="none" cap="none" strike="noStrike">
                          <a:solidFill>
                            <a:schemeClr val="dk1"/>
                          </a:solidFill>
                          <a:latin typeface="Garamond"/>
                          <a:ea typeface="Garamond"/>
                          <a:cs typeface="Garamond"/>
                          <a:sym typeface="Garamond"/>
                        </a:rPr>
                        <a:t>Anh Vu Nguyen</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GB" sz="1100" u="none" cap="none" strike="noStrike">
                          <a:latin typeface="Garamond"/>
                          <a:ea typeface="Garamond"/>
                          <a:cs typeface="Garamond"/>
                          <a:sym typeface="Garamond"/>
                        </a:rPr>
                        <a:t>ATL</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39700">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DC7</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GB" sz="1100" u="none" cap="none" strike="noStrike">
                          <a:latin typeface="Garamond"/>
                          <a:ea typeface="Garamond"/>
                          <a:cs typeface="Garamond"/>
                          <a:sym typeface="Garamond"/>
                        </a:rPr>
                        <a:t>Elsa Brenner</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0" lang="en-GB" sz="1100" u="none" cap="none" strike="noStrike">
                          <a:latin typeface="Garamond"/>
                          <a:ea typeface="Garamond"/>
                          <a:cs typeface="Garamond"/>
                          <a:sym typeface="Garamond"/>
                        </a:rPr>
                        <a:t>UCPH</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39700">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DC8</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b="1" lang="en-GB" sz="1100" u="none" cap="none" strike="noStrike">
                          <a:latin typeface="Garamond"/>
                          <a:ea typeface="Garamond"/>
                          <a:cs typeface="Garamond"/>
                          <a:sym typeface="Garamond"/>
                        </a:rPr>
                        <a:t>Emmanuel Okoli Odah</a:t>
                      </a:r>
                      <a:endParaRPr/>
                    </a:p>
                  </a:txBody>
                  <a:tcPr marT="11325" marB="113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0" lang="en-GB" sz="1100" u="none" cap="none" strike="noStrike">
                          <a:latin typeface="Garamond"/>
                          <a:ea typeface="Garamond"/>
                          <a:cs typeface="Garamond"/>
                          <a:sym typeface="Garamond"/>
                        </a:rPr>
                        <a:t>NMBU</a:t>
                      </a:r>
                      <a:endParaRPr/>
                    </a:p>
                  </a:txBody>
                  <a:tcPr marT="11325" marB="113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39700">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DC9</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b="0" lang="en-GB" sz="1100" u="none" cap="none" strike="noStrike">
                          <a:latin typeface="Garamond"/>
                          <a:ea typeface="Garamond"/>
                          <a:cs typeface="Garamond"/>
                          <a:sym typeface="Garamond"/>
                        </a:rPr>
                        <a:t>Katerina Katirtzoglou</a:t>
                      </a:r>
                      <a:endParaRPr b="0" sz="1100" u="none" cap="none" strike="noStrike">
                        <a:latin typeface="Garamond"/>
                        <a:ea typeface="Garamond"/>
                        <a:cs typeface="Garamond"/>
                        <a:sym typeface="Garamond"/>
                      </a:endParaRPr>
                    </a:p>
                  </a:txBody>
                  <a:tcPr marT="11325" marB="113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0" lang="en-GB" sz="1100" u="none" cap="none" strike="noStrike">
                          <a:latin typeface="Garamond"/>
                          <a:ea typeface="Garamond"/>
                          <a:cs typeface="Garamond"/>
                          <a:sym typeface="Garamond"/>
                        </a:rPr>
                        <a:t>NMBU</a:t>
                      </a:r>
                      <a:endParaRPr/>
                    </a:p>
                  </a:txBody>
                  <a:tcPr marT="11325" marB="113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6475">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DC10</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100"/>
                        <a:buFont typeface="Arial"/>
                        <a:buNone/>
                      </a:pPr>
                      <a:r>
                        <a:rPr b="0" lang="en-GB" sz="1100" u="none" cap="none" strike="noStrike">
                          <a:latin typeface="Garamond"/>
                          <a:ea typeface="Garamond"/>
                          <a:cs typeface="Garamond"/>
                          <a:sym typeface="Garamond"/>
                        </a:rPr>
                        <a:t>Joao Paulo Cassucci dos Santos</a:t>
                      </a:r>
                      <a:endParaRPr/>
                    </a:p>
                  </a:txBody>
                  <a:tcPr marT="11325" marB="113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0" lang="en-GB" sz="1100" u="none" cap="none" strike="noStrike">
                          <a:latin typeface="Garamond"/>
                          <a:ea typeface="Garamond"/>
                          <a:cs typeface="Garamond"/>
                          <a:sym typeface="Garamond"/>
                        </a:rPr>
                        <a:t>UTU</a:t>
                      </a:r>
                      <a:endParaRPr/>
                    </a:p>
                  </a:txBody>
                  <a:tcPr marT="11325" marB="113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85850">
                <a:tc>
                  <a:txBody>
                    <a:bodyPr/>
                    <a:lstStyle/>
                    <a:p>
                      <a:pPr indent="0" lvl="0" marL="0" marR="0" rtl="0" algn="l">
                        <a:lnSpc>
                          <a:spcPct val="100000"/>
                        </a:lnSpc>
                        <a:spcBef>
                          <a:spcPts val="0"/>
                        </a:spcBef>
                        <a:spcAft>
                          <a:spcPts val="0"/>
                        </a:spcAft>
                        <a:buNone/>
                      </a:pPr>
                      <a:r>
                        <a:rPr b="0" lang="en-GB" sz="1100" u="none" cap="none" strike="noStrike">
                          <a:latin typeface="Garamond"/>
                          <a:ea typeface="Garamond"/>
                          <a:cs typeface="Garamond"/>
                          <a:sym typeface="Garamond"/>
                        </a:rPr>
                        <a:t>DC11</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GB" sz="1100" u="none" cap="none" strike="noStrike">
                          <a:latin typeface="Garamond"/>
                          <a:ea typeface="Garamond"/>
                          <a:cs typeface="Garamond"/>
                          <a:sym typeface="Garamond"/>
                        </a:rPr>
                        <a:t>Chujun Zhang</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GB" sz="1100" u="none" cap="none" strike="noStrike">
                          <a:latin typeface="Garamond"/>
                          <a:ea typeface="Garamond"/>
                          <a:cs typeface="Garamond"/>
                          <a:sym typeface="Garamond"/>
                        </a:rPr>
                        <a:t>UB</a:t>
                      </a:r>
                      <a:endParaRPr/>
                    </a:p>
                  </a:txBody>
                  <a:tcPr marT="11325" marB="11325" marR="17000" marL="17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12"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156" name="Google Shape;156;p12"/>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pic>
        <p:nvPicPr>
          <p:cNvPr id="157" name="Google Shape;157;p12"/>
          <p:cNvPicPr preferRelativeResize="0"/>
          <p:nvPr/>
        </p:nvPicPr>
        <p:blipFill rotWithShape="1">
          <a:blip r:embed="rId4">
            <a:alphaModFix/>
          </a:blip>
          <a:srcRect b="0" l="0" r="0" t="0"/>
          <a:stretch/>
        </p:blipFill>
        <p:spPr>
          <a:xfrm>
            <a:off x="134076" y="604568"/>
            <a:ext cx="4934240" cy="3230241"/>
          </a:xfrm>
          <a:prstGeom prst="rect">
            <a:avLst/>
          </a:prstGeom>
          <a:noFill/>
          <a:ln>
            <a:noFill/>
          </a:ln>
        </p:spPr>
      </p:pic>
      <p:sp>
        <p:nvSpPr>
          <p:cNvPr id="158" name="Google Shape;158;p12"/>
          <p:cNvSpPr txBox="1"/>
          <p:nvPr/>
        </p:nvSpPr>
        <p:spPr>
          <a:xfrm>
            <a:off x="5011609" y="1615419"/>
            <a:ext cx="1464829"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900" u="none" cap="none" strike="noStrike">
                <a:solidFill>
                  <a:srgbClr val="000000"/>
                </a:solidFill>
                <a:latin typeface="Garamond"/>
                <a:ea typeface="Garamond"/>
                <a:cs typeface="Garamond"/>
                <a:sym typeface="Garamond"/>
              </a:rPr>
              <a:t>Antti Karkman</a:t>
            </a:r>
            <a:endParaRPr b="0" i="0" sz="900" u="none" cap="none" strike="noStrike">
              <a:solidFill>
                <a:srgbClr val="000000"/>
              </a:solidFill>
              <a:latin typeface="Arial"/>
              <a:ea typeface="Arial"/>
              <a:cs typeface="Arial"/>
              <a:sym typeface="Arial"/>
            </a:endParaRPr>
          </a:p>
        </p:txBody>
      </p:sp>
      <p:sp>
        <p:nvSpPr>
          <p:cNvPr id="159" name="Google Shape;159;p12"/>
          <p:cNvSpPr txBox="1"/>
          <p:nvPr/>
        </p:nvSpPr>
        <p:spPr>
          <a:xfrm>
            <a:off x="5011609" y="3388517"/>
            <a:ext cx="1753768"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900" u="none" cap="none" strike="noStrike">
                <a:solidFill>
                  <a:srgbClr val="000000"/>
                </a:solidFill>
                <a:latin typeface="Garamond"/>
                <a:ea typeface="Garamond"/>
                <a:cs typeface="Garamond"/>
                <a:sym typeface="Garamond"/>
              </a:rPr>
              <a:t>Pranvera Hiseni</a:t>
            </a:r>
            <a:endParaRPr b="0" i="0" sz="900" u="none" cap="none" strike="noStrike">
              <a:solidFill>
                <a:srgbClr val="000000"/>
              </a:solidFill>
              <a:latin typeface="Arial"/>
              <a:ea typeface="Arial"/>
              <a:cs typeface="Arial"/>
              <a:sym typeface="Arial"/>
            </a:endParaRPr>
          </a:p>
        </p:txBody>
      </p:sp>
      <p:sp>
        <p:nvSpPr>
          <p:cNvPr id="160" name="Google Shape;160;p12"/>
          <p:cNvSpPr txBox="1"/>
          <p:nvPr/>
        </p:nvSpPr>
        <p:spPr>
          <a:xfrm>
            <a:off x="5023634" y="2927292"/>
            <a:ext cx="1408122"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900" u="none" cap="none" strike="noStrike">
                <a:solidFill>
                  <a:srgbClr val="000000"/>
                </a:solidFill>
                <a:latin typeface="Garamond"/>
                <a:ea typeface="Garamond"/>
                <a:cs typeface="Garamond"/>
                <a:sym typeface="Garamond"/>
              </a:rPr>
              <a:t>Nicole Reisinger</a:t>
            </a:r>
            <a:endParaRPr b="0" i="0" sz="900" u="none" cap="none" strike="noStrike">
              <a:solidFill>
                <a:srgbClr val="000000"/>
              </a:solidFill>
              <a:latin typeface="Arial"/>
              <a:ea typeface="Arial"/>
              <a:cs typeface="Arial"/>
              <a:sym typeface="Arial"/>
            </a:endParaRPr>
          </a:p>
        </p:txBody>
      </p:sp>
      <p:pic>
        <p:nvPicPr>
          <p:cNvPr descr="Locations" id="161" name="Google Shape;161;p12"/>
          <p:cNvPicPr preferRelativeResize="0"/>
          <p:nvPr/>
        </p:nvPicPr>
        <p:blipFill rotWithShape="1">
          <a:blip r:embed="rId5">
            <a:alphaModFix/>
          </a:blip>
          <a:srcRect b="40668" l="0" r="0" t="42500"/>
          <a:stretch/>
        </p:blipFill>
        <p:spPr>
          <a:xfrm>
            <a:off x="6024980" y="2922831"/>
            <a:ext cx="1753769" cy="23366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13"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167" name="Google Shape;167;p13"/>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pic>
        <p:nvPicPr>
          <p:cNvPr id="168" name="Google Shape;168;p13"/>
          <p:cNvPicPr preferRelativeResize="0"/>
          <p:nvPr/>
        </p:nvPicPr>
        <p:blipFill rotWithShape="1">
          <a:blip r:embed="rId4">
            <a:alphaModFix/>
          </a:blip>
          <a:srcRect b="0" l="0" r="0" t="0"/>
          <a:stretch/>
        </p:blipFill>
        <p:spPr>
          <a:xfrm>
            <a:off x="134075" y="717614"/>
            <a:ext cx="5044883" cy="250050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14"/>
          <p:cNvPicPr preferRelativeResize="0"/>
          <p:nvPr/>
        </p:nvPicPr>
        <p:blipFill rotWithShape="1">
          <a:blip r:embed="rId3">
            <a:alphaModFix/>
          </a:blip>
          <a:srcRect b="0" l="0" r="0" t="0"/>
          <a:stretch/>
        </p:blipFill>
        <p:spPr>
          <a:xfrm>
            <a:off x="685800" y="725301"/>
            <a:ext cx="7772400" cy="3523488"/>
          </a:xfrm>
          <a:prstGeom prst="rect">
            <a:avLst/>
          </a:prstGeom>
          <a:noFill/>
          <a:ln>
            <a:noFill/>
          </a:ln>
        </p:spPr>
      </p:pic>
      <p:pic>
        <p:nvPicPr>
          <p:cNvPr id="174" name="Google Shape;174;p14" title="hologen_logo_wide.png"/>
          <p:cNvPicPr preferRelativeResize="0"/>
          <p:nvPr/>
        </p:nvPicPr>
        <p:blipFill rotWithShape="1">
          <a:blip r:embed="rId4">
            <a:alphaModFix/>
          </a:blip>
          <a:srcRect b="0" l="0" r="0" t="0"/>
          <a:stretch/>
        </p:blipFill>
        <p:spPr>
          <a:xfrm>
            <a:off x="134076" y="72213"/>
            <a:ext cx="1899728" cy="302400"/>
          </a:xfrm>
          <a:prstGeom prst="rect">
            <a:avLst/>
          </a:prstGeom>
          <a:noFill/>
          <a:ln>
            <a:noFill/>
          </a:ln>
        </p:spPr>
      </p:pic>
      <p:sp>
        <p:nvSpPr>
          <p:cNvPr id="175" name="Google Shape;175;p14"/>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176" name="Google Shape;176;p14"/>
          <p:cNvSpPr/>
          <p:nvPr/>
        </p:nvSpPr>
        <p:spPr>
          <a:xfrm>
            <a:off x="3543300" y="717137"/>
            <a:ext cx="2841171" cy="11361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5"/>
          <p:cNvSpPr txBox="1"/>
          <p:nvPr/>
        </p:nvSpPr>
        <p:spPr>
          <a:xfrm>
            <a:off x="1319705" y="2989907"/>
            <a:ext cx="4572000"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400" u="none" cap="none" strike="noStrike">
                <a:solidFill>
                  <a:srgbClr val="000000"/>
                </a:solidFill>
                <a:latin typeface="Arial"/>
                <a:ea typeface="Arial"/>
                <a:cs typeface="Arial"/>
                <a:sym typeface="Arial"/>
              </a:rPr>
              <a:t>REA (European Research Executive Agency)</a:t>
            </a:r>
            <a:endParaRPr/>
          </a:p>
          <a:p>
            <a:pPr indent="0" lvl="0" marL="0" marR="0" rtl="0" algn="l">
              <a:lnSpc>
                <a:spcPct val="100000"/>
              </a:lnSpc>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 Audrey Arfi</a:t>
            </a:r>
            <a:endParaRPr b="0" i="0" sz="1400" u="none" cap="none" strike="noStrike">
              <a:solidFill>
                <a:srgbClr val="000000"/>
              </a:solidFill>
              <a:latin typeface="Arial"/>
              <a:ea typeface="Arial"/>
              <a:cs typeface="Arial"/>
              <a:sym typeface="Arial"/>
            </a:endParaRPr>
          </a:p>
        </p:txBody>
      </p:sp>
      <p:pic>
        <p:nvPicPr>
          <p:cNvPr descr="A logo with blue lines&#10;&#10;AI-generated content may be incorrect." id="182" name="Google Shape;182;p15"/>
          <p:cNvPicPr preferRelativeResize="0"/>
          <p:nvPr/>
        </p:nvPicPr>
        <p:blipFill rotWithShape="1">
          <a:blip r:embed="rId3">
            <a:alphaModFix/>
          </a:blip>
          <a:srcRect b="0" l="0" r="0" t="0"/>
          <a:stretch/>
        </p:blipFill>
        <p:spPr>
          <a:xfrm>
            <a:off x="914400" y="361007"/>
            <a:ext cx="7315200" cy="2628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6" name="Shape 186"/>
        <p:cNvGrpSpPr/>
        <p:nvPr/>
      </p:nvGrpSpPr>
      <p:grpSpPr>
        <a:xfrm>
          <a:off x="0" y="0"/>
          <a:ext cx="0" cy="0"/>
          <a:chOff x="0" y="0"/>
          <a:chExt cx="0" cy="0"/>
        </a:xfrm>
      </p:grpSpPr>
      <p:pic>
        <p:nvPicPr>
          <p:cNvPr id="187" name="Google Shape;187;p16"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188" name="Google Shape;188;p16"/>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189" name="Google Shape;189;p16"/>
          <p:cNvSpPr/>
          <p:nvPr/>
        </p:nvSpPr>
        <p:spPr>
          <a:xfrm>
            <a:off x="240092" y="654752"/>
            <a:ext cx="5690257" cy="614149"/>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1" i="0" lang="en-GB" sz="2800" u="none" cap="none" strike="noStrike">
                <a:solidFill>
                  <a:srgbClr val="3A7D99"/>
                </a:solidFill>
                <a:latin typeface="Lexend"/>
                <a:ea typeface="Lexend"/>
                <a:cs typeface="Lexend"/>
                <a:sym typeface="Lexend"/>
              </a:rPr>
              <a:t>Organization</a:t>
            </a:r>
            <a:endParaRPr/>
          </a:p>
        </p:txBody>
      </p:sp>
      <p:graphicFrame>
        <p:nvGraphicFramePr>
          <p:cNvPr id="190" name="Google Shape;190;p16"/>
          <p:cNvGraphicFramePr/>
          <p:nvPr/>
        </p:nvGraphicFramePr>
        <p:xfrm>
          <a:off x="240092" y="1549040"/>
          <a:ext cx="3000000" cy="3000000"/>
        </p:xfrm>
        <a:graphic>
          <a:graphicData uri="http://schemas.openxmlformats.org/drawingml/2006/table">
            <a:tbl>
              <a:tblPr>
                <a:noFill/>
                <a:tableStyleId>{45C31A92-7090-4DC8-BED5-6ED531D7E462}</a:tableStyleId>
              </a:tblPr>
              <a:tblGrid>
                <a:gridCol w="909675"/>
                <a:gridCol w="3796200"/>
                <a:gridCol w="1749400"/>
                <a:gridCol w="1172100"/>
                <a:gridCol w="577300"/>
                <a:gridCol w="507325"/>
              </a:tblGrid>
              <a:tr h="200025">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WP</a:t>
                      </a:r>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Title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Leader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Beneficiary</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Start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End</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B7B7B7"/>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WP1</a:t>
                      </a:r>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Management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400" u="none" cap="none" strike="noStrike">
                          <a:latin typeface="Garamond"/>
                          <a:ea typeface="Garamond"/>
                          <a:cs typeface="Garamond"/>
                          <a:sym typeface="Garamond"/>
                        </a:rPr>
                        <a:t>Hvidsten</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NMBU</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M1</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M48</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WP2</a:t>
                      </a:r>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Training (</a:t>
                      </a:r>
                      <a:r>
                        <a:rPr b="1" lang="en-GB" sz="1400" u="none" cap="none" strike="noStrike">
                          <a:solidFill>
                            <a:srgbClr val="C00000"/>
                          </a:solidFill>
                          <a:latin typeface="Garamond"/>
                          <a:ea typeface="Garamond"/>
                          <a:cs typeface="Garamond"/>
                          <a:sym typeface="Garamond"/>
                        </a:rPr>
                        <a:t>TO1-3</a:t>
                      </a:r>
                      <a:r>
                        <a:rPr b="1" lang="en-GB" sz="1400" u="none" cap="none" strike="noStrike">
                          <a:latin typeface="Garamond"/>
                          <a:ea typeface="Garamond"/>
                          <a:cs typeface="Garamond"/>
                          <a:sym typeface="Garamond"/>
                        </a:rPr>
                        <a: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400" u="none" cap="none" strike="noStrike">
                          <a:latin typeface="Garamond"/>
                          <a:ea typeface="Garamond"/>
                          <a:cs typeface="Garamond"/>
                          <a:sym typeface="Garamond"/>
                        </a:rPr>
                        <a:t>Lahti</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UTU</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M7</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M48</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WP3</a:t>
                      </a:r>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Research: Development (</a:t>
                      </a:r>
                      <a:r>
                        <a:rPr b="1" lang="en-GB" sz="1400" u="none" cap="none" strike="noStrike">
                          <a:solidFill>
                            <a:srgbClr val="B07F05"/>
                          </a:solidFill>
                          <a:latin typeface="Garamond"/>
                          <a:ea typeface="Garamond"/>
                          <a:cs typeface="Garamond"/>
                          <a:sym typeface="Garamond"/>
                        </a:rPr>
                        <a:t>RO1</a:t>
                      </a:r>
                      <a:r>
                        <a:rPr b="1" lang="en-GB" sz="1400" u="none" cap="none" strike="noStrike">
                          <a:latin typeface="Garamond"/>
                          <a:ea typeface="Garamond"/>
                          <a:cs typeface="Garamond"/>
                          <a:sym typeface="Garamond"/>
                        </a:rPr>
                        <a: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400" u="none" cap="none" strike="noStrike">
                          <a:latin typeface="Garamond"/>
                          <a:ea typeface="Garamond"/>
                          <a:cs typeface="Garamond"/>
                          <a:sym typeface="Garamond"/>
                        </a:rPr>
                        <a:t>Marti-Renom</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CNAG</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M7</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M48</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WP4</a:t>
                      </a:r>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Research: Fundamental insights (</a:t>
                      </a:r>
                      <a:r>
                        <a:rPr b="1" lang="en-GB" sz="1400" u="none" cap="none" strike="noStrike">
                          <a:solidFill>
                            <a:srgbClr val="B07F05"/>
                          </a:solidFill>
                          <a:latin typeface="Garamond"/>
                          <a:ea typeface="Garamond"/>
                          <a:cs typeface="Garamond"/>
                          <a:sym typeface="Garamond"/>
                        </a:rPr>
                        <a:t>RO2</a:t>
                      </a:r>
                      <a:r>
                        <a:rPr b="1" lang="en-GB" sz="1400" u="none" cap="none" strike="noStrike">
                          <a:latin typeface="Garamond"/>
                          <a:ea typeface="Garamond"/>
                          <a:cs typeface="Garamond"/>
                          <a:sym typeface="Garamond"/>
                        </a:rPr>
                        <a: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400" u="none" cap="none" strike="noStrike">
                          <a:latin typeface="Garamond"/>
                          <a:ea typeface="Garamond"/>
                          <a:cs typeface="Garamond"/>
                          <a:sym typeface="Garamond"/>
                        </a:rPr>
                        <a:t>Aizpurua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UCPH</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M7</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M48</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WP5</a:t>
                      </a:r>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Research: Application (</a:t>
                      </a:r>
                      <a:r>
                        <a:rPr b="1" lang="en-GB" sz="1400" u="none" cap="none" strike="noStrike">
                          <a:solidFill>
                            <a:srgbClr val="B07F05"/>
                          </a:solidFill>
                          <a:latin typeface="Garamond"/>
                          <a:ea typeface="Garamond"/>
                          <a:cs typeface="Garamond"/>
                          <a:sym typeface="Garamond"/>
                        </a:rPr>
                        <a:t>RO3</a:t>
                      </a:r>
                      <a:r>
                        <a:rPr b="1" lang="en-GB" sz="1400" u="none" cap="none" strike="noStrike">
                          <a:latin typeface="Garamond"/>
                          <a:ea typeface="Garamond"/>
                          <a:cs typeface="Garamond"/>
                          <a:sym typeface="Garamond"/>
                        </a:rPr>
                        <a: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400" u="none" cap="none" strike="noStrike">
                          <a:latin typeface="Garamond"/>
                          <a:ea typeface="Garamond"/>
                          <a:cs typeface="Garamond"/>
                          <a:sym typeface="Garamond"/>
                        </a:rPr>
                        <a:t>Havulinna</a:t>
                      </a:r>
                      <a:endParaRPr b="0" sz="1400" u="none" cap="none" strike="noStrike">
                        <a:latin typeface="Garamond"/>
                        <a:ea typeface="Garamond"/>
                        <a:cs typeface="Garamond"/>
                        <a:sym typeface="Garamo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UTU</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M7</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M48</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WP6</a:t>
                      </a:r>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Knowledge transfer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400" u="none" cap="none" strike="noStrike">
                          <a:latin typeface="Garamond"/>
                          <a:ea typeface="Garamond"/>
                          <a:cs typeface="Garamond"/>
                          <a:sym typeface="Garamond"/>
                        </a:rPr>
                        <a:t>Hall</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UB</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M1</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M48</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7800">
                <a:tc>
                  <a:txBody>
                    <a:bodyPr/>
                    <a:lstStyle/>
                    <a:p>
                      <a:pPr indent="0" lvl="0" marL="0" marR="0" rtl="0" algn="l">
                        <a:lnSpc>
                          <a:spcPct val="100000"/>
                        </a:lnSpc>
                        <a:spcBef>
                          <a:spcPts val="0"/>
                        </a:spcBef>
                        <a:spcAft>
                          <a:spcPts val="0"/>
                        </a:spcAft>
                        <a:buNone/>
                      </a:pPr>
                      <a:r>
                        <a:t/>
                      </a:r>
                      <a:endParaRPr sz="1000" u="none" cap="none" strike="noStrike"/>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1" lang="en-GB" sz="1400" u="none" cap="none" strike="noStrike">
                          <a:latin typeface="Garamond"/>
                          <a:ea typeface="Garamond"/>
                          <a:cs typeface="Garamond"/>
                          <a:sym typeface="Garamond"/>
                        </a:rPr>
                        <a:t>Dissemination</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1" lang="en-GB" sz="1400" u="none" cap="none" strike="noStrike">
                          <a:latin typeface="Garamond"/>
                          <a:ea typeface="Garamond"/>
                          <a:cs typeface="Garamond"/>
                          <a:sym typeface="Garamond"/>
                        </a:rPr>
                        <a:t>Hanhineva</a:t>
                      </a:r>
                      <a:endParaRPr b="0" i="1" sz="1400" u="none" cap="none" strike="noStrike">
                        <a:latin typeface="Garamond"/>
                        <a:ea typeface="Garamond"/>
                        <a:cs typeface="Garamond"/>
                        <a:sym typeface="Garamo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1" lang="en-GB" sz="1400" u="none" cap="none" strike="noStrike">
                          <a:latin typeface="Garamond"/>
                          <a:ea typeface="Garamond"/>
                          <a:cs typeface="Garamond"/>
                          <a:sym typeface="Garamond"/>
                        </a:rPr>
                        <a:t>ATL</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0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0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a:txBody>
                    <a:bodyPr/>
                    <a:lstStyle/>
                    <a:p>
                      <a:pPr indent="0" lvl="0" marL="0" marR="0" rtl="0" algn="l">
                        <a:lnSpc>
                          <a:spcPct val="100000"/>
                        </a:lnSpc>
                        <a:spcBef>
                          <a:spcPts val="0"/>
                        </a:spcBef>
                        <a:spcAft>
                          <a:spcPts val="0"/>
                        </a:spcAft>
                        <a:buNone/>
                      </a:pPr>
                      <a:r>
                        <a:t/>
                      </a:r>
                      <a:endParaRPr sz="1000" u="none" cap="none" strike="noStrike"/>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1" lang="en-GB" sz="1400" u="none" cap="none" strike="noStrike">
                          <a:latin typeface="Garamond"/>
                          <a:ea typeface="Garamond"/>
                          <a:cs typeface="Garamond"/>
                          <a:sym typeface="Garamond"/>
                        </a:rPr>
                        <a:t>Exploitation</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1" lang="en-GB" sz="1400" u="none" cap="none" strike="noStrike">
                          <a:latin typeface="Garamond"/>
                          <a:ea typeface="Garamond"/>
                          <a:cs typeface="Garamond"/>
                          <a:sym typeface="Garamond"/>
                        </a:rPr>
                        <a:t>Sandve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1" lang="en-GB" sz="1400" u="none" cap="none" strike="noStrike">
                          <a:latin typeface="Garamond"/>
                          <a:ea typeface="Garamond"/>
                          <a:cs typeface="Garamond"/>
                          <a:sym typeface="Garamond"/>
                        </a:rPr>
                        <a:t>NMBU</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0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0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a:txBody>
                    <a:bodyPr/>
                    <a:lstStyle/>
                    <a:p>
                      <a:pPr indent="0" lvl="0" marL="0" marR="0" rtl="0" algn="l">
                        <a:lnSpc>
                          <a:spcPct val="100000"/>
                        </a:lnSpc>
                        <a:spcBef>
                          <a:spcPts val="0"/>
                        </a:spcBef>
                        <a:spcAft>
                          <a:spcPts val="0"/>
                        </a:spcAft>
                        <a:buNone/>
                      </a:pPr>
                      <a:r>
                        <a:t/>
                      </a:r>
                      <a:endParaRPr sz="1000" u="none" cap="none" strike="noStrike"/>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1" lang="en-GB" sz="1400" u="none" cap="none" strike="noStrike">
                          <a:latin typeface="Garamond"/>
                          <a:ea typeface="Garamond"/>
                          <a:cs typeface="Garamond"/>
                          <a:sym typeface="Garamond"/>
                        </a:rPr>
                        <a:t>Communication</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1" lang="en-GB" sz="1400" u="none" cap="none" strike="noStrike">
                          <a:latin typeface="Garamond"/>
                          <a:ea typeface="Garamond"/>
                          <a:cs typeface="Garamond"/>
                          <a:sym typeface="Garamond"/>
                        </a:rPr>
                        <a:t>Hall</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1" lang="en-GB" sz="1400" u="none" cap="none" strike="noStrike">
                          <a:latin typeface="Garamond"/>
                          <a:ea typeface="Garamond"/>
                          <a:cs typeface="Garamond"/>
                          <a:sym typeface="Garamond"/>
                        </a:rPr>
                        <a:t>UB</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0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000" u="none" cap="none" strike="noStrike"/>
                    </a:p>
                  </a:txBody>
                  <a:tcPr marT="19050" marB="19050" marR="28575" marL="28575"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WP7</a:t>
                      </a:r>
                      <a:endParaRPr/>
                    </a:p>
                  </a:txBody>
                  <a:tcPr marT="19050" marB="19050" marR="28575" marL="28575" anchor="b">
                    <a:lnL cap="flat" cmpd="sng" w="9525">
                      <a:solidFill>
                        <a:srgbClr val="B7B7B7"/>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GB" sz="1400" u="none" cap="none" strike="noStrike">
                          <a:latin typeface="Garamond"/>
                          <a:ea typeface="Garamond"/>
                          <a:cs typeface="Garamond"/>
                          <a:sym typeface="Garamond"/>
                        </a:rPr>
                        <a:t>Ethics</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400" u="none" cap="none" strike="noStrike">
                          <a:latin typeface="Garamond"/>
                          <a:ea typeface="Garamond"/>
                          <a:cs typeface="Garamond"/>
                          <a:sym typeface="Garamond"/>
                        </a:rPr>
                        <a:t>Hvidsten</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NMBU</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M1</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B7B7B7"/>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400" u="none" cap="none" strike="noStrike">
                          <a:latin typeface="Garamond"/>
                          <a:ea typeface="Garamond"/>
                          <a:cs typeface="Garamond"/>
                          <a:sym typeface="Garamond"/>
                        </a:rPr>
                        <a:t>M48</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B7B7B7"/>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B7B7B7"/>
                      </a:solidFill>
                      <a:prstDash val="solid"/>
                      <a:round/>
                      <a:headEnd len="sm" w="sm" type="none"/>
                      <a:tailEnd len="sm" w="sm" type="none"/>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17"/>
          <p:cNvPicPr preferRelativeResize="0"/>
          <p:nvPr/>
        </p:nvPicPr>
        <p:blipFill rotWithShape="1">
          <a:blip r:embed="rId3">
            <a:alphaModFix/>
          </a:blip>
          <a:srcRect b="0" l="0" r="0" t="0"/>
          <a:stretch/>
        </p:blipFill>
        <p:spPr>
          <a:xfrm>
            <a:off x="685800" y="725301"/>
            <a:ext cx="7772400" cy="3523488"/>
          </a:xfrm>
          <a:prstGeom prst="rect">
            <a:avLst/>
          </a:prstGeom>
          <a:noFill/>
          <a:ln>
            <a:noFill/>
          </a:ln>
        </p:spPr>
      </p:pic>
      <p:pic>
        <p:nvPicPr>
          <p:cNvPr id="196" name="Google Shape;196;p17" title="hologen_logo_wide.png"/>
          <p:cNvPicPr preferRelativeResize="0"/>
          <p:nvPr/>
        </p:nvPicPr>
        <p:blipFill rotWithShape="1">
          <a:blip r:embed="rId4">
            <a:alphaModFix/>
          </a:blip>
          <a:srcRect b="0" l="0" r="0" t="0"/>
          <a:stretch/>
        </p:blipFill>
        <p:spPr>
          <a:xfrm>
            <a:off x="134076" y="72213"/>
            <a:ext cx="1899728" cy="302400"/>
          </a:xfrm>
          <a:prstGeom prst="rect">
            <a:avLst/>
          </a:prstGeom>
          <a:noFill/>
          <a:ln>
            <a:noFill/>
          </a:ln>
        </p:spPr>
      </p:pic>
      <p:sp>
        <p:nvSpPr>
          <p:cNvPr id="197" name="Google Shape;197;p17"/>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198" name="Google Shape;198;p17"/>
          <p:cNvSpPr/>
          <p:nvPr/>
        </p:nvSpPr>
        <p:spPr>
          <a:xfrm>
            <a:off x="3543300" y="717137"/>
            <a:ext cx="2841171" cy="11361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18"/>
          <p:cNvPicPr preferRelativeResize="0"/>
          <p:nvPr/>
        </p:nvPicPr>
        <p:blipFill rotWithShape="1">
          <a:blip r:embed="rId3">
            <a:alphaModFix/>
          </a:blip>
          <a:srcRect b="0" l="0" r="0" t="0"/>
          <a:stretch/>
        </p:blipFill>
        <p:spPr>
          <a:xfrm>
            <a:off x="2530477" y="2140678"/>
            <a:ext cx="6425744" cy="2913004"/>
          </a:xfrm>
          <a:prstGeom prst="rect">
            <a:avLst/>
          </a:prstGeom>
          <a:noFill/>
          <a:ln>
            <a:noFill/>
          </a:ln>
        </p:spPr>
      </p:pic>
      <p:pic>
        <p:nvPicPr>
          <p:cNvPr id="204" name="Google Shape;204;p18" title="hologen_logo_wide.png"/>
          <p:cNvPicPr preferRelativeResize="0"/>
          <p:nvPr/>
        </p:nvPicPr>
        <p:blipFill rotWithShape="1">
          <a:blip r:embed="rId4">
            <a:alphaModFix/>
          </a:blip>
          <a:srcRect b="0" l="0" r="0" t="0"/>
          <a:stretch/>
        </p:blipFill>
        <p:spPr>
          <a:xfrm>
            <a:off x="134076" y="72213"/>
            <a:ext cx="1899728" cy="302400"/>
          </a:xfrm>
          <a:prstGeom prst="rect">
            <a:avLst/>
          </a:prstGeom>
          <a:noFill/>
          <a:ln>
            <a:noFill/>
          </a:ln>
        </p:spPr>
      </p:pic>
      <p:sp>
        <p:nvSpPr>
          <p:cNvPr id="205" name="Google Shape;205;p18"/>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pic>
        <p:nvPicPr>
          <p:cNvPr descr="Trine Isaksen" id="206" name="Google Shape;206;p18"/>
          <p:cNvPicPr preferRelativeResize="0"/>
          <p:nvPr/>
        </p:nvPicPr>
        <p:blipFill rotWithShape="1">
          <a:blip r:embed="rId5">
            <a:alphaModFix/>
          </a:blip>
          <a:srcRect b="0" l="0" r="0" t="0"/>
          <a:stretch/>
        </p:blipFill>
        <p:spPr>
          <a:xfrm>
            <a:off x="207950" y="775155"/>
            <a:ext cx="875990" cy="1167506"/>
          </a:xfrm>
          <a:prstGeom prst="rect">
            <a:avLst/>
          </a:prstGeom>
          <a:noFill/>
          <a:ln>
            <a:noFill/>
          </a:ln>
        </p:spPr>
      </p:pic>
      <p:sp>
        <p:nvSpPr>
          <p:cNvPr id="207" name="Google Shape;207;p18"/>
          <p:cNvSpPr txBox="1"/>
          <p:nvPr/>
        </p:nvSpPr>
        <p:spPr>
          <a:xfrm>
            <a:off x="696098" y="1722212"/>
            <a:ext cx="4616902" cy="307777"/>
          </a:xfrm>
          <a:prstGeom prst="rect">
            <a:avLst/>
          </a:prstGeom>
          <a:noFill/>
          <a:ln>
            <a:noFill/>
          </a:ln>
        </p:spPr>
        <p:txBody>
          <a:bodyPr anchorCtr="0" anchor="t" bIns="45700" lIns="91425" spcFirstLastPara="1" rIns="91425" wrap="square" tIns="45700">
            <a:spAutoFit/>
          </a:bodyPr>
          <a:lstStyle/>
          <a:p>
            <a:pPr indent="0" lvl="1" marL="457200" marR="0" rtl="0" algn="l">
              <a:lnSpc>
                <a:spcPct val="100000"/>
              </a:lnSpc>
              <a:spcBef>
                <a:spcPts val="0"/>
              </a:spcBef>
              <a:spcAft>
                <a:spcPts val="0"/>
              </a:spcAft>
              <a:buNone/>
            </a:pPr>
            <a:r>
              <a:rPr b="0" i="0" lang="en-GB" sz="1400" u="none" cap="none" strike="noStrike">
                <a:solidFill>
                  <a:srgbClr val="212121"/>
                </a:solidFill>
                <a:latin typeface="Arial"/>
                <a:ea typeface="Arial"/>
                <a:cs typeface="Arial"/>
                <a:sym typeface="Arial"/>
              </a:rPr>
              <a:t>Trine Isaksen. HoloGen PhD-coordinator.</a:t>
            </a:r>
            <a:endParaRPr b="0" i="0" sz="1600" u="none" cap="none" strike="noStrike">
              <a:solidFill>
                <a:srgbClr val="212121"/>
              </a:solidFill>
              <a:latin typeface="Arial"/>
              <a:ea typeface="Arial"/>
              <a:cs typeface="Arial"/>
              <a:sym typeface="Arial"/>
            </a:endParaRPr>
          </a:p>
        </p:txBody>
      </p:sp>
      <p:pic>
        <p:nvPicPr>
          <p:cNvPr descr="Janne Beate Utåker" id="208" name="Google Shape;208;p18"/>
          <p:cNvPicPr preferRelativeResize="0"/>
          <p:nvPr/>
        </p:nvPicPr>
        <p:blipFill rotWithShape="1">
          <a:blip r:embed="rId6">
            <a:alphaModFix/>
          </a:blip>
          <a:srcRect b="0" l="0" r="0" t="0"/>
          <a:stretch/>
        </p:blipFill>
        <p:spPr>
          <a:xfrm>
            <a:off x="2566554" y="100790"/>
            <a:ext cx="875990" cy="1167506"/>
          </a:xfrm>
          <a:prstGeom prst="rect">
            <a:avLst/>
          </a:prstGeom>
          <a:noFill/>
          <a:ln>
            <a:noFill/>
          </a:ln>
        </p:spPr>
      </p:pic>
      <p:sp>
        <p:nvSpPr>
          <p:cNvPr id="209" name="Google Shape;209;p18"/>
          <p:cNvSpPr txBox="1"/>
          <p:nvPr/>
        </p:nvSpPr>
        <p:spPr>
          <a:xfrm>
            <a:off x="3037205" y="1025405"/>
            <a:ext cx="4616902" cy="307777"/>
          </a:xfrm>
          <a:prstGeom prst="rect">
            <a:avLst/>
          </a:prstGeom>
          <a:noFill/>
          <a:ln>
            <a:noFill/>
          </a:ln>
        </p:spPr>
        <p:txBody>
          <a:bodyPr anchorCtr="0" anchor="t" bIns="45700" lIns="91425" spcFirstLastPara="1" rIns="91425" wrap="square" tIns="45700">
            <a:spAutoFit/>
          </a:bodyPr>
          <a:lstStyle/>
          <a:p>
            <a:pPr indent="0" lvl="1" marL="457200" marR="0" rtl="0" algn="l">
              <a:lnSpc>
                <a:spcPct val="100000"/>
              </a:lnSpc>
              <a:spcBef>
                <a:spcPts val="0"/>
              </a:spcBef>
              <a:spcAft>
                <a:spcPts val="0"/>
              </a:spcAft>
              <a:buNone/>
            </a:pPr>
            <a:r>
              <a:rPr b="0" i="0" lang="en-GB" sz="1400" u="none" cap="none" strike="noStrike">
                <a:solidFill>
                  <a:srgbClr val="212121"/>
                </a:solidFill>
                <a:latin typeface="Arial"/>
                <a:ea typeface="Arial"/>
                <a:cs typeface="Arial"/>
                <a:sym typeface="Arial"/>
              </a:rPr>
              <a:t>Janne Utåker. HoloGen manager.</a:t>
            </a:r>
            <a:endParaRPr b="0" i="0" sz="1600" u="none" cap="none" strike="noStrike">
              <a:solidFill>
                <a:srgbClr val="212121"/>
              </a:solidFill>
              <a:latin typeface="Arial"/>
              <a:ea typeface="Arial"/>
              <a:cs typeface="Arial"/>
              <a:sym typeface="Arial"/>
            </a:endParaRPr>
          </a:p>
        </p:txBody>
      </p:sp>
      <p:pic>
        <p:nvPicPr>
          <p:cNvPr descr="Ann Kristin Øyen" id="210" name="Google Shape;210;p18"/>
          <p:cNvPicPr preferRelativeResize="0"/>
          <p:nvPr/>
        </p:nvPicPr>
        <p:blipFill rotWithShape="1">
          <a:blip r:embed="rId7">
            <a:alphaModFix/>
          </a:blip>
          <a:srcRect b="0" l="0" r="0" t="0"/>
          <a:stretch/>
        </p:blipFill>
        <p:spPr>
          <a:xfrm>
            <a:off x="207950" y="2434591"/>
            <a:ext cx="875990" cy="1167506"/>
          </a:xfrm>
          <a:prstGeom prst="rect">
            <a:avLst/>
          </a:prstGeom>
          <a:noFill/>
          <a:ln>
            <a:noFill/>
          </a:ln>
        </p:spPr>
      </p:pic>
      <p:sp>
        <p:nvSpPr>
          <p:cNvPr id="211" name="Google Shape;211;p18"/>
          <p:cNvSpPr txBox="1"/>
          <p:nvPr/>
        </p:nvSpPr>
        <p:spPr>
          <a:xfrm>
            <a:off x="696098" y="2942942"/>
            <a:ext cx="4616902" cy="738664"/>
          </a:xfrm>
          <a:prstGeom prst="rect">
            <a:avLst/>
          </a:prstGeom>
          <a:noFill/>
          <a:ln>
            <a:noFill/>
          </a:ln>
        </p:spPr>
        <p:txBody>
          <a:bodyPr anchorCtr="0" anchor="t" bIns="45700" lIns="91425" spcFirstLastPara="1" rIns="91425" wrap="square" tIns="45700">
            <a:spAutoFit/>
          </a:bodyPr>
          <a:lstStyle/>
          <a:p>
            <a:pPr indent="0" lvl="1" marL="457200" marR="0" rtl="0" algn="l">
              <a:lnSpc>
                <a:spcPct val="100000"/>
              </a:lnSpc>
              <a:spcBef>
                <a:spcPts val="0"/>
              </a:spcBef>
              <a:spcAft>
                <a:spcPts val="0"/>
              </a:spcAft>
              <a:buNone/>
            </a:pPr>
            <a:r>
              <a:rPr b="0" i="0" lang="en-GB" sz="1400" u="none" cap="none" strike="noStrike">
                <a:solidFill>
                  <a:srgbClr val="212121"/>
                </a:solidFill>
                <a:latin typeface="Arial"/>
                <a:ea typeface="Arial"/>
                <a:cs typeface="Arial"/>
                <a:sym typeface="Arial"/>
              </a:rPr>
              <a:t>Ann Kristin Øyen. </a:t>
            </a:r>
            <a:endParaRPr/>
          </a:p>
          <a:p>
            <a:pPr indent="0" lvl="1" marL="45720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(Kaija Hovland).</a:t>
            </a:r>
            <a:endParaRPr/>
          </a:p>
          <a:p>
            <a:pPr indent="0" lvl="1" marL="457200" marR="0" rtl="0" algn="l">
              <a:lnSpc>
                <a:spcPct val="100000"/>
              </a:lnSpc>
              <a:spcBef>
                <a:spcPts val="0"/>
              </a:spcBef>
              <a:spcAft>
                <a:spcPts val="0"/>
              </a:spcAft>
              <a:buNone/>
            </a:pPr>
            <a:r>
              <a:rPr b="0" i="0" lang="en-GB" sz="1400" u="none" cap="none" strike="noStrike">
                <a:solidFill>
                  <a:srgbClr val="212121"/>
                </a:solidFill>
                <a:latin typeface="Arial"/>
                <a:ea typeface="Arial"/>
                <a:cs typeface="Arial"/>
                <a:sym typeface="Arial"/>
              </a:rPr>
              <a:t>Economy.</a:t>
            </a:r>
            <a:endParaRPr b="0" i="0" sz="1600" u="none" cap="none" strike="noStrike">
              <a:solidFill>
                <a:srgbClr val="212121"/>
              </a:solidFill>
              <a:latin typeface="Arial"/>
              <a:ea typeface="Arial"/>
              <a:cs typeface="Arial"/>
              <a:sym typeface="Arial"/>
            </a:endParaRPr>
          </a:p>
        </p:txBody>
      </p:sp>
      <p:sp>
        <p:nvSpPr>
          <p:cNvPr id="212" name="Google Shape;212;p18"/>
          <p:cNvSpPr/>
          <p:nvPr/>
        </p:nvSpPr>
        <p:spPr>
          <a:xfrm>
            <a:off x="4395493" y="1934558"/>
            <a:ext cx="2841171" cy="11361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19"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218" name="Google Shape;218;p19"/>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219" name="Google Shape;219;p19"/>
          <p:cNvSpPr/>
          <p:nvPr/>
        </p:nvSpPr>
        <p:spPr>
          <a:xfrm>
            <a:off x="240092" y="654752"/>
            <a:ext cx="5690257" cy="614149"/>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b="1" i="0" lang="en-GB" sz="2400" u="none" cap="none" strike="noStrike">
                <a:solidFill>
                  <a:srgbClr val="3A7D99"/>
                </a:solidFill>
                <a:latin typeface="Lexend"/>
                <a:ea typeface="Lexend"/>
                <a:cs typeface="Lexend"/>
                <a:sym typeface="Lexend"/>
              </a:rPr>
              <a:t>HoloGen Drive</a:t>
            </a:r>
            <a:endParaRPr/>
          </a:p>
          <a:p>
            <a:pPr indent="0" lvl="0" marL="0" marR="0" rtl="0" algn="l">
              <a:lnSpc>
                <a:spcPct val="100000"/>
              </a:lnSpc>
              <a:spcBef>
                <a:spcPts val="0"/>
              </a:spcBef>
              <a:spcAft>
                <a:spcPts val="0"/>
              </a:spcAft>
              <a:buNone/>
            </a:pPr>
            <a:r>
              <a:rPr b="1" i="0" lang="en-GB" sz="1100" u="none" cap="none" strike="noStrike">
                <a:solidFill>
                  <a:srgbClr val="7F7F7F"/>
                </a:solidFill>
                <a:latin typeface="Lexend"/>
                <a:ea typeface="Lexend"/>
                <a:cs typeface="Lexend"/>
                <a:sym typeface="Lexend"/>
              </a:rPr>
              <a:t>https://tinyurl.com/HoloGenDrive</a:t>
            </a:r>
            <a:endParaRPr b="1" i="0" sz="1100" u="none" cap="none" strike="noStrike">
              <a:solidFill>
                <a:srgbClr val="7F7F7F"/>
              </a:solidFill>
              <a:latin typeface="Lexend"/>
              <a:ea typeface="Lexend"/>
              <a:cs typeface="Lexend"/>
              <a:sym typeface="Lexend"/>
            </a:endParaRPr>
          </a:p>
        </p:txBody>
      </p:sp>
      <p:sp>
        <p:nvSpPr>
          <p:cNvPr id="220" name="Google Shape;220;p19"/>
          <p:cNvSpPr txBox="1"/>
          <p:nvPr/>
        </p:nvSpPr>
        <p:spPr>
          <a:xfrm>
            <a:off x="240092" y="1549040"/>
            <a:ext cx="4112168" cy="2300600"/>
          </a:xfrm>
          <a:prstGeom prst="rect">
            <a:avLst/>
          </a:prstGeom>
          <a:noFill/>
          <a:ln>
            <a:noFill/>
          </a:ln>
        </p:spPr>
        <p:txBody>
          <a:bodyPr anchorCtr="0" anchor="t" bIns="91425" lIns="91425" spcFirstLastPara="1" rIns="91425" wrap="square" tIns="91425">
            <a:spAutoFit/>
          </a:bodyPr>
          <a:lstStyle/>
          <a:p>
            <a:pPr indent="-342900" lvl="0" marL="342900" marR="0" rtl="0" algn="l">
              <a:lnSpc>
                <a:spcPct val="100000"/>
              </a:lnSpc>
              <a:spcBef>
                <a:spcPts val="0"/>
              </a:spcBef>
              <a:spcAft>
                <a:spcPts val="0"/>
              </a:spcAft>
              <a:buClr>
                <a:srgbClr val="000000"/>
              </a:buClr>
              <a:buSzPts val="1800"/>
              <a:buFont typeface="Arial"/>
              <a:buChar char="•"/>
            </a:pPr>
            <a:r>
              <a:rPr b="0" i="0" lang="en-GB" sz="1800" u="none" cap="none" strike="noStrike">
                <a:solidFill>
                  <a:schemeClr val="dk2"/>
                </a:solidFill>
                <a:latin typeface="Lexend"/>
                <a:ea typeface="Lexend"/>
                <a:cs typeface="Lexend"/>
                <a:sym typeface="Lexend"/>
              </a:rPr>
              <a:t>Grant Agreement</a:t>
            </a:r>
            <a:endParaRPr/>
          </a:p>
          <a:p>
            <a:pPr indent="-342900" lvl="0" marL="342900" marR="0" rtl="0" algn="l">
              <a:lnSpc>
                <a:spcPct val="100000"/>
              </a:lnSpc>
              <a:spcBef>
                <a:spcPts val="300"/>
              </a:spcBef>
              <a:spcAft>
                <a:spcPts val="0"/>
              </a:spcAft>
              <a:buClr>
                <a:srgbClr val="000000"/>
              </a:buClr>
              <a:buSzPts val="1800"/>
              <a:buFont typeface="Arial"/>
              <a:buChar char="•"/>
            </a:pPr>
            <a:r>
              <a:rPr b="0" i="0" lang="en-GB" sz="1800" u="none" cap="none" strike="noStrike">
                <a:solidFill>
                  <a:schemeClr val="dk2"/>
                </a:solidFill>
                <a:latin typeface="Lexend"/>
                <a:ea typeface="Lexend"/>
                <a:cs typeface="Lexend"/>
                <a:sym typeface="Lexend"/>
              </a:rPr>
              <a:t>Consortium Agreement</a:t>
            </a:r>
            <a:endParaRPr/>
          </a:p>
          <a:p>
            <a:pPr indent="-342900" lvl="0" marL="342900" marR="0" rtl="0" algn="l">
              <a:lnSpc>
                <a:spcPct val="100000"/>
              </a:lnSpc>
              <a:spcBef>
                <a:spcPts val="300"/>
              </a:spcBef>
              <a:spcAft>
                <a:spcPts val="0"/>
              </a:spcAft>
              <a:buClr>
                <a:srgbClr val="000000"/>
              </a:buClr>
              <a:buSzPts val="1800"/>
              <a:buFont typeface="Arial"/>
              <a:buChar char="•"/>
            </a:pPr>
            <a:r>
              <a:rPr b="0" i="0" lang="en-GB" sz="1800" u="none" cap="none" strike="noStrike">
                <a:solidFill>
                  <a:schemeClr val="dk2"/>
                </a:solidFill>
                <a:latin typeface="Lexend"/>
                <a:ea typeface="Lexend"/>
                <a:cs typeface="Lexend"/>
                <a:sym typeface="Lexend"/>
              </a:rPr>
              <a:t>Folders</a:t>
            </a:r>
            <a:endParaRPr/>
          </a:p>
          <a:p>
            <a:pPr indent="-285750" lvl="8" marL="644525" marR="0" rtl="0" algn="l">
              <a:lnSpc>
                <a:spcPct val="100000"/>
              </a:lnSpc>
              <a:spcBef>
                <a:spcPts val="300"/>
              </a:spcBef>
              <a:spcAft>
                <a:spcPts val="0"/>
              </a:spcAft>
              <a:buClr>
                <a:srgbClr val="000000"/>
              </a:buClr>
              <a:buSzPts val="1600"/>
              <a:buFont typeface="Courier New"/>
              <a:buChar char="o"/>
            </a:pPr>
            <a:r>
              <a:rPr b="0" i="0" lang="en-GB" sz="1600" u="none" cap="none" strike="noStrike">
                <a:solidFill>
                  <a:schemeClr val="dk2"/>
                </a:solidFill>
                <a:latin typeface="Lexend"/>
                <a:ea typeface="Lexend"/>
                <a:cs typeface="Lexend"/>
                <a:sym typeface="Lexend"/>
              </a:rPr>
              <a:t>Deliverables</a:t>
            </a:r>
            <a:endParaRPr/>
          </a:p>
          <a:p>
            <a:pPr indent="-285750" lvl="8" marL="644525" marR="0" rtl="0" algn="l">
              <a:lnSpc>
                <a:spcPct val="100000"/>
              </a:lnSpc>
              <a:spcBef>
                <a:spcPts val="300"/>
              </a:spcBef>
              <a:spcAft>
                <a:spcPts val="0"/>
              </a:spcAft>
              <a:buClr>
                <a:srgbClr val="000000"/>
              </a:buClr>
              <a:buSzPts val="1600"/>
              <a:buFont typeface="Courier New"/>
              <a:buChar char="o"/>
            </a:pPr>
            <a:r>
              <a:rPr b="0" i="0" lang="en-GB" sz="1600" u="none" cap="none" strike="noStrike">
                <a:solidFill>
                  <a:schemeClr val="dk2"/>
                </a:solidFill>
                <a:latin typeface="Lexend"/>
                <a:ea typeface="Lexend"/>
                <a:cs typeface="Lexend"/>
                <a:sym typeface="Lexend"/>
              </a:rPr>
              <a:t>TrainingEvents</a:t>
            </a:r>
            <a:endParaRPr b="0" i="0" sz="1600" u="none" cap="none" strike="noStrike">
              <a:solidFill>
                <a:schemeClr val="dk2"/>
              </a:solidFill>
              <a:latin typeface="Lexend"/>
              <a:ea typeface="Lexend"/>
              <a:cs typeface="Lexend"/>
              <a:sym typeface="Lexend"/>
            </a:endParaRPr>
          </a:p>
          <a:p>
            <a:pPr indent="-285750" lvl="8" marL="644525" marR="0" rtl="0" algn="l">
              <a:lnSpc>
                <a:spcPct val="100000"/>
              </a:lnSpc>
              <a:spcBef>
                <a:spcPts val="300"/>
              </a:spcBef>
              <a:spcAft>
                <a:spcPts val="0"/>
              </a:spcAft>
              <a:buClr>
                <a:srgbClr val="000000"/>
              </a:buClr>
              <a:buSzPts val="1600"/>
              <a:buFont typeface="Courier New"/>
              <a:buChar char="o"/>
            </a:pPr>
            <a:r>
              <a:rPr b="0" i="0" lang="en-GB" sz="1600" u="none" cap="none" strike="noStrike">
                <a:solidFill>
                  <a:schemeClr val="dk2"/>
                </a:solidFill>
                <a:latin typeface="Lexend"/>
                <a:ea typeface="Lexend"/>
                <a:cs typeface="Lexend"/>
                <a:sym typeface="Lexend"/>
              </a:rPr>
              <a:t>MSCA documents</a:t>
            </a:r>
            <a:endParaRPr/>
          </a:p>
          <a:p>
            <a:pPr indent="-342900" lvl="0" marL="342900" marR="0" rtl="0" algn="l">
              <a:lnSpc>
                <a:spcPct val="100000"/>
              </a:lnSpc>
              <a:spcBef>
                <a:spcPts val="300"/>
              </a:spcBef>
              <a:spcAft>
                <a:spcPts val="300"/>
              </a:spcAft>
              <a:buClr>
                <a:srgbClr val="000000"/>
              </a:buClr>
              <a:buSzPts val="1800"/>
              <a:buFont typeface="Arial"/>
              <a:buChar char="•"/>
            </a:pPr>
            <a:r>
              <a:rPr b="0" i="0" lang="en-GB" sz="1800" u="none" cap="none" strike="noStrike">
                <a:solidFill>
                  <a:srgbClr val="C00000"/>
                </a:solidFill>
                <a:latin typeface="Lexend"/>
                <a:ea typeface="Lexend"/>
                <a:cs typeface="Lexend"/>
                <a:sym typeface="Lexend"/>
              </a:rPr>
              <a:t>HoloGen in a nutshell</a:t>
            </a:r>
            <a:endParaRPr/>
          </a:p>
        </p:txBody>
      </p:sp>
      <p:pic>
        <p:nvPicPr>
          <p:cNvPr id="221" name="Google Shape;221;p19"/>
          <p:cNvPicPr preferRelativeResize="0"/>
          <p:nvPr/>
        </p:nvPicPr>
        <p:blipFill rotWithShape="1">
          <a:blip r:embed="rId4">
            <a:alphaModFix/>
          </a:blip>
          <a:srcRect b="0" l="0" r="0" t="0"/>
          <a:stretch/>
        </p:blipFill>
        <p:spPr>
          <a:xfrm>
            <a:off x="5384864" y="1508153"/>
            <a:ext cx="3123349" cy="316584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20"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227" name="Google Shape;227;p20"/>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228" name="Google Shape;228;p20"/>
          <p:cNvSpPr/>
          <p:nvPr/>
        </p:nvSpPr>
        <p:spPr>
          <a:xfrm>
            <a:off x="134076" y="542428"/>
            <a:ext cx="4374129"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GB" sz="2000" u="none" cap="none" strike="noStrike">
                <a:solidFill>
                  <a:srgbClr val="3A7D99"/>
                </a:solidFill>
                <a:latin typeface="Lexend"/>
                <a:ea typeface="Lexend"/>
                <a:cs typeface="Lexend"/>
                <a:sym typeface="Lexend"/>
              </a:rPr>
              <a:t>Supervisors and secondments</a:t>
            </a:r>
            <a:endParaRPr/>
          </a:p>
        </p:txBody>
      </p:sp>
      <p:graphicFrame>
        <p:nvGraphicFramePr>
          <p:cNvPr id="229" name="Google Shape;229;p20"/>
          <p:cNvGraphicFramePr/>
          <p:nvPr/>
        </p:nvGraphicFramePr>
        <p:xfrm>
          <a:off x="134076" y="1230630"/>
          <a:ext cx="3000000" cy="3000000"/>
        </p:xfrm>
        <a:graphic>
          <a:graphicData uri="http://schemas.openxmlformats.org/drawingml/2006/table">
            <a:tbl>
              <a:tblPr>
                <a:noFill/>
                <a:tableStyleId>{45C31A92-7090-4DC8-BED5-6ED531D7E462}</a:tableStyleId>
              </a:tblPr>
              <a:tblGrid>
                <a:gridCol w="482600"/>
                <a:gridCol w="550875"/>
                <a:gridCol w="1247775"/>
                <a:gridCol w="1068400"/>
                <a:gridCol w="1268425"/>
                <a:gridCol w="1795475"/>
                <a:gridCol w="757250"/>
                <a:gridCol w="1085850"/>
              </a:tblGrid>
              <a:tr h="200025">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WP</a:t>
                      </a:r>
                      <a:endParaRPr/>
                    </a:p>
                  </a:txBody>
                  <a:tcPr marT="19050" marB="19050" marR="28575" marL="28575" anchor="ctr">
                    <a:lnL cap="flat" cmpd="sng" w="9525">
                      <a:solidFill>
                        <a:srgbClr val="999999"/>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DC</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Main supervisor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Co-supervisor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Secondment host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Month</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Duration</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Industry host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rowSpan="3">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Garamond"/>
                          <a:ea typeface="Garamond"/>
                          <a:cs typeface="Garamond"/>
                          <a:sym typeface="Garamond"/>
                        </a:rPr>
                        <a:t>WP3</a:t>
                      </a:r>
                      <a:endParaRPr/>
                    </a:p>
                  </a:txBody>
                  <a:tcPr marT="19050" marB="19050" marR="28575" marL="28575" anchor="ctr">
                    <a:lnL cap="flat" cmpd="sng" w="9525">
                      <a:solidFill>
                        <a:srgbClr val="999999"/>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DC1</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Hvidsten</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Lahti</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Gilbert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early 2nd year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latin typeface="Garamond"/>
                          <a:ea typeface="Garamond"/>
                          <a:cs typeface="Garamond"/>
                          <a:sym typeface="Garamond"/>
                        </a:rPr>
                        <a:t>3</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Aluke Oy</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vMerge="1"/>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DC2</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Lahti</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Hvidsten</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Hall</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late 2nd or early 3rd year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latin typeface="Garamond"/>
                          <a:ea typeface="Garamond"/>
                          <a:cs typeface="Garamond"/>
                          <a:sym typeface="Garamond"/>
                        </a:rPr>
                        <a:t>3</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Aluke Oy</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vMerge="1"/>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DC3</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Marti-Renom</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Alberdi</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Hanhineva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28-31</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latin typeface="Garamond"/>
                          <a:ea typeface="Garamond"/>
                          <a:cs typeface="Garamond"/>
                          <a:sym typeface="Garamond"/>
                        </a:rPr>
                        <a:t>3</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Afekta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rowSpan="4">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Garamond"/>
                          <a:ea typeface="Garamond"/>
                          <a:cs typeface="Garamond"/>
                          <a:sym typeface="Garamond"/>
                        </a:rPr>
                        <a:t>WP4</a:t>
                      </a:r>
                      <a:endParaRPr/>
                    </a:p>
                  </a:txBody>
                  <a:tcPr marT="19050" marB="19050" marR="28575" marL="28575" anchor="ctr">
                    <a:lnL cap="flat" cmpd="sng" w="9525">
                      <a:solidFill>
                        <a:srgbClr val="999999"/>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DC4</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Faust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Pope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Hanhineva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28-34</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latin typeface="Garamond"/>
                          <a:ea typeface="Garamond"/>
                          <a:cs typeface="Garamond"/>
                          <a:sym typeface="Garamond"/>
                        </a:rPr>
                        <a:t>3-4</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Afekta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vMerge="1"/>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DC5</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Alberdi</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Havulinna</a:t>
                      </a:r>
                      <a:endParaRPr b="0" sz="1200" u="none" cap="none" strike="noStrike">
                        <a:latin typeface="Garamond"/>
                        <a:ea typeface="Garamond"/>
                        <a:cs typeface="Garamond"/>
                        <a:sym typeface="Garamo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Faust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3rd year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latin typeface="Garamond"/>
                          <a:ea typeface="Garamond"/>
                          <a:cs typeface="Garamond"/>
                          <a:sym typeface="Garamond"/>
                        </a:rPr>
                        <a:t>4</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Biomin</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vMerge="1"/>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DC6</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Hanhineva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Sandve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Aizpurua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1st year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latin typeface="Garamond"/>
                          <a:ea typeface="Garamond"/>
                          <a:cs typeface="Garamond"/>
                          <a:sym typeface="Garamond"/>
                        </a:rPr>
                        <a:t>4</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ZiBA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vMerge="1"/>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DC7</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Aizpurua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Gilbert</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Hanhineva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2nd year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latin typeface="Garamond"/>
                          <a:ea typeface="Garamond"/>
                          <a:cs typeface="Garamond"/>
                          <a:sym typeface="Garamond"/>
                        </a:rPr>
                        <a:t>3</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Afekta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rowSpan="4">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Garamond"/>
                          <a:ea typeface="Garamond"/>
                          <a:cs typeface="Garamond"/>
                          <a:sym typeface="Garamond"/>
                        </a:rPr>
                        <a:t>WP5</a:t>
                      </a:r>
                      <a:endParaRPr/>
                    </a:p>
                  </a:txBody>
                  <a:tcPr marT="19050" marB="19050" marR="28575" marL="28575" anchor="ctr">
                    <a:lnL cap="flat" cmpd="sng" w="9525">
                      <a:solidFill>
                        <a:srgbClr val="999999"/>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DC8</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Sandve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Hall</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Alberdi</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sz="1200" u="none" cap="none" strike="noStrike">
                        <a:latin typeface="Garamond"/>
                        <a:ea typeface="Garamond"/>
                        <a:cs typeface="Garamond"/>
                        <a:sym typeface="Garamo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latin typeface="Garamond"/>
                          <a:ea typeface="Garamond"/>
                          <a:cs typeface="Garamond"/>
                          <a:sym typeface="Garamond"/>
                        </a:rPr>
                        <a:t>3</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Cargill</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vMerge="1"/>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DC9</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Pope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Hall</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Marti-Renom</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beginning of the second year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latin typeface="Garamond"/>
                          <a:ea typeface="Garamond"/>
                          <a:cs typeface="Garamond"/>
                          <a:sym typeface="Garamond"/>
                        </a:rPr>
                        <a:t>4</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Norsvin</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025">
                <a:tc vMerge="1"/>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DC10</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Havulinna</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Alberdi</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Sandve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25-28</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latin typeface="Garamond"/>
                          <a:ea typeface="Garamond"/>
                          <a:cs typeface="Garamond"/>
                          <a:sym typeface="Garamond"/>
                        </a:rPr>
                        <a:t>4</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Genetic Analysis</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71450">
                <a:tc vMerge="1"/>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DC11</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Hall</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Lahti</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Pope</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2nd year</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latin typeface="Garamond"/>
                          <a:ea typeface="Garamond"/>
                          <a:cs typeface="Garamond"/>
                          <a:sym typeface="Garamond"/>
                        </a:rPr>
                        <a:t>3</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latin typeface="Garamond"/>
                          <a:ea typeface="Garamond"/>
                          <a:cs typeface="Garamond"/>
                          <a:sym typeface="Garamond"/>
                        </a:rPr>
                        <a:t>Genetic Analysis</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21"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235" name="Google Shape;235;p21"/>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236" name="Google Shape;236;p21"/>
          <p:cNvSpPr/>
          <p:nvPr/>
        </p:nvSpPr>
        <p:spPr>
          <a:xfrm>
            <a:off x="134076" y="542428"/>
            <a:ext cx="2375517"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GB" sz="2000" u="none" cap="none" strike="noStrike">
                <a:solidFill>
                  <a:srgbClr val="3A7D99"/>
                </a:solidFill>
                <a:latin typeface="Lexend"/>
                <a:ea typeface="Lexend"/>
                <a:cs typeface="Lexend"/>
                <a:sym typeface="Lexend"/>
              </a:rPr>
              <a:t>Milestones</a:t>
            </a:r>
            <a:endParaRPr/>
          </a:p>
        </p:txBody>
      </p:sp>
      <p:graphicFrame>
        <p:nvGraphicFramePr>
          <p:cNvPr id="237" name="Google Shape;237;p21"/>
          <p:cNvGraphicFramePr/>
          <p:nvPr/>
        </p:nvGraphicFramePr>
        <p:xfrm>
          <a:off x="134076" y="1249680"/>
          <a:ext cx="3000000" cy="3000000"/>
        </p:xfrm>
        <a:graphic>
          <a:graphicData uri="http://schemas.openxmlformats.org/drawingml/2006/table">
            <a:tbl>
              <a:tblPr>
                <a:noFill/>
                <a:tableStyleId>{45C31A92-7090-4DC8-BED5-6ED531D7E462}</a:tableStyleId>
              </a:tblPr>
              <a:tblGrid>
                <a:gridCol w="396000"/>
                <a:gridCol w="4030675"/>
                <a:gridCol w="360375"/>
                <a:gridCol w="1489075"/>
                <a:gridCol w="395275"/>
                <a:gridCol w="552450"/>
              </a:tblGrid>
              <a:tr h="200025">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Title</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WP</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Beneficiary</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Due</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hMerge="1"/>
              </a:tr>
              <a:tr h="200025">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1</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Consortium agreement</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1</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NMBU</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M2</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Oct-24</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00025">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2</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Recruitment of DCs</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1</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NMBU (All)</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M14</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Oct-25</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00025">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4</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All recruited DCs enrolled in PhD programme</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3-5</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UTU (All)</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M14</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00B050"/>
                          </a:solidFill>
                          <a:latin typeface="Garamond"/>
                          <a:ea typeface="Garamond"/>
                          <a:cs typeface="Garamond"/>
                          <a:sym typeface="Garamond"/>
                        </a:rPr>
                        <a:t>Oct-25</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00025">
                <a:tc>
                  <a:txBody>
                    <a:bodyPr/>
                    <a:lstStyle/>
                    <a:p>
                      <a:pPr indent="0" lvl="0" marL="0" marR="0" rtl="0" algn="ctr">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8</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Project mid-term check</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1</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NMBU</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M15</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Nov-25</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00025">
                <a:tc>
                  <a:txBody>
                    <a:bodyPr/>
                    <a:lstStyle/>
                    <a:p>
                      <a:pPr indent="0" lvl="0" marL="0" marR="0" rtl="0" algn="ctr">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3</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Completion of Career Development Plans</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2</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UTU (All)</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M16</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rgbClr val="C00000"/>
                          </a:solidFill>
                          <a:latin typeface="Garamond"/>
                          <a:ea typeface="Garamond"/>
                          <a:cs typeface="Garamond"/>
                          <a:sym typeface="Garamond"/>
                        </a:rPr>
                        <a:t>Dec-25</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00025">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5</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Novel hologenomics software - beta versions</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3</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CNAG (NMBU/UTU)</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M23</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Jul-26</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00025">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6</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Finished data generation</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4</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UCPH (KUL/ATL)</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M23</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Arial"/>
                        <a:buNone/>
                      </a:pPr>
                      <a:r>
                        <a:rPr b="0" lang="en-GB" sz="1200" u="none" cap="none" strike="noStrike">
                          <a:solidFill>
                            <a:schemeClr val="dk1"/>
                          </a:solidFill>
                          <a:latin typeface="Garamond"/>
                          <a:ea typeface="Garamond"/>
                          <a:cs typeface="Garamond"/>
                          <a:sym typeface="Garamond"/>
                        </a:rPr>
                        <a:t>Jul-26</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00025">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7</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Finished initial analysis of data</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5</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THL (NMBU/UB)</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M23</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Arial"/>
                        <a:buNone/>
                      </a:pPr>
                      <a:r>
                        <a:rPr b="0" lang="en-GB" sz="1200" u="none" cap="none" strike="noStrike">
                          <a:solidFill>
                            <a:schemeClr val="dk1"/>
                          </a:solidFill>
                          <a:latin typeface="Garamond"/>
                          <a:ea typeface="Garamond"/>
                          <a:cs typeface="Garamond"/>
                          <a:sym typeface="Garamond"/>
                        </a:rPr>
                        <a:t>Jul-26</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00025">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9</a:t>
                      </a:r>
                      <a:endParaRPr/>
                    </a:p>
                  </a:txBody>
                  <a:tcPr marT="19050" marB="19050" marR="28575" marL="285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Novel hologenomics associations discovered using novel software </a:t>
                      </a:r>
                      <a:endParaRPr/>
                    </a:p>
                    <a:p>
                      <a:pPr indent="0" lvl="0" marL="0" marR="0" rtl="0" algn="l">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and new insights from HoloGen</a:t>
                      </a:r>
                      <a:endParaRPr/>
                    </a:p>
                  </a:txBody>
                  <a:tcPr marT="19050" marB="19050" marR="28575" marL="285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3-5</a:t>
                      </a:r>
                      <a:endParaRPr/>
                    </a:p>
                  </a:txBody>
                  <a:tcPr marT="19050" marB="19050" marR="28575" marL="285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All</a:t>
                      </a:r>
                      <a:endParaRPr/>
                    </a:p>
                  </a:txBody>
                  <a:tcPr marT="19050" marB="19050" marR="28575" marL="285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M42</a:t>
                      </a:r>
                      <a:endParaRPr/>
                    </a:p>
                  </a:txBody>
                  <a:tcPr marT="19050" marB="19050" marR="28575" marL="285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Feb-28</a:t>
                      </a:r>
                      <a:endParaRPr/>
                    </a:p>
                  </a:txBody>
                  <a:tcPr marT="19050" marB="19050" marR="28575" marL="2857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52400">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10</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Hologenomics day</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6</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UB (All)</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GB" sz="1200" u="none" cap="none" strike="noStrike">
                          <a:solidFill>
                            <a:schemeClr val="dk1"/>
                          </a:solidFill>
                          <a:latin typeface="Garamond"/>
                          <a:ea typeface="Garamond"/>
                          <a:cs typeface="Garamond"/>
                          <a:sym typeface="Garamond"/>
                        </a:rPr>
                        <a:t>M42</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Arial"/>
                        <a:buNone/>
                      </a:pPr>
                      <a:r>
                        <a:rPr b="0" lang="en-GB" sz="1200" u="none" cap="none" strike="noStrike">
                          <a:solidFill>
                            <a:schemeClr val="dk1"/>
                          </a:solidFill>
                          <a:latin typeface="Garamond"/>
                          <a:ea typeface="Garamond"/>
                          <a:cs typeface="Garamond"/>
                          <a:sym typeface="Garamond"/>
                        </a:rPr>
                        <a:t>Feb-28</a:t>
                      </a:r>
                      <a:endParaRPr/>
                    </a:p>
                  </a:txBody>
                  <a:tcPr marT="19050" marB="19050" marR="28575" marL="2857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bl>
          </a:graphicData>
        </a:graphic>
      </p:graphicFrame>
      <p:sp>
        <p:nvSpPr>
          <p:cNvPr id="238" name="Google Shape;238;p21"/>
          <p:cNvSpPr/>
          <p:nvPr/>
        </p:nvSpPr>
        <p:spPr>
          <a:xfrm>
            <a:off x="134076" y="2594420"/>
            <a:ext cx="7223838" cy="662657"/>
          </a:xfrm>
          <a:prstGeom prst="rect">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p22"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244" name="Google Shape;244;p22"/>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245" name="Google Shape;245;p22"/>
          <p:cNvSpPr/>
          <p:nvPr/>
        </p:nvSpPr>
        <p:spPr>
          <a:xfrm>
            <a:off x="134076" y="542428"/>
            <a:ext cx="3948826"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GB" sz="2000" u="none" cap="none" strike="noStrike">
                <a:solidFill>
                  <a:srgbClr val="3A7D99"/>
                </a:solidFill>
                <a:latin typeface="Lexend"/>
                <a:ea typeface="Lexend"/>
                <a:cs typeface="Lexend"/>
                <a:sym typeface="Lexend"/>
              </a:rPr>
              <a:t>WP3: Scientific deliverables </a:t>
            </a:r>
            <a:endParaRPr/>
          </a:p>
        </p:txBody>
      </p:sp>
      <p:graphicFrame>
        <p:nvGraphicFramePr>
          <p:cNvPr id="246" name="Google Shape;246;p22"/>
          <p:cNvGraphicFramePr/>
          <p:nvPr/>
        </p:nvGraphicFramePr>
        <p:xfrm>
          <a:off x="134076" y="1250593"/>
          <a:ext cx="3000000" cy="3000000"/>
        </p:xfrm>
        <a:graphic>
          <a:graphicData uri="http://schemas.openxmlformats.org/drawingml/2006/table">
            <a:tbl>
              <a:tblPr>
                <a:noFill/>
                <a:tableStyleId>{45C31A92-7090-4DC8-BED5-6ED531D7E462}</a:tableStyleId>
              </a:tblPr>
              <a:tblGrid>
                <a:gridCol w="505800"/>
                <a:gridCol w="3696325"/>
                <a:gridCol w="354625"/>
                <a:gridCol w="1550025"/>
                <a:gridCol w="624500"/>
                <a:gridCol w="353050"/>
                <a:gridCol w="495925"/>
              </a:tblGrid>
              <a:tr h="238550">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Title/Description</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WP</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Beneficiary</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Level</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Due</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hMerge="1"/>
              </a:tr>
              <a:tr h="198775">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D3.1</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DC1-3: Individual Research Programmes</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WP3</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CNAG (NMBU/UTU)</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M16</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Dec-25</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1200" u="none" cap="none" strike="noStrike">
                        <a:solidFill>
                          <a:srgbClr val="38761D"/>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D3.2</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DC1: Network analysis software: beta version in Git repo</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WP3</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NMBU</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M23</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Jul-26</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D3.3</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DC2: Latent variable software: beta version in Git repo</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WP3</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UTU</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M23</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Jul-26</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D3.4</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DC3: 3D-omics software: beta version in Git repo</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WP3</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CNAG</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M23</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Jul-26</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1200" u="none" cap="none" strike="noStrike">
                        <a:solidFill>
                          <a:srgbClr val="38761D"/>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D3.5</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DC1-3: Novel hologenomics software v1.0</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WP3</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CNAG (NMBU/UTU)</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M42</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Feb-28</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1200" u="none" cap="none" strike="noStrike">
                        <a:solidFill>
                          <a:srgbClr val="99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D3.6</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DC1-3: Secondment report</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WP3</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CNAG (NMBU/UTU)</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M48</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Aug-28</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D3.7</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DC1-3: PhD thesis reports</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WP3</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CNAG (NMBU/UTU)</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M48</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Aug-28</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bl>
          </a:graphicData>
        </a:graphic>
      </p:graphicFrame>
      <p:sp>
        <p:nvSpPr>
          <p:cNvPr id="247" name="Google Shape;247;p22"/>
          <p:cNvSpPr/>
          <p:nvPr/>
        </p:nvSpPr>
        <p:spPr>
          <a:xfrm>
            <a:off x="134075" y="1883121"/>
            <a:ext cx="7580249" cy="597530"/>
          </a:xfrm>
          <a:prstGeom prst="rect">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id="252" name="Google Shape;252;p23"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253" name="Google Shape;253;p23"/>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254" name="Google Shape;254;p23"/>
          <p:cNvSpPr/>
          <p:nvPr/>
        </p:nvSpPr>
        <p:spPr>
          <a:xfrm>
            <a:off x="134076" y="542428"/>
            <a:ext cx="3863766"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GB" sz="2000" u="none" cap="none" strike="noStrike">
                <a:solidFill>
                  <a:srgbClr val="3A7D99"/>
                </a:solidFill>
                <a:latin typeface="Lexend"/>
                <a:ea typeface="Lexend"/>
                <a:cs typeface="Lexend"/>
                <a:sym typeface="Lexend"/>
              </a:rPr>
              <a:t>WP4: Scientific deliverables </a:t>
            </a:r>
            <a:endParaRPr/>
          </a:p>
        </p:txBody>
      </p:sp>
      <p:graphicFrame>
        <p:nvGraphicFramePr>
          <p:cNvPr id="255" name="Google Shape;255;p23"/>
          <p:cNvGraphicFramePr/>
          <p:nvPr/>
        </p:nvGraphicFramePr>
        <p:xfrm>
          <a:off x="134076" y="1223847"/>
          <a:ext cx="3000000" cy="3000000"/>
        </p:xfrm>
        <a:graphic>
          <a:graphicData uri="http://schemas.openxmlformats.org/drawingml/2006/table">
            <a:tbl>
              <a:tblPr>
                <a:noFill/>
                <a:tableStyleId>{45C31A92-7090-4DC8-BED5-6ED531D7E462}</a:tableStyleId>
              </a:tblPr>
              <a:tblGrid>
                <a:gridCol w="577800"/>
                <a:gridCol w="4164925"/>
                <a:gridCol w="1258900"/>
                <a:gridCol w="628650"/>
                <a:gridCol w="353050"/>
                <a:gridCol w="500075"/>
              </a:tblGrid>
              <a:tr h="238550">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Title/Description</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Beneficiary</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Level</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Due</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hMerge="1"/>
              </a:tr>
              <a:tr h="198775">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D4.1</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DC4-7: Individual Research Programmes</a:t>
                      </a:r>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UCPH (KUL/ATL)</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M16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Dec-25</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1200" u="none" cap="none" strike="noStrike">
                        <a:solidFill>
                          <a:srgbClr val="38761D"/>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7002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D4.2</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DC4: Data set on microbial abundances in bioreactors connected in different network configurations</a:t>
                      </a:r>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KUL</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M23</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Jul-26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D4.3</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DC5: Microbial metagenomic data from the captivity experiments</a:t>
                      </a:r>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UCPH</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M23</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Jul-26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D4.4</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DC6: Multi-omics data ready for analysis</a:t>
                      </a:r>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ATL</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M23</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Jul-26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D4.5</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DC7: Paired behavioural and hologenomic data generated</a:t>
                      </a:r>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UCPH</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M23</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Jul-26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D4.6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DC4: Mathematical model of microbial interactions</a:t>
                      </a:r>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KUL</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M42</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Feb-28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D4.7</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DC5: Preprint on the impact of gut microorganisms in dietary shifts in lizards</a:t>
                      </a:r>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UCPH</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M42</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Feb-28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D4.8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DC6: Preprint on the impact of environment on microbes</a:t>
                      </a:r>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ATL</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M42</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Feb-28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D4.9</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DC7: List of hologenomic associations with behaviour</a:t>
                      </a:r>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UCPH</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M42</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Feb-28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1200" u="none" cap="none" strike="noStrike">
                        <a:solidFill>
                          <a:srgbClr val="99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D4.10</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DCs 4-7: Secondment report</a:t>
                      </a:r>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UCPH (KUL/ATL)</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M48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D4.11</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DCs 4-7: PhD thesis reports</a:t>
                      </a:r>
                      <a:endParaRPr/>
                    </a:p>
                  </a:txBody>
                  <a:tcPr marT="9525" marB="0" marR="9525" marL="9525"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UCPH (KUL/ATL)</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M48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bl>
          </a:graphicData>
        </a:graphic>
      </p:graphicFrame>
      <p:sp>
        <p:nvSpPr>
          <p:cNvPr id="256" name="Google Shape;256;p23"/>
          <p:cNvSpPr/>
          <p:nvPr/>
        </p:nvSpPr>
        <p:spPr>
          <a:xfrm>
            <a:off x="134076" y="1865014"/>
            <a:ext cx="7483370" cy="1149790"/>
          </a:xfrm>
          <a:prstGeom prst="rect">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id="261" name="Google Shape;261;p24"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262" name="Google Shape;262;p24"/>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263" name="Google Shape;263;p24"/>
          <p:cNvSpPr/>
          <p:nvPr/>
        </p:nvSpPr>
        <p:spPr>
          <a:xfrm>
            <a:off x="134076" y="542428"/>
            <a:ext cx="3814147"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GB" sz="2000" u="none" cap="none" strike="noStrike">
                <a:solidFill>
                  <a:srgbClr val="3A7D99"/>
                </a:solidFill>
                <a:latin typeface="Lexend"/>
                <a:ea typeface="Lexend"/>
                <a:cs typeface="Lexend"/>
                <a:sym typeface="Lexend"/>
              </a:rPr>
              <a:t>WP5: Scientific deliverables </a:t>
            </a:r>
            <a:endParaRPr/>
          </a:p>
        </p:txBody>
      </p:sp>
      <p:graphicFrame>
        <p:nvGraphicFramePr>
          <p:cNvPr id="264" name="Google Shape;264;p24"/>
          <p:cNvGraphicFramePr/>
          <p:nvPr/>
        </p:nvGraphicFramePr>
        <p:xfrm>
          <a:off x="134076" y="1195493"/>
          <a:ext cx="3000000" cy="3000000"/>
        </p:xfrm>
        <a:graphic>
          <a:graphicData uri="http://schemas.openxmlformats.org/drawingml/2006/table">
            <a:tbl>
              <a:tblPr>
                <a:noFill/>
                <a:tableStyleId>{45C31A92-7090-4DC8-BED5-6ED531D7E462}</a:tableStyleId>
              </a:tblPr>
              <a:tblGrid>
                <a:gridCol w="577800"/>
                <a:gridCol w="4753250"/>
                <a:gridCol w="1327150"/>
                <a:gridCol w="628650"/>
                <a:gridCol w="353050"/>
                <a:gridCol w="500075"/>
              </a:tblGrid>
              <a:tr h="238550">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Title/Description</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Beneficiary</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Level</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Due</a:t>
                      </a:r>
                      <a:endParaRPr/>
                    </a:p>
                  </a:txBody>
                  <a:tcPr marT="7450" marB="0" marR="7450" marL="7450" anchor="b">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hMerge="1"/>
              </a:tr>
              <a:tr h="198775">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D5.1</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DC8-11: Individual Research Programmes</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UTU (NMBU/UB)</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M16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Dec-25</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1200" u="none" cap="none" strike="noStrike">
                        <a:solidFill>
                          <a:srgbClr val="38761D"/>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D5.2</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DC8: Finish data generation of microbial genomics and feed efficiency</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NMBU</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M23</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Jul-26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D5.3</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DC9: Preprint on analysis of hologenome reconstructions</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NMBU</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M23</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Jul-26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D5.4</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DC10: Preprint on geographic differences in gut microbial profiles</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UTU</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M23</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Jul-26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D5.5</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DC11: Finished analysis of PEARL data and sample selection for proteomics</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UB</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M23</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Jul-26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D5.6</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DC8-11: Lists of hologenomic associations with animal production and human health</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UTU (NMBU/UB)</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38761D"/>
                          </a:solidFill>
                          <a:latin typeface="Garamond"/>
                          <a:ea typeface="Garamond"/>
                          <a:cs typeface="Garamond"/>
                          <a:sym typeface="Garamond"/>
                        </a:rPr>
                        <a:t>Public</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M42</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0000"/>
                          </a:solidFill>
                          <a:latin typeface="Garamond"/>
                          <a:ea typeface="Garamond"/>
                          <a:cs typeface="Garamond"/>
                          <a:sym typeface="Garamond"/>
                        </a:rPr>
                        <a:t>Feb-28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1200" u="none" cap="none" strike="noStrike">
                        <a:solidFill>
                          <a:srgbClr val="99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1200" u="none" cap="none" strike="noStrike">
                        <a:solidFill>
                          <a:srgbClr val="000000"/>
                        </a:solidFill>
                        <a:latin typeface="Garamond"/>
                        <a:ea typeface="Garamond"/>
                        <a:cs typeface="Garamond"/>
                        <a:sym typeface="Garamond"/>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D5.7</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DC8-11: Secondment report</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UTU (NMBU/UB)</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M48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98775">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D5.8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DC8-11: PhD thesis reports</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UTU (NMBU/UB)</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M48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Aug-28</a:t>
                      </a:r>
                      <a:endParaRPr/>
                    </a:p>
                  </a:txBody>
                  <a:tcPr marT="9525" marB="0" marR="9525" marL="95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bl>
          </a:graphicData>
        </a:graphic>
      </p:graphicFrame>
      <p:sp>
        <p:nvSpPr>
          <p:cNvPr id="265" name="Google Shape;265;p24"/>
          <p:cNvSpPr/>
          <p:nvPr/>
        </p:nvSpPr>
        <p:spPr>
          <a:xfrm>
            <a:off x="134076" y="1828800"/>
            <a:ext cx="8139968" cy="977774"/>
          </a:xfrm>
          <a:prstGeom prst="rect">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25"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271" name="Google Shape;271;p25"/>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272" name="Google Shape;272;p25"/>
          <p:cNvSpPr/>
          <p:nvPr/>
        </p:nvSpPr>
        <p:spPr>
          <a:xfrm>
            <a:off x="134076" y="542428"/>
            <a:ext cx="3856677"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GB" sz="2000" u="none" cap="none" strike="noStrike">
                <a:solidFill>
                  <a:srgbClr val="3A7D99"/>
                </a:solidFill>
                <a:latin typeface="Lexend"/>
                <a:ea typeface="Lexend"/>
                <a:cs typeface="Lexend"/>
                <a:sym typeface="Lexend"/>
              </a:rPr>
              <a:t>Administrative deliverables</a:t>
            </a:r>
            <a:endParaRPr/>
          </a:p>
        </p:txBody>
      </p:sp>
      <p:graphicFrame>
        <p:nvGraphicFramePr>
          <p:cNvPr id="273" name="Google Shape;273;p25"/>
          <p:cNvGraphicFramePr/>
          <p:nvPr/>
        </p:nvGraphicFramePr>
        <p:xfrm>
          <a:off x="134076" y="1039721"/>
          <a:ext cx="3000000" cy="3000000"/>
        </p:xfrm>
        <a:graphic>
          <a:graphicData uri="http://schemas.openxmlformats.org/drawingml/2006/table">
            <a:tbl>
              <a:tblPr>
                <a:noFill/>
                <a:tableStyleId>{45C31A92-7090-4DC8-BED5-6ED531D7E462}</a:tableStyleId>
              </a:tblPr>
              <a:tblGrid>
                <a:gridCol w="648000"/>
                <a:gridCol w="3548925"/>
                <a:gridCol w="446575"/>
                <a:gridCol w="886050"/>
                <a:gridCol w="687575"/>
                <a:gridCol w="382775"/>
                <a:gridCol w="567075"/>
              </a:tblGrid>
              <a:tr h="162425">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Title/Description</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WP</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Beneficiary</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Level</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Due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hMerge="1"/>
              </a:tr>
              <a:tr h="213675">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D1.1</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Supervisory Board of the network</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WP1</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NMBU</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M2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Oct-24</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99525">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D1.2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Website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WP1</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NMBU</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Public</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M2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B050"/>
                        </a:buClr>
                        <a:buSzPts val="1200"/>
                        <a:buFont typeface="Arial"/>
                        <a:buNone/>
                      </a:pPr>
                      <a:r>
                        <a:rPr b="0" i="0" lang="en-GB" sz="1200" u="none" cap="none" strike="noStrike">
                          <a:solidFill>
                            <a:srgbClr val="00B050"/>
                          </a:solidFill>
                          <a:latin typeface="Garamond"/>
                          <a:ea typeface="Garamond"/>
                          <a:cs typeface="Garamond"/>
                          <a:sym typeface="Garamond"/>
                        </a:rPr>
                        <a:t>Oct-24</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56850">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D7.1</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Requirement no. 1: Ethics Advisor</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WP7</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NMBU</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M2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Oct-24</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56850">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D2.1</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Open online resource for training materials</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WP2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UTU</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Public</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M7</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B050"/>
                          </a:solidFill>
                          <a:latin typeface="Garamond"/>
                          <a:ea typeface="Garamond"/>
                          <a:cs typeface="Garamond"/>
                          <a:sym typeface="Garamond"/>
                        </a:rPr>
                        <a:t>Mar-25</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56850">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D1.3</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Data Management Plan</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WP1</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NMBU</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F590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M13</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Sep-25</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62425">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D1.4</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Progress report</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WP1</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NMBU</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F590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M13</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9F5900"/>
                        </a:buClr>
                        <a:buSzPts val="1200"/>
                        <a:buFont typeface="Arial"/>
                        <a:buNone/>
                      </a:pPr>
                      <a:r>
                        <a:rPr b="0" i="0" lang="en-GB" sz="1200" u="none" cap="none" strike="noStrike">
                          <a:solidFill>
                            <a:srgbClr val="9F5900"/>
                          </a:solidFill>
                          <a:latin typeface="Garamond"/>
                          <a:ea typeface="Garamond"/>
                          <a:cs typeface="Garamond"/>
                          <a:sym typeface="Garamond"/>
                        </a:rPr>
                        <a:t>Sep-25</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09125">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D6.1</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Plan for the dissemination and exploitation of results, including communication activities 1</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WP6</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UB</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F590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M13</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9F5900"/>
                          </a:solidFill>
                          <a:latin typeface="Garamond"/>
                          <a:ea typeface="Garamond"/>
                          <a:cs typeface="Garamond"/>
                          <a:sym typeface="Garamond"/>
                        </a:rPr>
                        <a:t>Sep-25</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06325">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D2.2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Career Development Plans</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WP2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UTU (All)</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C0000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C00000"/>
                          </a:solidFill>
                          <a:latin typeface="Garamond"/>
                          <a:ea typeface="Garamond"/>
                          <a:cs typeface="Garamond"/>
                          <a:sym typeface="Garamond"/>
                        </a:rPr>
                        <a:t>M16</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C00000"/>
                        </a:buClr>
                        <a:buSzPts val="1200"/>
                        <a:buFont typeface="Arial"/>
                        <a:buNone/>
                      </a:pPr>
                      <a:r>
                        <a:rPr b="0" i="0" lang="en-GB" sz="1200" u="none" cap="none" strike="noStrike">
                          <a:solidFill>
                            <a:srgbClr val="C00000"/>
                          </a:solidFill>
                          <a:latin typeface="Garamond"/>
                          <a:ea typeface="Garamond"/>
                          <a:cs typeface="Garamond"/>
                          <a:sym typeface="Garamond"/>
                        </a:rPr>
                        <a:t>Dec-25</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49750">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D2.3</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Mid-term training report</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WP2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UTU</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M24</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Aug-26</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57725">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D7.2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Requirement no. 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WP7</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NMBU</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M24</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Aug-26</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57725">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D1.5</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Final report</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WP1</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NMBU</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M48</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Aug-28</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57725">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D2.4</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Final training report</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WP2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UTU</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M48</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Aug-28</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262275">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D6.2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Plan for the dissemination and exploitation of results, including communication activities 2</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WP6</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UB</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M48</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Aug-28</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r h="117500">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D7.3</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Requirement no. 3</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WP7</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NMBU</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990000"/>
                          </a:solidFill>
                          <a:latin typeface="Garamond"/>
                          <a:ea typeface="Garamond"/>
                          <a:cs typeface="Garamond"/>
                          <a:sym typeface="Garamond"/>
                        </a:rPr>
                        <a:t>Sensitive</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M48</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i="0" lang="en-GB" sz="1200" u="none" cap="none" strike="noStrike">
                          <a:solidFill>
                            <a:srgbClr val="000000"/>
                          </a:solidFill>
                          <a:latin typeface="Garamond"/>
                          <a:ea typeface="Garamond"/>
                          <a:cs typeface="Garamond"/>
                          <a:sym typeface="Garamond"/>
                        </a:rPr>
                        <a:t>Aug-28</a:t>
                      </a:r>
                      <a:endParaRPr/>
                    </a:p>
                  </a:txBody>
                  <a:tcPr marT="7625" marB="0" marR="7625" marL="7625" anchor="ctr">
                    <a:lnL cap="flat" cmpd="sng" w="9525">
                      <a:solidFill>
                        <a:srgbClr val="7F7F7F"/>
                      </a:solidFill>
                      <a:prstDash val="solid"/>
                      <a:round/>
                      <a:headEnd len="sm" w="sm" type="none"/>
                      <a:tailEnd len="sm" w="sm" type="none"/>
                    </a:lnL>
                    <a:lnR cap="flat" cmpd="sng" w="9525">
                      <a:solidFill>
                        <a:srgbClr val="7F7F7F"/>
                      </a:solidFill>
                      <a:prstDash val="solid"/>
                      <a:round/>
                      <a:headEnd len="sm" w="sm" type="none"/>
                      <a:tailEnd len="sm" w="sm" type="none"/>
                    </a:lnR>
                    <a:lnT cap="flat" cmpd="sng" w="9525">
                      <a:solidFill>
                        <a:srgbClr val="7F7F7F"/>
                      </a:solidFill>
                      <a:prstDash val="solid"/>
                      <a:round/>
                      <a:headEnd len="sm" w="sm" type="none"/>
                      <a:tailEnd len="sm" w="sm" type="none"/>
                    </a:lnT>
                    <a:lnB cap="flat" cmpd="sng" w="9525">
                      <a:solidFill>
                        <a:srgbClr val="7F7F7F"/>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26"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279" name="Google Shape;279;p26"/>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280" name="Google Shape;280;p26"/>
          <p:cNvSpPr/>
          <p:nvPr/>
        </p:nvSpPr>
        <p:spPr>
          <a:xfrm>
            <a:off x="134076" y="542428"/>
            <a:ext cx="4437924"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GB" sz="2000" u="none" cap="none" strike="noStrike">
                <a:solidFill>
                  <a:srgbClr val="3A7D99"/>
                </a:solidFill>
                <a:latin typeface="Lexend"/>
                <a:ea typeface="Lexend"/>
                <a:cs typeface="Lexend"/>
                <a:sym typeface="Lexend"/>
              </a:rPr>
              <a:t>Training and networking events</a:t>
            </a:r>
            <a:endParaRPr/>
          </a:p>
        </p:txBody>
      </p:sp>
      <p:graphicFrame>
        <p:nvGraphicFramePr>
          <p:cNvPr id="281" name="Google Shape;281;p26"/>
          <p:cNvGraphicFramePr/>
          <p:nvPr/>
        </p:nvGraphicFramePr>
        <p:xfrm>
          <a:off x="134076" y="1294730"/>
          <a:ext cx="3000000" cy="3000000"/>
        </p:xfrm>
        <a:graphic>
          <a:graphicData uri="http://schemas.openxmlformats.org/drawingml/2006/table">
            <a:tbl>
              <a:tblPr>
                <a:noFill/>
                <a:tableStyleId>{45C31A92-7090-4DC8-BED5-6ED531D7E462}</a:tableStyleId>
              </a:tblPr>
              <a:tblGrid>
                <a:gridCol w="5607150"/>
                <a:gridCol w="573150"/>
                <a:gridCol w="763225"/>
                <a:gridCol w="763225"/>
                <a:gridCol w="763225"/>
              </a:tblGrid>
              <a:tr h="257625">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Main training events and conferences</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ECTS</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Leader</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Month</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1" lang="en-GB" sz="1400" u="none" cap="none" strike="noStrike">
                          <a:solidFill>
                            <a:srgbClr val="3D85C6"/>
                          </a:solidFill>
                          <a:latin typeface="Garamond"/>
                          <a:ea typeface="Garamond"/>
                          <a:cs typeface="Garamond"/>
                          <a:sym typeface="Garamond"/>
                        </a:rPr>
                        <a:t>Time</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45900">
                <a:tc>
                  <a:txBody>
                    <a:bodyPr/>
                    <a:lstStyle/>
                    <a:p>
                      <a:pPr indent="0" lvl="0" marL="0" marR="0" rtl="0" algn="l">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Training and Networking Retreat 1: Introduction</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2</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UCPH</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7</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May-25</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45900">
                <a:tc>
                  <a:txBody>
                    <a:bodyPr/>
                    <a:lstStyle/>
                    <a:p>
                      <a:pPr indent="0" lvl="0" marL="0" marR="0" rtl="0" algn="l">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Training and Networking Retreat 2: High-Throughput Profiling</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2</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B050"/>
                          </a:solidFill>
                          <a:latin typeface="Garamond"/>
                          <a:ea typeface="Garamond"/>
                          <a:cs typeface="Garamond"/>
                          <a:sym typeface="Garamond"/>
                        </a:rPr>
                        <a:t>CNAG</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13</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00B050"/>
                          </a:solidFill>
                          <a:latin typeface="Garamond"/>
                          <a:ea typeface="Garamond"/>
                          <a:cs typeface="Garamond"/>
                          <a:sym typeface="Garamond"/>
                        </a:rPr>
                        <a:t>Nov-25</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45900">
                <a:tc>
                  <a:txBody>
                    <a:bodyPr/>
                    <a:lstStyle/>
                    <a:p>
                      <a:pPr indent="0" lvl="0" marL="0" marR="0" rtl="0" algn="l">
                        <a:lnSpc>
                          <a:spcPct val="100000"/>
                        </a:lnSpc>
                        <a:spcBef>
                          <a:spcPts val="0"/>
                        </a:spcBef>
                        <a:spcAft>
                          <a:spcPts val="0"/>
                        </a:spcAft>
                        <a:buNone/>
                      </a:pPr>
                      <a:r>
                        <a:rPr b="1" i="0" lang="en-GB" sz="1200" u="none" cap="none" strike="noStrike">
                          <a:solidFill>
                            <a:srgbClr val="C00000"/>
                          </a:solidFill>
                          <a:latin typeface="Garamond"/>
                          <a:ea typeface="Garamond"/>
                          <a:cs typeface="Garamond"/>
                          <a:sym typeface="Garamond"/>
                        </a:rPr>
                        <a:t>Training and Networking Retreat 3: Data analysis and Open Science</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C00000"/>
                          </a:solidFill>
                          <a:latin typeface="Garamond"/>
                          <a:ea typeface="Garamond"/>
                          <a:cs typeface="Garamond"/>
                          <a:sym typeface="Garamond"/>
                        </a:rPr>
                        <a:t>2</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C00000"/>
                          </a:solidFill>
                          <a:latin typeface="Garamond"/>
                          <a:ea typeface="Garamond"/>
                          <a:cs typeface="Garamond"/>
                          <a:sym typeface="Garamond"/>
                        </a:rPr>
                        <a:t>UTU</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C00000"/>
                          </a:solidFill>
                          <a:latin typeface="Garamond"/>
                          <a:ea typeface="Garamond"/>
                          <a:cs typeface="Garamond"/>
                          <a:sym typeface="Garamond"/>
                        </a:rPr>
                        <a:t>20</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C00000"/>
                          </a:solidFill>
                          <a:latin typeface="Garamond"/>
                          <a:ea typeface="Garamond"/>
                          <a:cs typeface="Garamond"/>
                          <a:sym typeface="Garamond"/>
                        </a:rPr>
                        <a:t>Apr-26</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45900">
                <a:tc>
                  <a:txBody>
                    <a:bodyPr/>
                    <a:lstStyle/>
                    <a:p>
                      <a:pPr indent="0" lvl="0" marL="0" marR="0" rtl="0" algn="l">
                        <a:lnSpc>
                          <a:spcPct val="100000"/>
                        </a:lnSpc>
                        <a:spcBef>
                          <a:spcPts val="0"/>
                        </a:spcBef>
                        <a:spcAft>
                          <a:spcPts val="0"/>
                        </a:spcAft>
                        <a:buNone/>
                      </a:pPr>
                      <a:r>
                        <a:rPr b="1" i="0" lang="en-GB" sz="1200" u="none" cap="none" strike="noStrike">
                          <a:solidFill>
                            <a:srgbClr val="C00000"/>
                          </a:solidFill>
                          <a:latin typeface="Garamond"/>
                          <a:ea typeface="Garamond"/>
                          <a:cs typeface="Garamond"/>
                          <a:sym typeface="Garamond"/>
                        </a:rPr>
                        <a:t>Training and Networking Retreat 4: Dissemination, Exploitation and Communication</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C00000"/>
                          </a:solidFill>
                          <a:latin typeface="Garamond"/>
                          <a:ea typeface="Garamond"/>
                          <a:cs typeface="Garamond"/>
                          <a:sym typeface="Garamond"/>
                        </a:rPr>
                        <a:t>2</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C00000"/>
                          </a:solidFill>
                          <a:latin typeface="Garamond"/>
                          <a:ea typeface="Garamond"/>
                          <a:cs typeface="Garamond"/>
                          <a:sym typeface="Garamond"/>
                        </a:rPr>
                        <a:t>KUL</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C00000"/>
                          </a:solidFill>
                          <a:latin typeface="Garamond"/>
                          <a:ea typeface="Garamond"/>
                          <a:cs typeface="Garamond"/>
                          <a:sym typeface="Garamond"/>
                        </a:rPr>
                        <a:t>26</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C00000"/>
                          </a:solidFill>
                          <a:latin typeface="Garamond"/>
                          <a:ea typeface="Garamond"/>
                          <a:cs typeface="Garamond"/>
                          <a:sym typeface="Garamond"/>
                        </a:rPr>
                        <a:t>Oct-26</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45900">
                <a:tc>
                  <a:txBody>
                    <a:bodyPr/>
                    <a:lstStyle/>
                    <a:p>
                      <a:pPr indent="0" lvl="0" marL="0" marR="0" rtl="0" algn="l">
                        <a:lnSpc>
                          <a:spcPct val="100000"/>
                        </a:lnSpc>
                        <a:spcBef>
                          <a:spcPts val="0"/>
                        </a:spcBef>
                        <a:spcAft>
                          <a:spcPts val="0"/>
                        </a:spcAft>
                        <a:buNone/>
                      </a:pPr>
                      <a:r>
                        <a:rPr b="1" i="0" lang="en-GB" sz="1200" u="none" cap="none" strike="noStrike">
                          <a:solidFill>
                            <a:srgbClr val="7F6000"/>
                          </a:solidFill>
                          <a:latin typeface="Garamond"/>
                          <a:ea typeface="Garamond"/>
                          <a:cs typeface="Garamond"/>
                          <a:sym typeface="Garamond"/>
                        </a:rPr>
                        <a:t>Training and Networking Retreat 5: Career Development</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7F6000"/>
                          </a:solidFill>
                          <a:latin typeface="Garamond"/>
                          <a:ea typeface="Garamond"/>
                          <a:cs typeface="Garamond"/>
                          <a:sym typeface="Garamond"/>
                        </a:rPr>
                        <a:t>2</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7F6000"/>
                          </a:solidFill>
                          <a:latin typeface="Garamond"/>
                          <a:ea typeface="Garamond"/>
                          <a:cs typeface="Garamond"/>
                          <a:sym typeface="Garamond"/>
                        </a:rPr>
                        <a:t>NMBU</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7F6000"/>
                          </a:solidFill>
                          <a:latin typeface="Garamond"/>
                          <a:ea typeface="Garamond"/>
                          <a:cs typeface="Garamond"/>
                          <a:sym typeface="Garamond"/>
                        </a:rPr>
                        <a:t>33</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7F6000"/>
                          </a:solidFill>
                          <a:latin typeface="Garamond"/>
                          <a:ea typeface="Garamond"/>
                          <a:cs typeface="Garamond"/>
                          <a:sym typeface="Garamond"/>
                        </a:rPr>
                        <a:t>May-27</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45900">
                <a:tc>
                  <a:txBody>
                    <a:bodyPr/>
                    <a:lstStyle/>
                    <a:p>
                      <a:pPr indent="0" lvl="0" marL="0" marR="0" rtl="0" algn="l">
                        <a:lnSpc>
                          <a:spcPct val="100000"/>
                        </a:lnSpc>
                        <a:spcBef>
                          <a:spcPts val="0"/>
                        </a:spcBef>
                        <a:spcAft>
                          <a:spcPts val="0"/>
                        </a:spcAft>
                        <a:buNone/>
                      </a:pPr>
                      <a:r>
                        <a:rPr b="1" i="0" lang="en-GB" sz="1200" u="none" cap="none" strike="noStrike">
                          <a:solidFill>
                            <a:srgbClr val="741B47"/>
                          </a:solidFill>
                          <a:latin typeface="Garamond"/>
                          <a:ea typeface="Garamond"/>
                          <a:cs typeface="Garamond"/>
                          <a:sym typeface="Garamond"/>
                        </a:rPr>
                        <a:t>Hologenomics Conference</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741B47"/>
                          </a:solidFill>
                          <a:latin typeface="Garamond"/>
                          <a:ea typeface="Garamond"/>
                          <a:cs typeface="Garamond"/>
                          <a:sym typeface="Garamond"/>
                        </a:rPr>
                        <a:t>2</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741B47"/>
                          </a:solidFill>
                          <a:latin typeface="Garamond"/>
                          <a:ea typeface="Garamond"/>
                          <a:cs typeface="Garamond"/>
                          <a:sym typeface="Garamond"/>
                        </a:rPr>
                        <a:t>UCPH</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741B47"/>
                          </a:solidFill>
                          <a:latin typeface="Garamond"/>
                          <a:ea typeface="Garamond"/>
                          <a:cs typeface="Garamond"/>
                          <a:sym typeface="Garamond"/>
                        </a:rPr>
                        <a:t>36</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7F6000"/>
                          </a:solidFill>
                          <a:latin typeface="Garamond"/>
                          <a:ea typeface="Garamond"/>
                          <a:cs typeface="Garamond"/>
                          <a:sym typeface="Garamond"/>
                        </a:rPr>
                        <a:t>Aug-27</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45900">
                <a:tc>
                  <a:txBody>
                    <a:bodyPr/>
                    <a:lstStyle/>
                    <a:p>
                      <a:pPr indent="0" lvl="0" marL="0" marR="0" rtl="0" algn="l">
                        <a:lnSpc>
                          <a:spcPct val="100000"/>
                        </a:lnSpc>
                        <a:spcBef>
                          <a:spcPts val="0"/>
                        </a:spcBef>
                        <a:spcAft>
                          <a:spcPts val="0"/>
                        </a:spcAft>
                        <a:buNone/>
                      </a:pPr>
                      <a:r>
                        <a:rPr b="1" i="0" lang="en-GB" sz="1200" u="none" cap="none" strike="noStrike">
                          <a:solidFill>
                            <a:srgbClr val="741B47"/>
                          </a:solidFill>
                          <a:latin typeface="Garamond"/>
                          <a:ea typeface="Garamond"/>
                          <a:cs typeface="Garamond"/>
                          <a:sym typeface="Garamond"/>
                        </a:rPr>
                        <a:t>Hologenomics Day</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741B47"/>
                          </a:solidFill>
                          <a:latin typeface="Garamond"/>
                          <a:ea typeface="Garamond"/>
                          <a:cs typeface="Garamond"/>
                          <a:sym typeface="Garamond"/>
                        </a:rPr>
                        <a:t>1</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741B47"/>
                          </a:solidFill>
                          <a:latin typeface="Garamond"/>
                          <a:ea typeface="Garamond"/>
                          <a:cs typeface="Garamond"/>
                          <a:sym typeface="Garamond"/>
                        </a:rPr>
                        <a:t>UB</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741B47"/>
                          </a:solidFill>
                          <a:latin typeface="Garamond"/>
                          <a:ea typeface="Garamond"/>
                          <a:cs typeface="Garamond"/>
                          <a:sym typeface="Garamond"/>
                        </a:rPr>
                        <a:t>42</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7F6000"/>
                          </a:solidFill>
                          <a:latin typeface="Garamond"/>
                          <a:ea typeface="Garamond"/>
                          <a:cs typeface="Garamond"/>
                          <a:sym typeface="Garamond"/>
                        </a:rPr>
                        <a:t>Feb-28</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45900">
                <a:tc>
                  <a:txBody>
                    <a:bodyPr/>
                    <a:lstStyle/>
                    <a:p>
                      <a:pPr indent="0" lvl="0" marL="0" marR="0" rtl="0" algn="l">
                        <a:lnSpc>
                          <a:spcPct val="100000"/>
                        </a:lnSpc>
                        <a:spcBef>
                          <a:spcPts val="0"/>
                        </a:spcBef>
                        <a:spcAft>
                          <a:spcPts val="0"/>
                        </a:spcAft>
                        <a:buNone/>
                      </a:pPr>
                      <a:r>
                        <a:rPr b="1" i="0" lang="en-GB" sz="1200" u="none" cap="none" strike="noStrike">
                          <a:solidFill>
                            <a:srgbClr val="7F6000"/>
                          </a:solidFill>
                          <a:latin typeface="Garamond"/>
                          <a:ea typeface="Garamond"/>
                          <a:cs typeface="Garamond"/>
                          <a:sym typeface="Garamond"/>
                        </a:rPr>
                        <a:t>Final meeting: presentation of results and future prospects</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7F6000"/>
                          </a:solidFill>
                          <a:latin typeface="Garamond"/>
                          <a:ea typeface="Garamond"/>
                          <a:cs typeface="Garamond"/>
                          <a:sym typeface="Garamond"/>
                        </a:rPr>
                        <a:t>2</a:t>
                      </a:r>
                      <a:endParaRPr/>
                    </a:p>
                  </a:txBody>
                  <a:tcPr marT="8775" marB="0" marR="8775" marL="8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7F6000"/>
                          </a:solidFill>
                          <a:latin typeface="Garamond"/>
                          <a:ea typeface="Garamond"/>
                          <a:cs typeface="Garamond"/>
                          <a:sym typeface="Garamond"/>
                        </a:rPr>
                        <a:t>UB</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i="0" lang="en-GB" sz="1200" u="none" cap="none" strike="noStrike">
                          <a:solidFill>
                            <a:srgbClr val="7F6000"/>
                          </a:solidFill>
                          <a:latin typeface="Garamond"/>
                          <a:ea typeface="Garamond"/>
                          <a:cs typeface="Garamond"/>
                          <a:sym typeface="Garamond"/>
                        </a:rPr>
                        <a:t>42</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GB" sz="1200" u="none" cap="none" strike="noStrike">
                          <a:solidFill>
                            <a:srgbClr val="7F6000"/>
                          </a:solidFill>
                          <a:latin typeface="Garamond"/>
                          <a:ea typeface="Garamond"/>
                          <a:cs typeface="Garamond"/>
                          <a:sym typeface="Garamond"/>
                        </a:rPr>
                        <a:t>Feb-28</a:t>
                      </a:r>
                      <a:endParaRPr/>
                    </a:p>
                  </a:txBody>
                  <a:tcPr marT="8775" marB="0" marR="8775" marL="8775"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7"/>
          <p:cNvSpPr/>
          <p:nvPr/>
        </p:nvSpPr>
        <p:spPr>
          <a:xfrm>
            <a:off x="0" y="4778950"/>
            <a:ext cx="9144000" cy="369300"/>
          </a:xfrm>
          <a:prstGeom prst="rect">
            <a:avLst/>
          </a:prstGeom>
          <a:solidFill>
            <a:srgbClr val="3A7D9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87" name="Google Shape;287;p27" title="hologen_logo_wide.png"/>
          <p:cNvPicPr preferRelativeResize="0"/>
          <p:nvPr/>
        </p:nvPicPr>
        <p:blipFill rotWithShape="1">
          <a:blip r:embed="rId3">
            <a:alphaModFix/>
          </a:blip>
          <a:srcRect b="0" l="0" r="0" t="0"/>
          <a:stretch/>
        </p:blipFill>
        <p:spPr>
          <a:xfrm>
            <a:off x="532150" y="1087775"/>
            <a:ext cx="7885348" cy="1255225"/>
          </a:xfrm>
          <a:prstGeom prst="rect">
            <a:avLst/>
          </a:prstGeom>
          <a:noFill/>
          <a:ln>
            <a:noFill/>
          </a:ln>
        </p:spPr>
      </p:pic>
      <p:sp>
        <p:nvSpPr>
          <p:cNvPr id="288" name="Google Shape;288;p27"/>
          <p:cNvSpPr txBox="1"/>
          <p:nvPr/>
        </p:nvSpPr>
        <p:spPr>
          <a:xfrm>
            <a:off x="532150" y="2456975"/>
            <a:ext cx="7885500" cy="982500"/>
          </a:xfrm>
          <a:prstGeom prst="rect">
            <a:avLst/>
          </a:prstGeom>
          <a:noFill/>
          <a:ln>
            <a:noFill/>
          </a:ln>
        </p:spPr>
        <p:txBody>
          <a:bodyPr anchorCtr="0" anchor="t" bIns="91425" lIns="91425" spcFirstLastPara="1" rIns="91425" wrap="square" tIns="91425">
            <a:spAutoFit/>
          </a:bodyPr>
          <a:lstStyle/>
          <a:p>
            <a:pPr indent="0" lvl="0" marL="0" marR="0" rtl="0" algn="ctr">
              <a:lnSpc>
                <a:spcPct val="116000"/>
              </a:lnSpc>
              <a:spcBef>
                <a:spcPts val="0"/>
              </a:spcBef>
              <a:spcAft>
                <a:spcPts val="1900"/>
              </a:spcAft>
              <a:buClr>
                <a:srgbClr val="000000"/>
              </a:buClr>
              <a:buSzPts val="2400"/>
              <a:buFont typeface="Arial"/>
              <a:buNone/>
            </a:pPr>
            <a:r>
              <a:rPr b="1" i="0" lang="en-GB" sz="2400" u="none" cap="none" strike="noStrike">
                <a:solidFill>
                  <a:srgbClr val="828386"/>
                </a:solidFill>
                <a:latin typeface="Lexend"/>
                <a:ea typeface="Lexend"/>
                <a:cs typeface="Lexend"/>
                <a:sym typeface="Lexend"/>
              </a:rPr>
              <a:t>Advancing the </a:t>
            </a:r>
            <a:r>
              <a:rPr b="1" i="0" lang="en-GB" sz="2400" u="none" cap="none" strike="noStrike">
                <a:solidFill>
                  <a:srgbClr val="3A7D99"/>
                </a:solidFill>
                <a:latin typeface="Lexend"/>
                <a:ea typeface="Lexend"/>
                <a:cs typeface="Lexend"/>
                <a:sym typeface="Lexend"/>
              </a:rPr>
              <a:t>development</a:t>
            </a:r>
            <a:r>
              <a:rPr b="1" i="0" lang="en-GB" sz="2400" u="none" cap="none" strike="noStrike">
                <a:solidFill>
                  <a:srgbClr val="828386"/>
                </a:solidFill>
                <a:latin typeface="Lexend"/>
                <a:ea typeface="Lexend"/>
                <a:cs typeface="Lexend"/>
                <a:sym typeface="Lexend"/>
              </a:rPr>
              <a:t> and </a:t>
            </a:r>
            <a:r>
              <a:rPr b="1" i="0" lang="en-GB" sz="2400" u="none" cap="none" strike="noStrike">
                <a:solidFill>
                  <a:srgbClr val="3A7D99"/>
                </a:solidFill>
                <a:latin typeface="Lexend"/>
                <a:ea typeface="Lexend"/>
                <a:cs typeface="Lexend"/>
                <a:sym typeface="Lexend"/>
              </a:rPr>
              <a:t>implementation</a:t>
            </a:r>
            <a:r>
              <a:rPr b="1" i="0" lang="en-GB" sz="2400" u="none" cap="none" strike="noStrike">
                <a:solidFill>
                  <a:srgbClr val="828386"/>
                </a:solidFill>
                <a:latin typeface="Lexend"/>
                <a:ea typeface="Lexend"/>
                <a:cs typeface="Lexend"/>
                <a:sym typeface="Lexend"/>
              </a:rPr>
              <a:t> of </a:t>
            </a:r>
            <a:r>
              <a:rPr b="1" i="0" lang="en-GB" sz="2400" u="none" cap="none" strike="noStrike">
                <a:solidFill>
                  <a:srgbClr val="3A7D99"/>
                </a:solidFill>
                <a:latin typeface="Lexend"/>
                <a:ea typeface="Lexend"/>
                <a:cs typeface="Lexend"/>
                <a:sym typeface="Lexend"/>
              </a:rPr>
              <a:t>hologenomics</a:t>
            </a:r>
            <a:r>
              <a:rPr b="1" i="0" lang="en-GB" sz="2400" u="none" cap="none" strike="noStrike">
                <a:solidFill>
                  <a:srgbClr val="828386"/>
                </a:solidFill>
                <a:latin typeface="Lexend"/>
                <a:ea typeface="Lexend"/>
                <a:cs typeface="Lexend"/>
                <a:sym typeface="Lexend"/>
              </a:rPr>
              <a:t> in biological sciences</a:t>
            </a:r>
            <a:endParaRPr b="1" i="0" sz="2400" u="none" cap="none" strike="noStrike">
              <a:solidFill>
                <a:srgbClr val="828386"/>
              </a:solidFill>
              <a:latin typeface="Lexend"/>
              <a:ea typeface="Lexend"/>
              <a:cs typeface="Lexend"/>
              <a:sym typeface="Lexend"/>
            </a:endParaRPr>
          </a:p>
        </p:txBody>
      </p:sp>
      <p:sp>
        <p:nvSpPr>
          <p:cNvPr id="289" name="Google Shape;289;p27"/>
          <p:cNvSpPr/>
          <p:nvPr/>
        </p:nvSpPr>
        <p:spPr>
          <a:xfrm>
            <a:off x="481500" y="2479613"/>
            <a:ext cx="7885500" cy="937200"/>
          </a:xfrm>
          <a:prstGeom prst="rect">
            <a:avLst/>
          </a:prstGeom>
          <a:solidFill>
            <a:srgbClr val="FFFFFF">
              <a:alpha val="49803"/>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27"/>
          <p:cNvSpPr txBox="1"/>
          <p:nvPr/>
        </p:nvSpPr>
        <p:spPr>
          <a:xfrm>
            <a:off x="0" y="4774200"/>
            <a:ext cx="9144000" cy="369300"/>
          </a:xfrm>
          <a:prstGeom prst="rect">
            <a:avLst/>
          </a:prstGeom>
          <a:noFill/>
          <a:ln>
            <a:noFill/>
          </a:ln>
        </p:spPr>
        <p:txBody>
          <a:bodyPr anchorCtr="0" anchor="t" bIns="91425" lIns="91425" spcFirstLastPara="1" rIns="91425" wrap="square" tIns="91425">
            <a:spAutoFit/>
          </a:bodyPr>
          <a:lstStyle/>
          <a:p>
            <a:pPr indent="0" lvl="0" marL="190500" marR="0" rtl="0" algn="ctr">
              <a:lnSpc>
                <a:spcPct val="125000"/>
              </a:lnSpc>
              <a:spcBef>
                <a:spcPts val="0"/>
              </a:spcBef>
              <a:spcAft>
                <a:spcPts val="0"/>
              </a:spcAft>
              <a:buClr>
                <a:srgbClr val="000000"/>
              </a:buClr>
              <a:buSzPts val="1200"/>
              <a:buFont typeface="Arial"/>
              <a:buNone/>
            </a:pPr>
            <a:r>
              <a:rPr b="1" i="0" lang="en-GB" sz="1200" u="none" cap="none" strike="noStrike">
                <a:solidFill>
                  <a:schemeClr val="lt1"/>
                </a:solidFill>
                <a:uFill>
                  <a:noFill/>
                </a:uFill>
                <a:latin typeface="Arial"/>
                <a:ea typeface="Arial"/>
                <a:cs typeface="Arial"/>
                <a:sym typeface="Arial"/>
                <a:hlinkClick r:id="rId4">
                  <a:extLst>
                    <a:ext uri="{A12FA001-AC4F-418D-AE19-62706E023703}">
                      <ahyp:hlinkClr val="tx"/>
                    </a:ext>
                  </a:extLst>
                </a:hlinkClick>
              </a:rPr>
              <a:t>Funded by the European Union under Grant Agreement </a:t>
            </a:r>
            <a:r>
              <a:rPr b="0" i="0" lang="en-GB" sz="1200" u="none" cap="none" strike="noStrike">
                <a:solidFill>
                  <a:schemeClr val="lt1"/>
                </a:solidFill>
                <a:uFill>
                  <a:noFill/>
                </a:uFill>
                <a:latin typeface="Arial"/>
                <a:ea typeface="Arial"/>
                <a:cs typeface="Arial"/>
                <a:sym typeface="Arial"/>
                <a:hlinkClick r:id="rId5">
                  <a:extLst>
                    <a:ext uri="{A12FA001-AC4F-418D-AE19-62706E023703}">
                      <ahyp:hlinkClr val="tx"/>
                    </a:ext>
                  </a:extLst>
                </a:hlinkClick>
              </a:rPr>
              <a:t>101169005</a:t>
            </a:r>
            <a:endParaRPr b="0" i="0" sz="1200" u="none" cap="none" strike="noStrike">
              <a:solidFill>
                <a:schemeClr val="lt1"/>
              </a:solidFill>
              <a:uFill>
                <a:noFill/>
              </a:uFill>
              <a:latin typeface="Arial"/>
              <a:ea typeface="Arial"/>
              <a:cs typeface="Arial"/>
              <a:sym typeface="Arial"/>
              <a:hlinkClick r:id="rId6">
                <a:extLst>
                  <a:ext uri="{A12FA001-AC4F-418D-AE19-62706E023703}">
                    <ahyp:hlinkClr val="tx"/>
                  </a:ext>
                </a:extLst>
              </a:hlinkClick>
            </a:endParaRPr>
          </a:p>
        </p:txBody>
      </p:sp>
      <p:pic>
        <p:nvPicPr>
          <p:cNvPr id="291" name="Google Shape;291;p27"/>
          <p:cNvPicPr preferRelativeResize="0"/>
          <p:nvPr/>
        </p:nvPicPr>
        <p:blipFill rotWithShape="1">
          <a:blip r:embed="rId7">
            <a:alphaModFix/>
          </a:blip>
          <a:srcRect b="0" l="0" r="0" t="0"/>
          <a:stretch/>
        </p:blipFill>
        <p:spPr>
          <a:xfrm>
            <a:off x="8118150" y="4533975"/>
            <a:ext cx="696550" cy="464375"/>
          </a:xfrm>
          <a:prstGeom prst="rect">
            <a:avLst/>
          </a:prstGeom>
          <a:noFill/>
          <a:ln>
            <a:noFill/>
          </a:ln>
        </p:spPr>
      </p:pic>
      <p:sp>
        <p:nvSpPr>
          <p:cNvPr id="292" name="Google Shape;292;p27"/>
          <p:cNvSpPr txBox="1"/>
          <p:nvPr/>
        </p:nvSpPr>
        <p:spPr>
          <a:xfrm>
            <a:off x="5287550" y="25350"/>
            <a:ext cx="3831000" cy="461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800"/>
              <a:buFont typeface="Arial"/>
              <a:buNone/>
            </a:pPr>
            <a:r>
              <a:rPr b="1" i="0" lang="en-GB" sz="1800" u="none" cap="none" strike="noStrike">
                <a:solidFill>
                  <a:srgbClr val="3A7D99"/>
                </a:solidFill>
                <a:latin typeface="Lexend"/>
                <a:ea typeface="Lexend"/>
                <a:cs typeface="Lexend"/>
                <a:sym typeface="Lexend"/>
              </a:rPr>
              <a:t>www.hologen-network.org </a:t>
            </a:r>
            <a:endParaRPr b="1" i="0" sz="1800" u="none" cap="none" strike="noStrike">
              <a:solidFill>
                <a:srgbClr val="3A7D99"/>
              </a:solidFill>
              <a:latin typeface="Lexend"/>
              <a:ea typeface="Lexend"/>
              <a:cs typeface="Lexend"/>
              <a:sym typeface="Lexe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id="297" name="Google Shape;297;p28"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298" name="Google Shape;298;p28"/>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299" name="Google Shape;299;p28"/>
          <p:cNvSpPr/>
          <p:nvPr/>
        </p:nvSpPr>
        <p:spPr>
          <a:xfrm>
            <a:off x="134076" y="542428"/>
            <a:ext cx="8832714"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b="1" i="0" lang="en-GB" sz="2000" u="none" cap="none" strike="noStrike">
                <a:solidFill>
                  <a:srgbClr val="3A7D99"/>
                </a:solidFill>
                <a:latin typeface="Lexend"/>
                <a:ea typeface="Lexend"/>
                <a:cs typeface="Lexend"/>
                <a:sym typeface="Lexend"/>
              </a:rPr>
              <a:t>Recruitment strategy</a:t>
            </a:r>
            <a:endParaRPr b="1" i="0" sz="2000" u="none" cap="none" strike="noStrike">
              <a:solidFill>
                <a:srgbClr val="C00000"/>
              </a:solidFill>
              <a:latin typeface="Lexend"/>
              <a:ea typeface="Lexend"/>
              <a:cs typeface="Lexend"/>
              <a:sym typeface="Lexend"/>
            </a:endParaRPr>
          </a:p>
        </p:txBody>
      </p:sp>
      <p:sp>
        <p:nvSpPr>
          <p:cNvPr id="300" name="Google Shape;300;p28"/>
          <p:cNvSpPr txBox="1"/>
          <p:nvPr/>
        </p:nvSpPr>
        <p:spPr>
          <a:xfrm>
            <a:off x="134075" y="1024500"/>
            <a:ext cx="8832715" cy="350862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n-GB" sz="1200" u="none" cap="none" strike="noStrike">
                <a:solidFill>
                  <a:srgbClr val="000000"/>
                </a:solidFill>
                <a:latin typeface="Arial"/>
                <a:ea typeface="Arial"/>
                <a:cs typeface="Arial"/>
                <a:sym typeface="Arial"/>
              </a:rPr>
              <a:t>The following hiring procedure was used and is an adjustment from the procedure detailed in the Grant agreement.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GB" sz="1200" u="none" cap="none" strike="noStrike">
                <a:solidFill>
                  <a:srgbClr val="000000"/>
                </a:solidFill>
                <a:latin typeface="Arial"/>
                <a:ea typeface="Arial"/>
                <a:cs typeface="Arial"/>
                <a:sym typeface="Arial"/>
              </a:rPr>
              <a:t>Requirement procedure:</a:t>
            </a:r>
            <a:endParaRPr b="0" i="0" sz="12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Each main supervisor must write announcements according to their institution’s templates and rules, advertise and collect applications through their institution’s normal system for hiring and also conduct the recruitment process according to their institution’s rules.</a:t>
            </a:r>
            <a:endParaRPr b="0" i="0" sz="12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We will promote the positions through the HoloGen website and social media profiles. At the website, this will mean a description of the position and then a link to the announcement at the host institution (where applicants can submit applications).</a:t>
            </a:r>
            <a:endParaRPr b="0" i="0" sz="12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Share the announcement text with the Supervisory board (SB) before posting to get feedback.</a:t>
            </a:r>
            <a:endParaRPr b="0" i="0" sz="12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Involve at least the co-supervisor and the secondment host in the hiring process (interviews, selection, etc). See page 10-13 in the Grant agreement.</a:t>
            </a:r>
            <a:endParaRPr b="0" i="0" sz="12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Make sure to encourage good candidates that are not selected to apply for some of the other positions (and if you are allowed by your host institution, circulate the CVs of the best candidates in the SB).</a:t>
            </a:r>
            <a:endParaRPr b="0" i="0" sz="12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Include a description of HoloGen in the announcement.</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Make sure that you include the MSCA mobility rule in the announcement: </a:t>
            </a:r>
            <a:r>
              <a:rPr b="0" i="1" lang="en-GB" sz="1200" u="none" cap="none" strike="noStrike">
                <a:solidFill>
                  <a:srgbClr val="000000"/>
                </a:solidFill>
                <a:latin typeface="Arial"/>
                <a:ea typeface="Arial"/>
                <a:cs typeface="Arial"/>
                <a:sym typeface="Arial"/>
              </a:rPr>
              <a:t>Applicants must not have resided or carried out their main activity (e.g., studies, work, research) in [Norway/Finland/…] for more than 12 months in the 3 years immediately prior to the call deadline.</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p29"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306" name="Google Shape;306;p29"/>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307" name="Google Shape;307;p29"/>
          <p:cNvSpPr/>
          <p:nvPr/>
        </p:nvSpPr>
        <p:spPr>
          <a:xfrm>
            <a:off x="134076" y="542428"/>
            <a:ext cx="8832714"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b="1" i="0" lang="en-GB" sz="2000" u="none" cap="none" strike="noStrike">
                <a:solidFill>
                  <a:srgbClr val="3A7D99"/>
                </a:solidFill>
                <a:latin typeface="Lexend"/>
                <a:ea typeface="Lexend"/>
                <a:cs typeface="Lexend"/>
                <a:sym typeface="Lexend"/>
              </a:rPr>
              <a:t>Recruitment strategy</a:t>
            </a:r>
            <a:endParaRPr b="1" i="0" sz="2000" u="none" cap="none" strike="noStrike">
              <a:solidFill>
                <a:srgbClr val="C00000"/>
              </a:solidFill>
              <a:latin typeface="Lexend"/>
              <a:ea typeface="Lexend"/>
              <a:cs typeface="Lexend"/>
              <a:sym typeface="Lexend"/>
            </a:endParaRPr>
          </a:p>
        </p:txBody>
      </p:sp>
      <p:graphicFrame>
        <p:nvGraphicFramePr>
          <p:cNvPr id="308" name="Google Shape;308;p29"/>
          <p:cNvGraphicFramePr/>
          <p:nvPr/>
        </p:nvGraphicFramePr>
        <p:xfrm>
          <a:off x="114238" y="1049506"/>
          <a:ext cx="3000000" cy="3000000"/>
        </p:xfrm>
        <a:graphic>
          <a:graphicData uri="http://schemas.openxmlformats.org/drawingml/2006/table">
            <a:tbl>
              <a:tblPr bandRow="1">
                <a:noFill/>
                <a:tableStyleId>{25EE99D5-FD15-4623-A7CA-6660B70785C3}</a:tableStyleId>
              </a:tblPr>
              <a:tblGrid>
                <a:gridCol w="273850"/>
                <a:gridCol w="598425"/>
                <a:gridCol w="532050"/>
                <a:gridCol w="1061350"/>
                <a:gridCol w="247500"/>
                <a:gridCol w="573075"/>
                <a:gridCol w="600025"/>
                <a:gridCol w="375550"/>
              </a:tblGrid>
              <a:tr h="67625">
                <a:tc rowSpan="2">
                  <a:txBody>
                    <a:bodyPr/>
                    <a:lstStyle/>
                    <a:p>
                      <a:pPr indent="0" lvl="0" marL="0" marR="0" rtl="0" algn="ctr">
                        <a:lnSpc>
                          <a:spcPct val="107000"/>
                        </a:lnSpc>
                        <a:spcBef>
                          <a:spcPts val="0"/>
                        </a:spcBef>
                        <a:spcAft>
                          <a:spcPts val="0"/>
                        </a:spcAft>
                        <a:buClr>
                          <a:srgbClr val="000000"/>
                        </a:buClr>
                        <a:buSzPts val="600"/>
                        <a:buFont typeface="Arial"/>
                        <a:buNone/>
                      </a:pPr>
                      <a:r>
                        <a:rPr b="1" lang="en-GB" sz="600" u="none" cap="none" strike="noStrike"/>
                        <a:t>DC</a:t>
                      </a:r>
                      <a:endParaRPr b="1" sz="800" u="none" cap="none" strike="noStrike">
                        <a:latin typeface="Arial"/>
                        <a:ea typeface="Arial"/>
                        <a:cs typeface="Arial"/>
                        <a:sym typeface="Arial"/>
                      </a:endParaRPr>
                    </a:p>
                  </a:txBody>
                  <a:tcPr marT="0" marB="0" marR="36800" marL="36800" anchor="ctr"/>
                </a:tc>
                <a:tc rowSpan="2">
                  <a:txBody>
                    <a:bodyPr/>
                    <a:lstStyle/>
                    <a:p>
                      <a:pPr indent="0" lvl="0" marL="0" marR="0" rtl="0" algn="ctr">
                        <a:lnSpc>
                          <a:spcPct val="107000"/>
                        </a:lnSpc>
                        <a:spcBef>
                          <a:spcPts val="0"/>
                        </a:spcBef>
                        <a:spcAft>
                          <a:spcPts val="0"/>
                        </a:spcAft>
                        <a:buClr>
                          <a:srgbClr val="000000"/>
                        </a:buClr>
                        <a:buSzPts val="600"/>
                        <a:buFont typeface="Arial"/>
                        <a:buNone/>
                      </a:pPr>
                      <a:r>
                        <a:rPr b="1" lang="en-GB" sz="600" u="none" cap="none" strike="noStrike"/>
                        <a:t>Name</a:t>
                      </a:r>
                      <a:endParaRPr b="1" sz="800" u="none" cap="none" strike="noStrike">
                        <a:latin typeface="Arial"/>
                        <a:ea typeface="Arial"/>
                        <a:cs typeface="Arial"/>
                        <a:sym typeface="Arial"/>
                      </a:endParaRPr>
                    </a:p>
                  </a:txBody>
                  <a:tcPr marT="0" marB="0" marR="36800" marL="36800" anchor="ctr"/>
                </a:tc>
                <a:tc rowSpan="2">
                  <a:txBody>
                    <a:bodyPr/>
                    <a:lstStyle/>
                    <a:p>
                      <a:pPr indent="0" lvl="0" marL="0" marR="0" rtl="0" algn="ctr">
                        <a:lnSpc>
                          <a:spcPct val="107000"/>
                        </a:lnSpc>
                        <a:spcBef>
                          <a:spcPts val="0"/>
                        </a:spcBef>
                        <a:spcAft>
                          <a:spcPts val="0"/>
                        </a:spcAft>
                        <a:buClr>
                          <a:srgbClr val="000000"/>
                        </a:buClr>
                        <a:buSzPts val="600"/>
                        <a:buFont typeface="Arial"/>
                        <a:buNone/>
                      </a:pPr>
                      <a:r>
                        <a:rPr b="1" lang="en-GB" sz="600" u="none" cap="none" strike="noStrike"/>
                        <a:t>Beneficiary</a:t>
                      </a:r>
                      <a:endParaRPr b="1" sz="800" u="none" cap="none" strike="noStrike">
                        <a:latin typeface="Arial"/>
                        <a:ea typeface="Arial"/>
                        <a:cs typeface="Arial"/>
                        <a:sym typeface="Arial"/>
                      </a:endParaRPr>
                    </a:p>
                  </a:txBody>
                  <a:tcPr marT="0" marB="0" marR="36800" marL="36800" anchor="ctr"/>
                </a:tc>
                <a:tc rowSpan="2">
                  <a:txBody>
                    <a:bodyPr/>
                    <a:lstStyle/>
                    <a:p>
                      <a:pPr indent="0" lvl="0" marL="0" marR="0" rtl="0" algn="ctr">
                        <a:lnSpc>
                          <a:spcPct val="107000"/>
                        </a:lnSpc>
                        <a:spcBef>
                          <a:spcPts val="0"/>
                        </a:spcBef>
                        <a:spcAft>
                          <a:spcPts val="0"/>
                        </a:spcAft>
                        <a:buClr>
                          <a:srgbClr val="000000"/>
                        </a:buClr>
                        <a:buSzPts val="600"/>
                        <a:buFont typeface="Arial"/>
                        <a:buNone/>
                      </a:pPr>
                      <a:r>
                        <a:rPr b="1" lang="en-GB" sz="600" u="none" cap="none" strike="noStrike"/>
                        <a:t>Where</a:t>
                      </a:r>
                      <a:br>
                        <a:rPr b="1" lang="en-GB" sz="600" u="none" cap="none" strike="noStrike"/>
                      </a:br>
                      <a:r>
                        <a:rPr b="1" lang="en-GB" sz="600" u="none" cap="none" strike="noStrike"/>
                        <a:t>Advertized</a:t>
                      </a:r>
                      <a:endParaRPr b="1" sz="800" u="none" cap="none" strike="noStrike">
                        <a:latin typeface="Arial"/>
                        <a:ea typeface="Arial"/>
                        <a:cs typeface="Arial"/>
                        <a:sym typeface="Arial"/>
                      </a:endParaRPr>
                    </a:p>
                  </a:txBody>
                  <a:tcPr marT="0" marB="0" marR="36800" marL="36800" anchor="ctr"/>
                </a:tc>
                <a:tc gridSpan="3">
                  <a:txBody>
                    <a:bodyPr/>
                    <a:lstStyle/>
                    <a:p>
                      <a:pPr indent="0" lvl="0" marL="0" marR="0" rtl="0" algn="ctr">
                        <a:lnSpc>
                          <a:spcPct val="107000"/>
                        </a:lnSpc>
                        <a:spcBef>
                          <a:spcPts val="0"/>
                        </a:spcBef>
                        <a:spcAft>
                          <a:spcPts val="0"/>
                        </a:spcAft>
                        <a:buClr>
                          <a:srgbClr val="000000"/>
                        </a:buClr>
                        <a:buSzPts val="600"/>
                        <a:buFont typeface="Arial"/>
                        <a:buNone/>
                      </a:pPr>
                      <a:r>
                        <a:rPr b="1" lang="en-GB" sz="600" u="none" cap="none" strike="noStrike"/>
                        <a:t>Applications</a:t>
                      </a:r>
                      <a:endParaRPr b="1" sz="800" u="none" cap="none" strike="noStrike">
                        <a:latin typeface="Arial"/>
                        <a:ea typeface="Arial"/>
                        <a:cs typeface="Arial"/>
                        <a:sym typeface="Arial"/>
                      </a:endParaRPr>
                    </a:p>
                  </a:txBody>
                  <a:tcPr marT="0" marB="0" marR="36800" marL="36800" anchor="ctr"/>
                </a:tc>
                <a:tc hMerge="1"/>
                <a:tc hMerge="1"/>
                <a:tc rowSpan="2">
                  <a:txBody>
                    <a:bodyPr/>
                    <a:lstStyle/>
                    <a:p>
                      <a:pPr indent="0" lvl="0" marL="0" marR="0" rtl="0" algn="ctr">
                        <a:lnSpc>
                          <a:spcPct val="107000"/>
                        </a:lnSpc>
                        <a:spcBef>
                          <a:spcPts val="0"/>
                        </a:spcBef>
                        <a:spcAft>
                          <a:spcPts val="0"/>
                        </a:spcAft>
                        <a:buClr>
                          <a:srgbClr val="000000"/>
                        </a:buClr>
                        <a:buSzPts val="600"/>
                        <a:buFont typeface="Arial"/>
                        <a:buNone/>
                      </a:pPr>
                      <a:r>
                        <a:rPr b="1" lang="en-GB" sz="600" u="none" cap="none" strike="noStrike"/>
                        <a:t>Mobility Rule</a:t>
                      </a:r>
                      <a:endParaRPr b="1" sz="800" u="none" cap="none" strike="noStrike">
                        <a:latin typeface="Arial"/>
                        <a:ea typeface="Arial"/>
                        <a:cs typeface="Arial"/>
                        <a:sym typeface="Arial"/>
                      </a:endParaRPr>
                    </a:p>
                  </a:txBody>
                  <a:tcPr marT="0" marB="0" marR="36800" marL="36800" anchor="ctr"/>
                </a:tc>
              </a:tr>
              <a:tr h="70000">
                <a:tc vMerge="1"/>
                <a:tc vMerge="1"/>
                <a:tc vMerge="1"/>
                <a:tc vMerge="1"/>
                <a:tc>
                  <a:txBody>
                    <a:bodyPr/>
                    <a:lstStyle/>
                    <a:p>
                      <a:pPr indent="0" lvl="0" marL="0" marR="0" rtl="0" algn="ctr">
                        <a:lnSpc>
                          <a:spcPct val="107000"/>
                        </a:lnSpc>
                        <a:spcBef>
                          <a:spcPts val="0"/>
                        </a:spcBef>
                        <a:spcAft>
                          <a:spcPts val="0"/>
                        </a:spcAft>
                        <a:buClr>
                          <a:srgbClr val="000000"/>
                        </a:buClr>
                        <a:buSzPts val="600"/>
                        <a:buFont typeface="Arial"/>
                        <a:buNone/>
                      </a:pPr>
                      <a:r>
                        <a:rPr b="1" lang="en-GB" sz="600" u="none" cap="none" strike="noStrike"/>
                        <a:t>No.</a:t>
                      </a:r>
                      <a:endParaRPr b="1" sz="8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b="1" lang="en-GB" sz="600" u="none" cap="none" strike="noStrike"/>
                        <a:t>Country</a:t>
                      </a:r>
                      <a:endParaRPr b="1" sz="8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b="1" lang="en-GB" sz="600" u="none" cap="none" strike="noStrike"/>
                        <a:t>Gender </a:t>
                      </a:r>
                      <a:endParaRPr b="1" sz="800" u="none" cap="none" strike="noStrike">
                        <a:latin typeface="Arial"/>
                        <a:ea typeface="Arial"/>
                        <a:cs typeface="Arial"/>
                        <a:sym typeface="Arial"/>
                      </a:endParaRPr>
                    </a:p>
                  </a:txBody>
                  <a:tcPr marT="0" marB="0" marR="36800" marL="36800" anchor="ctr"/>
                </a:tc>
                <a:tc vMerge="1"/>
              </a:tr>
              <a:tr h="189250">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DC1</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Veronica Quarato</a:t>
                      </a:r>
                      <a:endParaRPr sz="600" u="none" cap="none" strike="noStrike">
                        <a:latin typeface="Arial"/>
                        <a:ea typeface="Arial"/>
                        <a:cs typeface="Arial"/>
                        <a:sym typeface="Arial"/>
                      </a:endParaRPr>
                    </a:p>
                  </a:txBody>
                  <a:tcPr marT="0" marB="0" marR="36800" marL="36800" anchor="ctr"/>
                </a:tc>
                <a:tc rowSpan="2">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NMBU</a:t>
                      </a:r>
                      <a:endParaRPr sz="600" u="none" cap="none" strike="noStrike">
                        <a:latin typeface="Arial"/>
                        <a:ea typeface="Arial"/>
                        <a:cs typeface="Arial"/>
                        <a:sym typeface="Arial"/>
                      </a:endParaRPr>
                    </a:p>
                  </a:txBody>
                  <a:tcPr marT="0" marB="0" marR="36800" marL="36800" anchor="ctr"/>
                </a:tc>
                <a:tc rowSpan="2">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JobbNorge</a:t>
                      </a:r>
                      <a:endParaRPr sz="600" u="none" cap="none" strike="noStrike">
                        <a:latin typeface="Arial"/>
                        <a:ea typeface="Arial"/>
                        <a:cs typeface="Arial"/>
                        <a:sym typeface="Arial"/>
                      </a:endParaRPr>
                    </a:p>
                  </a:txBody>
                  <a:tcPr marT="0" marB="0" marR="36800" marL="36800" anchor="ctr"/>
                </a:tc>
                <a:tc rowSpan="2">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161</a:t>
                      </a:r>
                      <a:endParaRPr sz="600" u="none" cap="none" strike="noStrike">
                        <a:latin typeface="Arial"/>
                        <a:ea typeface="Arial"/>
                        <a:cs typeface="Arial"/>
                        <a:sym typeface="Arial"/>
                      </a:endParaRPr>
                    </a:p>
                  </a:txBody>
                  <a:tcPr marT="0" marB="0" marR="36800" marL="36800" anchor="ctr"/>
                </a:tc>
                <a:tc rowSpan="2">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 15</a:t>
                      </a:r>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t>Non-EU: 146 </a:t>
                      </a:r>
                      <a:endParaRPr sz="600" u="none" cap="none" strike="noStrike">
                        <a:latin typeface="Arial"/>
                        <a:ea typeface="Arial"/>
                        <a:cs typeface="Arial"/>
                        <a:sym typeface="Arial"/>
                      </a:endParaRPr>
                    </a:p>
                  </a:txBody>
                  <a:tcPr marT="0" marB="0" marR="36800" marL="36800" anchor="ctr"/>
                </a:tc>
                <a:tc rowSpan="2">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Men: 86</a:t>
                      </a:r>
                      <a:endParaRPr/>
                    </a:p>
                    <a:p>
                      <a:pPr indent="0" lvl="0" marL="0" marR="0" rtl="0" algn="ctr">
                        <a:lnSpc>
                          <a:spcPct val="107000"/>
                        </a:lnSpc>
                        <a:spcBef>
                          <a:spcPts val="0"/>
                        </a:spcBef>
                        <a:spcAft>
                          <a:spcPts val="0"/>
                        </a:spcAft>
                        <a:buClr>
                          <a:srgbClr val="000000"/>
                        </a:buClr>
                        <a:buSzPts val="600"/>
                        <a:buFont typeface="Arial"/>
                        <a:buNone/>
                      </a:pPr>
                      <a:r>
                        <a:rPr lang="en-GB" sz="600" u="none" cap="none" strike="noStrike"/>
                        <a:t>Women: 74</a:t>
                      </a:r>
                      <a:endParaRPr/>
                    </a:p>
                    <a:p>
                      <a:pPr indent="0" lvl="0" marL="0" marR="0" rtl="0" algn="ctr">
                        <a:lnSpc>
                          <a:spcPct val="107000"/>
                        </a:lnSpc>
                        <a:spcBef>
                          <a:spcPts val="0"/>
                        </a:spcBef>
                        <a:spcAft>
                          <a:spcPts val="0"/>
                        </a:spcAft>
                        <a:buClr>
                          <a:srgbClr val="000000"/>
                        </a:buClr>
                        <a:buSzPts val="600"/>
                        <a:buFont typeface="Arial"/>
                        <a:buNone/>
                      </a:pPr>
                      <a:r>
                        <a:rPr lang="en-GB" sz="600" u="none" cap="none" strike="noStrike"/>
                        <a:t>Unknown: 1</a:t>
                      </a:r>
                      <a:endParaRPr sz="600" u="none" cap="none" strike="noStrike">
                        <a:latin typeface="Arial"/>
                        <a:ea typeface="Arial"/>
                        <a:cs typeface="Arial"/>
                        <a:sym typeface="Arial"/>
                      </a:endParaRPr>
                    </a:p>
                  </a:txBody>
                  <a:tcPr marT="0" marB="0" marR="36800" marL="36800" anchor="ctr"/>
                </a:tc>
                <a:tc rowSpan="2">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Y</a:t>
                      </a:r>
                      <a:endParaRPr sz="600" u="none" cap="none" strike="noStrike">
                        <a:latin typeface="Arial"/>
                        <a:ea typeface="Arial"/>
                        <a:cs typeface="Arial"/>
                        <a:sym typeface="Arial"/>
                      </a:endParaRPr>
                    </a:p>
                  </a:txBody>
                  <a:tcPr marT="0" marB="0" marR="36800" marL="36800" anchor="ctr"/>
                </a:tc>
              </a:tr>
              <a:tr h="205325">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DC9</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Aikaterini Katirtzoglou</a:t>
                      </a:r>
                      <a:endParaRPr sz="600" u="none" cap="none" strike="noStrike">
                        <a:latin typeface="Arial"/>
                        <a:ea typeface="Arial"/>
                        <a:cs typeface="Arial"/>
                        <a:sym typeface="Arial"/>
                      </a:endParaRPr>
                    </a:p>
                  </a:txBody>
                  <a:tcPr marT="0" marB="0" marR="36800" marL="36800" anchor="ctr"/>
                </a:tc>
                <a:tc vMerge="1"/>
                <a:tc vMerge="1"/>
                <a:tc vMerge="1"/>
                <a:tc vMerge="1"/>
                <a:tc vMerge="1"/>
                <a:tc vMerge="1"/>
              </a:tr>
              <a:tr h="381800">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DC2</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Sneha Das</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UTU</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EURAXESS,</a:t>
                      </a:r>
                      <a:br>
                        <a:rPr lang="en-GB" sz="600" u="none" cap="none" strike="noStrike"/>
                      </a:br>
                      <a:r>
                        <a:rPr lang="en-GB" sz="600" u="none" cap="none" strike="noStrike"/>
                        <a:t>Academic positions,</a:t>
                      </a:r>
                      <a:br>
                        <a:rPr lang="en-GB" sz="600" u="none" cap="none" strike="noStrike"/>
                      </a:br>
                      <a:r>
                        <a:rPr lang="en-GB" sz="600" u="none" cap="none" strike="noStrike"/>
                        <a:t>University of Turku website</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82</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 3</a:t>
                      </a:r>
                      <a:br>
                        <a:rPr lang="en-GB" sz="600" u="none" cap="none" strike="noStrike"/>
                      </a:br>
                      <a:r>
                        <a:rPr lang="en-GB" sz="600" u="none" cap="none" strike="noStrike"/>
                        <a:t>Non-EU: 79</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Men: 48</a:t>
                      </a:r>
                      <a:br>
                        <a:rPr lang="en-GB" sz="600" u="none" cap="none" strike="noStrike"/>
                      </a:br>
                      <a:r>
                        <a:rPr lang="en-GB" sz="600" u="none" cap="none" strike="noStrike"/>
                        <a:t>Women: 34</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Y</a:t>
                      </a:r>
                      <a:endParaRPr sz="600" u="none" cap="none" strike="noStrike">
                        <a:latin typeface="Arial"/>
                        <a:ea typeface="Arial"/>
                        <a:cs typeface="Arial"/>
                        <a:sym typeface="Arial"/>
                      </a:endParaRPr>
                    </a:p>
                  </a:txBody>
                  <a:tcPr marT="0" marB="0" marR="36800" marL="36800" anchor="ctr"/>
                </a:tc>
              </a:tr>
              <a:tr h="243775">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DC3</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Zoé Melanie Horisberger</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CNAG</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EURAXESS, company webpage, LinkedIn</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18</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 10</a:t>
                      </a:r>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t>Non-EU: 8</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Men: 8</a:t>
                      </a:r>
                      <a:endParaRPr/>
                    </a:p>
                    <a:p>
                      <a:pPr indent="0" lvl="0" marL="0" marR="0" rtl="0" algn="ctr">
                        <a:lnSpc>
                          <a:spcPct val="107000"/>
                        </a:lnSpc>
                        <a:spcBef>
                          <a:spcPts val="0"/>
                        </a:spcBef>
                        <a:spcAft>
                          <a:spcPts val="0"/>
                        </a:spcAft>
                        <a:buClr>
                          <a:srgbClr val="000000"/>
                        </a:buClr>
                        <a:buSzPts val="600"/>
                        <a:buFont typeface="Arial"/>
                        <a:buNone/>
                      </a:pPr>
                      <a:r>
                        <a:rPr lang="en-GB" sz="600" u="none" cap="none" strike="noStrike"/>
                        <a:t>Women: 10</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Y</a:t>
                      </a:r>
                      <a:endParaRPr sz="600" u="none" cap="none" strike="noStrike">
                        <a:latin typeface="Arial"/>
                        <a:ea typeface="Arial"/>
                        <a:cs typeface="Arial"/>
                        <a:sym typeface="Arial"/>
                      </a:endParaRPr>
                    </a:p>
                  </a:txBody>
                  <a:tcPr marT="0" marB="0" marR="36800" marL="36800" anchor="ctr"/>
                </a:tc>
              </a:tr>
              <a:tr h="381800">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DC4</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Adedamola Godwin Daodu</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KUL</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KU Leuven job portal, EURAXESS, Belgian Society for Microbiology career board, LinkedIn</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135</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 54</a:t>
                      </a:r>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t>Non-EU: 81</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Not recorded</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Y</a:t>
                      </a:r>
                      <a:endParaRPr sz="600" u="none" cap="none" strike="noStrike">
                        <a:latin typeface="Arial"/>
                        <a:ea typeface="Arial"/>
                        <a:cs typeface="Arial"/>
                        <a:sym typeface="Arial"/>
                      </a:endParaRPr>
                    </a:p>
                  </a:txBody>
                  <a:tcPr marT="0" marB="0" marR="36800" marL="36800" anchor="ctr"/>
                </a:tc>
              </a:tr>
              <a:tr h="381800">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DC5</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Lucas Padilha</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UCPH</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UCPH Job Portal, EURAXESS, LinkedIn, </a:t>
                      </a:r>
                      <a:r>
                        <a:rPr lang="en-GB" sz="600" u="sng" cap="none" strike="noStrike">
                          <a:solidFill>
                            <a:schemeClr val="hlink"/>
                          </a:solidFill>
                          <a:hlinkClick r:id="rId4"/>
                        </a:rPr>
                        <a:t>www.jobnet.dk</a:t>
                      </a:r>
                      <a:r>
                        <a:rPr lang="en-GB" sz="600" u="none" cap="none" strike="noStrike"/>
                        <a:t>, Work in Denmark</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93</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 14</a:t>
                      </a:r>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t>Non-EU: 79</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NA</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Y</a:t>
                      </a:r>
                      <a:endParaRPr sz="600" u="none" cap="none" strike="noStrike">
                        <a:latin typeface="Arial"/>
                        <a:ea typeface="Arial"/>
                        <a:cs typeface="Arial"/>
                        <a:sym typeface="Arial"/>
                      </a:endParaRPr>
                    </a:p>
                  </a:txBody>
                  <a:tcPr marT="0" marB="0" marR="36800" marL="36800" anchor="ctr"/>
                </a:tc>
              </a:tr>
              <a:tr h="243775">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DC6</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Anh Vu Nguyen</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ATL</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EURAXESS, company webpage, LinkedIn</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70</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 18</a:t>
                      </a:r>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t>non-EU: 52</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Not recorded</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Y</a:t>
                      </a:r>
                      <a:endParaRPr sz="600" u="none" cap="none" strike="noStrike">
                        <a:latin typeface="Arial"/>
                        <a:ea typeface="Arial"/>
                        <a:cs typeface="Arial"/>
                        <a:sym typeface="Arial"/>
                      </a:endParaRPr>
                    </a:p>
                  </a:txBody>
                  <a:tcPr marT="0" marB="0" marR="36800" marL="36800" anchor="ctr"/>
                </a:tc>
              </a:tr>
              <a:tr h="381800">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DC7</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Elsa Brenner</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UCPH</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UCPH Job Portal, EURAXESS, LinkedIn, </a:t>
                      </a:r>
                      <a:r>
                        <a:rPr lang="en-GB" sz="600" u="sng" cap="none" strike="noStrike">
                          <a:solidFill>
                            <a:schemeClr val="hlink"/>
                          </a:solidFill>
                          <a:hlinkClick r:id="rId5"/>
                        </a:rPr>
                        <a:t>www.jobnet.dk</a:t>
                      </a:r>
                      <a:r>
                        <a:rPr lang="en-GB" sz="600" u="none" cap="none" strike="noStrike"/>
                        <a:t>, Work in Denmark</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74</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EU:18</a:t>
                      </a:r>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t>Non-EU:56</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Men: 44</a:t>
                      </a:r>
                      <a:br>
                        <a:rPr lang="en-GB" sz="600" u="none" cap="none" strike="noStrike"/>
                      </a:br>
                      <a:r>
                        <a:rPr lang="en-GB" sz="600" u="none" cap="none" strike="noStrike"/>
                        <a:t>Women: 30</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Y</a:t>
                      </a:r>
                      <a:endParaRPr sz="600" u="none" cap="none" strike="noStrike">
                        <a:latin typeface="Arial"/>
                        <a:ea typeface="Arial"/>
                        <a:cs typeface="Arial"/>
                        <a:sym typeface="Arial"/>
                      </a:endParaRPr>
                    </a:p>
                  </a:txBody>
                  <a:tcPr marT="0" marB="0" marR="36800" marL="36800" anchor="ctr"/>
                </a:tc>
              </a:tr>
              <a:tr h="243775">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DC8</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Emmanuel Okoli Odah</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NMBU</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JobbNorge</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42</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EU:7</a:t>
                      </a:r>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t>Non-EU: 35</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Men: 26</a:t>
                      </a:r>
                      <a:endParaRPr/>
                    </a:p>
                    <a:p>
                      <a:pPr indent="0" lvl="0" marL="0" marR="0" rtl="0" algn="ctr">
                        <a:lnSpc>
                          <a:spcPct val="107000"/>
                        </a:lnSpc>
                        <a:spcBef>
                          <a:spcPts val="0"/>
                        </a:spcBef>
                        <a:spcAft>
                          <a:spcPts val="0"/>
                        </a:spcAft>
                        <a:buClr>
                          <a:srgbClr val="000000"/>
                        </a:buClr>
                        <a:buSzPts val="600"/>
                        <a:buFont typeface="Arial"/>
                        <a:buNone/>
                      </a:pPr>
                      <a:r>
                        <a:rPr lang="en-GB" sz="600" u="none" cap="none" strike="noStrike"/>
                        <a:t>Women: 16</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Y</a:t>
                      </a:r>
                      <a:endParaRPr sz="600" u="none" cap="none" strike="noStrike">
                        <a:latin typeface="Arial"/>
                        <a:ea typeface="Arial"/>
                        <a:cs typeface="Arial"/>
                        <a:sym typeface="Arial"/>
                      </a:endParaRPr>
                    </a:p>
                  </a:txBody>
                  <a:tcPr marT="0" marB="0" marR="36800" marL="36800" anchor="ctr"/>
                </a:tc>
              </a:tr>
              <a:tr h="381800">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DC10</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Joao Casucci dos Santos</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UTU</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EURAXESS,</a:t>
                      </a:r>
                      <a:br>
                        <a:rPr lang="en-GB" sz="600" u="none" cap="none" strike="noStrike"/>
                      </a:br>
                      <a:r>
                        <a:rPr lang="en-GB" sz="600" u="none" cap="none" strike="noStrike"/>
                        <a:t>Academic positions,</a:t>
                      </a:r>
                      <a:br>
                        <a:rPr lang="en-GB" sz="600" u="none" cap="none" strike="noStrike"/>
                      </a:br>
                      <a:r>
                        <a:rPr lang="en-GB" sz="600" u="none" cap="none" strike="noStrike"/>
                        <a:t>University of Turku website</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82</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 3</a:t>
                      </a:r>
                      <a:br>
                        <a:rPr lang="en-GB" sz="600" u="none" cap="none" strike="noStrike"/>
                      </a:br>
                      <a:r>
                        <a:rPr lang="en-GB" sz="600" u="none" cap="none" strike="noStrike"/>
                        <a:t>Non-EU: 79</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Men: 48</a:t>
                      </a:r>
                      <a:br>
                        <a:rPr lang="en-GB" sz="600" u="none" cap="none" strike="noStrike"/>
                      </a:br>
                      <a:r>
                        <a:rPr lang="en-GB" sz="600" u="none" cap="none" strike="noStrike"/>
                        <a:t>Women: 34</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Y</a:t>
                      </a:r>
                      <a:endParaRPr sz="600" u="none" cap="none" strike="noStrike">
                        <a:latin typeface="Arial"/>
                        <a:ea typeface="Arial"/>
                        <a:cs typeface="Arial"/>
                        <a:sym typeface="Arial"/>
                      </a:endParaRPr>
                    </a:p>
                  </a:txBody>
                  <a:tcPr marT="0" marB="0" marR="36800" marL="36800" anchor="ctr"/>
                </a:tc>
              </a:tr>
              <a:tr h="243775">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DC11</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Chujun Zhang</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AC UK</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FindaPhD.com, LinkedIn and BlueSky</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27</a:t>
                      </a:r>
                      <a:endParaRPr sz="600" u="none" cap="none" strike="noStrike">
                        <a:latin typeface="Arial"/>
                        <a:ea typeface="Arial"/>
                        <a:cs typeface="Arial"/>
                        <a:sym typeface="Arial"/>
                      </a:endParaRPr>
                    </a:p>
                  </a:txBody>
                  <a:tcPr marT="0" marB="0" marR="36800" marL="36800" anchor="ctr"/>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EU:3</a:t>
                      </a:r>
                      <a:endParaRPr/>
                    </a:p>
                    <a:p>
                      <a:pPr indent="0" lvl="0" marL="0" marR="0" rtl="0" algn="l">
                        <a:lnSpc>
                          <a:spcPct val="107000"/>
                        </a:lnSpc>
                        <a:spcBef>
                          <a:spcPts val="0"/>
                        </a:spcBef>
                        <a:spcAft>
                          <a:spcPts val="0"/>
                        </a:spcAft>
                        <a:buClr>
                          <a:srgbClr val="000000"/>
                        </a:buClr>
                        <a:buSzPts val="600"/>
                        <a:buFont typeface="Arial"/>
                        <a:buNone/>
                      </a:pPr>
                      <a:r>
                        <a:rPr lang="en-GB" sz="600" u="none" cap="none" strike="noStrike"/>
                        <a:t>Non-EU:24</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Men:17</a:t>
                      </a:r>
                      <a:endParaRPr/>
                    </a:p>
                    <a:p>
                      <a:pPr indent="0" lvl="0" marL="0" marR="0" rtl="0" algn="ctr">
                        <a:lnSpc>
                          <a:spcPct val="107000"/>
                        </a:lnSpc>
                        <a:spcBef>
                          <a:spcPts val="0"/>
                        </a:spcBef>
                        <a:spcAft>
                          <a:spcPts val="0"/>
                        </a:spcAft>
                        <a:buClr>
                          <a:srgbClr val="000000"/>
                        </a:buClr>
                        <a:buSzPts val="600"/>
                        <a:buFont typeface="Arial"/>
                        <a:buNone/>
                      </a:pPr>
                      <a:r>
                        <a:rPr lang="en-GB" sz="600" u="none" cap="none" strike="noStrike"/>
                        <a:t>Women: 10</a:t>
                      </a:r>
                      <a:endParaRPr sz="600" u="none" cap="none" strike="noStrike">
                        <a:latin typeface="Arial"/>
                        <a:ea typeface="Arial"/>
                        <a:cs typeface="Arial"/>
                        <a:sym typeface="Arial"/>
                      </a:endParaRPr>
                    </a:p>
                  </a:txBody>
                  <a:tcPr marT="0" marB="0" marR="36800" marL="36800" anchor="ctr"/>
                </a:tc>
                <a:tc>
                  <a:txBody>
                    <a:bodyPr/>
                    <a:lstStyle/>
                    <a:p>
                      <a:pPr indent="0" lvl="0" marL="0" marR="0" rtl="0" algn="ctr">
                        <a:lnSpc>
                          <a:spcPct val="107000"/>
                        </a:lnSpc>
                        <a:spcBef>
                          <a:spcPts val="0"/>
                        </a:spcBef>
                        <a:spcAft>
                          <a:spcPts val="0"/>
                        </a:spcAft>
                        <a:buClr>
                          <a:srgbClr val="000000"/>
                        </a:buClr>
                        <a:buSzPts val="600"/>
                        <a:buFont typeface="Arial"/>
                        <a:buNone/>
                      </a:pPr>
                      <a:r>
                        <a:rPr lang="en-GB" sz="600" u="none" cap="none" strike="noStrike"/>
                        <a:t>Y</a:t>
                      </a:r>
                      <a:endParaRPr sz="600" u="none" cap="none" strike="noStrike">
                        <a:latin typeface="Arial"/>
                        <a:ea typeface="Arial"/>
                        <a:cs typeface="Arial"/>
                        <a:sym typeface="Arial"/>
                      </a:endParaRPr>
                    </a:p>
                  </a:txBody>
                  <a:tcPr marT="0" marB="0" marR="36800" marL="36800" anchor="ctr"/>
                </a:tc>
              </a:tr>
            </a:tbl>
          </a:graphicData>
        </a:graphic>
      </p:graphicFrame>
      <p:sp>
        <p:nvSpPr>
          <p:cNvPr id="309" name="Google Shape;309;p29"/>
          <p:cNvSpPr txBox="1"/>
          <p:nvPr/>
        </p:nvSpPr>
        <p:spPr>
          <a:xfrm>
            <a:off x="4550433" y="1104232"/>
            <a:ext cx="4416357" cy="1467518"/>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Selection criteria and scoring system</a:t>
            </a:r>
            <a:r>
              <a:rPr b="0" i="0" lang="en-GB" sz="1400" u="none" cap="none" strike="noStrike">
                <a:solidFill>
                  <a:srgbClr val="000000"/>
                </a:solidFill>
                <a:latin typeface="Arial"/>
                <a:ea typeface="Arial"/>
                <a:cs typeface="Arial"/>
                <a:sym typeface="Arial"/>
              </a:rPr>
              <a:t>: Each announcement contained a set of well defined requirements, tailored to the specific projects. The candidates were first filtered according to these (Qualified) and then ranked according to how well these requirements were met.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30" title="hologen_logo_wide.png"/>
          <p:cNvPicPr preferRelativeResize="0"/>
          <p:nvPr/>
        </p:nvPicPr>
        <p:blipFill rotWithShape="1">
          <a:blip r:embed="rId3">
            <a:alphaModFix/>
          </a:blip>
          <a:srcRect b="0" l="0" r="0" t="0"/>
          <a:stretch/>
        </p:blipFill>
        <p:spPr>
          <a:xfrm>
            <a:off x="134076" y="72213"/>
            <a:ext cx="1899728" cy="302400"/>
          </a:xfrm>
          <a:prstGeom prst="rect">
            <a:avLst/>
          </a:prstGeom>
          <a:noFill/>
          <a:ln>
            <a:noFill/>
          </a:ln>
        </p:spPr>
      </p:pic>
      <p:sp>
        <p:nvSpPr>
          <p:cNvPr id="315" name="Google Shape;315;p30"/>
          <p:cNvSpPr txBox="1"/>
          <p:nvPr/>
        </p:nvSpPr>
        <p:spPr>
          <a:xfrm>
            <a:off x="5313000" y="0"/>
            <a:ext cx="3831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rgbClr val="3A7D99"/>
                </a:solidFill>
                <a:latin typeface="Lexend"/>
                <a:ea typeface="Lexend"/>
                <a:cs typeface="Lexend"/>
                <a:sym typeface="Lexend"/>
              </a:rPr>
              <a:t>www.hologen-network.eu </a:t>
            </a:r>
            <a:endParaRPr b="1" i="0" sz="1500" u="none" cap="none" strike="noStrike">
              <a:solidFill>
                <a:srgbClr val="3A7D99"/>
              </a:solidFill>
              <a:latin typeface="Lexend"/>
              <a:ea typeface="Lexend"/>
              <a:cs typeface="Lexend"/>
              <a:sym typeface="Lexend"/>
            </a:endParaRPr>
          </a:p>
        </p:txBody>
      </p:sp>
      <p:sp>
        <p:nvSpPr>
          <p:cNvPr id="316" name="Google Shape;316;p30"/>
          <p:cNvSpPr/>
          <p:nvPr/>
        </p:nvSpPr>
        <p:spPr>
          <a:xfrm>
            <a:off x="134076" y="542428"/>
            <a:ext cx="8832714" cy="380150"/>
          </a:xfrm>
          <a:prstGeom prst="roundRect">
            <a:avLst>
              <a:gd fmla="val 16667" name="adj"/>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b="1" i="0" lang="en-GB" sz="2000" u="none" cap="none" strike="noStrike">
                <a:solidFill>
                  <a:srgbClr val="3A7D99"/>
                </a:solidFill>
                <a:latin typeface="Lexend"/>
                <a:ea typeface="Lexend"/>
                <a:cs typeface="Lexend"/>
                <a:sym typeface="Lexend"/>
              </a:rPr>
              <a:t>Training and Networking Retreat 1: </a:t>
            </a:r>
            <a:r>
              <a:rPr b="1" i="0" lang="en-GB" sz="2000" u="none" cap="none" strike="noStrike">
                <a:solidFill>
                  <a:srgbClr val="C00000"/>
                </a:solidFill>
                <a:latin typeface="Lexend"/>
                <a:ea typeface="Lexend"/>
                <a:cs typeface="Lexend"/>
                <a:sym typeface="Lexend"/>
              </a:rPr>
              <a:t>Summary!</a:t>
            </a:r>
            <a:endParaRPr/>
          </a:p>
        </p:txBody>
      </p:sp>
      <p:sp>
        <p:nvSpPr>
          <p:cNvPr id="317" name="Google Shape;317;p30"/>
          <p:cNvSpPr txBox="1"/>
          <p:nvPr/>
        </p:nvSpPr>
        <p:spPr>
          <a:xfrm>
            <a:off x="134075" y="1024500"/>
            <a:ext cx="8832715" cy="3100819"/>
          </a:xfrm>
          <a:prstGeom prst="rect">
            <a:avLst/>
          </a:prstGeom>
          <a:noFill/>
          <a:ln>
            <a:noFill/>
          </a:ln>
        </p:spPr>
        <p:txBody>
          <a:bodyPr anchorCtr="0" anchor="t" bIns="91425" lIns="91425" spcFirstLastPara="1" rIns="91425" wrap="square" tIns="91425">
            <a:spAutoFit/>
          </a:bodyPr>
          <a:lstStyle/>
          <a:p>
            <a:pPr indent="-342900" lvl="0" marL="342900" marR="0" rtl="0" algn="l">
              <a:lnSpc>
                <a:spcPct val="100000"/>
              </a:lnSpc>
              <a:spcBef>
                <a:spcPts val="0"/>
              </a:spcBef>
              <a:spcAft>
                <a:spcPts val="0"/>
              </a:spcAft>
              <a:buClr>
                <a:srgbClr val="000000"/>
              </a:buClr>
              <a:buSzPts val="1600"/>
              <a:buFont typeface="Arial"/>
              <a:buChar char="•"/>
            </a:pPr>
            <a:r>
              <a:rPr b="0" i="0" lang="en-GB" sz="1600" u="none" cap="none" strike="noStrike">
                <a:solidFill>
                  <a:schemeClr val="dk2"/>
                </a:solidFill>
                <a:latin typeface="Lexend"/>
                <a:ea typeface="Lexend"/>
                <a:cs typeface="Lexend"/>
                <a:sym typeface="Lexend"/>
              </a:rPr>
              <a:t>Copenhagen: May </a:t>
            </a:r>
            <a:endParaRPr/>
          </a:p>
          <a:p>
            <a:pPr indent="-342900" lvl="0" marL="342900" marR="0" rtl="0" algn="l">
              <a:lnSpc>
                <a:spcPct val="100000"/>
              </a:lnSpc>
              <a:spcBef>
                <a:spcPts val="300"/>
              </a:spcBef>
              <a:spcAft>
                <a:spcPts val="0"/>
              </a:spcAft>
              <a:buClr>
                <a:srgbClr val="000000"/>
              </a:buClr>
              <a:buSzPts val="1600"/>
              <a:buFont typeface="Arial"/>
              <a:buChar char="•"/>
            </a:pPr>
            <a:r>
              <a:rPr b="0" i="0" lang="en-GB" sz="1600" u="none" cap="none" strike="noStrike">
                <a:solidFill>
                  <a:schemeClr val="dk2"/>
                </a:solidFill>
                <a:latin typeface="Lexend"/>
                <a:ea typeface="Lexend"/>
                <a:cs typeface="Lexend"/>
                <a:sym typeface="Lexend"/>
              </a:rPr>
              <a:t>Platform for communication between meetings: Discord</a:t>
            </a:r>
            <a:endParaRPr/>
          </a:p>
          <a:p>
            <a:pPr indent="-285750" lvl="0" marL="642938" marR="0" rtl="0" algn="l">
              <a:lnSpc>
                <a:spcPct val="100000"/>
              </a:lnSpc>
              <a:spcBef>
                <a:spcPts val="300"/>
              </a:spcBef>
              <a:spcAft>
                <a:spcPts val="0"/>
              </a:spcAft>
              <a:buClr>
                <a:srgbClr val="000000"/>
              </a:buClr>
              <a:buSzPts val="1200"/>
              <a:buFont typeface="Courier New"/>
              <a:buChar char="o"/>
            </a:pPr>
            <a:r>
              <a:rPr b="0" i="0" lang="en-GB" sz="1200" u="none" cap="none" strike="noStrike">
                <a:solidFill>
                  <a:schemeClr val="dk2"/>
                </a:solidFill>
                <a:latin typeface="Lexend"/>
                <a:ea typeface="Lexend"/>
                <a:cs typeface="Lexend"/>
                <a:sym typeface="Lexend"/>
              </a:rPr>
              <a:t>Journal club</a:t>
            </a:r>
            <a:endParaRPr/>
          </a:p>
          <a:p>
            <a:pPr indent="-285750" lvl="0" marL="642938" marR="0" rtl="0" algn="l">
              <a:lnSpc>
                <a:spcPct val="100000"/>
              </a:lnSpc>
              <a:spcBef>
                <a:spcPts val="0"/>
              </a:spcBef>
              <a:spcAft>
                <a:spcPts val="0"/>
              </a:spcAft>
              <a:buClr>
                <a:srgbClr val="000000"/>
              </a:buClr>
              <a:buSzPts val="1200"/>
              <a:buFont typeface="Courier New"/>
              <a:buChar char="o"/>
            </a:pPr>
            <a:r>
              <a:rPr b="0" i="0" lang="en-GB" sz="1200" u="none" cap="none" strike="noStrike">
                <a:solidFill>
                  <a:schemeClr val="dk2"/>
                </a:solidFill>
                <a:latin typeface="Lexend"/>
                <a:ea typeface="Lexend"/>
                <a:cs typeface="Lexend"/>
                <a:sym typeface="Lexend"/>
              </a:rPr>
              <a:t>…</a:t>
            </a:r>
            <a:endParaRPr/>
          </a:p>
          <a:p>
            <a:pPr indent="-342900" lvl="0" marL="342900" marR="0" rtl="0" algn="l">
              <a:lnSpc>
                <a:spcPct val="100000"/>
              </a:lnSpc>
              <a:spcBef>
                <a:spcPts val="0"/>
              </a:spcBef>
              <a:spcAft>
                <a:spcPts val="0"/>
              </a:spcAft>
              <a:buClr>
                <a:srgbClr val="000000"/>
              </a:buClr>
              <a:buSzPts val="1600"/>
              <a:buFont typeface="Arial"/>
              <a:buChar char="•"/>
            </a:pPr>
            <a:r>
              <a:rPr b="0" i="0" lang="en-GB" sz="1600" u="none" cap="none" strike="noStrike">
                <a:solidFill>
                  <a:schemeClr val="dk2"/>
                </a:solidFill>
                <a:latin typeface="Lexend"/>
                <a:ea typeface="Lexend"/>
                <a:cs typeface="Lexend"/>
                <a:sym typeface="Lexend"/>
              </a:rPr>
              <a:t>Supervisory board meeting</a:t>
            </a:r>
            <a:endParaRPr/>
          </a:p>
          <a:p>
            <a:pPr indent="-285750" lvl="0" marL="642938" marR="0" rtl="0" algn="l">
              <a:lnSpc>
                <a:spcPct val="100000"/>
              </a:lnSpc>
              <a:spcBef>
                <a:spcPts val="300"/>
              </a:spcBef>
              <a:spcAft>
                <a:spcPts val="0"/>
              </a:spcAft>
              <a:buClr>
                <a:srgbClr val="000000"/>
              </a:buClr>
              <a:buSzPts val="1200"/>
              <a:buFont typeface="Courier New"/>
              <a:buChar char="o"/>
            </a:pPr>
            <a:r>
              <a:rPr b="0" i="0" lang="en-GB" sz="1200" u="none" cap="none" strike="noStrike">
                <a:solidFill>
                  <a:schemeClr val="dk2"/>
                </a:solidFill>
                <a:latin typeface="Lexend"/>
                <a:ea typeface="Lexend"/>
                <a:cs typeface="Lexend"/>
                <a:sym typeface="Lexend"/>
              </a:rPr>
              <a:t>Economy/Budget</a:t>
            </a:r>
            <a:endParaRPr/>
          </a:p>
          <a:p>
            <a:pPr indent="-285750" lvl="0" marL="642938" marR="0" rtl="0" algn="l">
              <a:lnSpc>
                <a:spcPct val="100000"/>
              </a:lnSpc>
              <a:spcBef>
                <a:spcPts val="0"/>
              </a:spcBef>
              <a:spcAft>
                <a:spcPts val="0"/>
              </a:spcAft>
              <a:buClr>
                <a:srgbClr val="000000"/>
              </a:buClr>
              <a:buSzPts val="1200"/>
              <a:buFont typeface="Courier New"/>
              <a:buChar char="o"/>
            </a:pPr>
            <a:r>
              <a:rPr b="0" i="0" lang="en-GB" sz="1200" u="none" cap="none" strike="noStrike">
                <a:solidFill>
                  <a:schemeClr val="dk2"/>
                </a:solidFill>
                <a:latin typeface="Lexend"/>
                <a:ea typeface="Lexend"/>
                <a:cs typeface="Lexend"/>
                <a:sym typeface="Lexend"/>
              </a:rPr>
              <a:t>Harmonisation of supervision</a:t>
            </a:r>
            <a:endParaRPr/>
          </a:p>
          <a:p>
            <a:pPr indent="-285750" lvl="0" marL="642938" marR="0" rtl="0" algn="l">
              <a:lnSpc>
                <a:spcPct val="100000"/>
              </a:lnSpc>
              <a:spcBef>
                <a:spcPts val="0"/>
              </a:spcBef>
              <a:spcAft>
                <a:spcPts val="0"/>
              </a:spcAft>
              <a:buClr>
                <a:srgbClr val="000000"/>
              </a:buClr>
              <a:buSzPts val="1200"/>
              <a:buFont typeface="Courier New"/>
              <a:buChar char="o"/>
            </a:pPr>
            <a:r>
              <a:rPr b="0" i="0" lang="en-GB" sz="1200" u="none" cap="none" strike="noStrike">
                <a:solidFill>
                  <a:schemeClr val="dk2"/>
                </a:solidFill>
                <a:latin typeface="Lexend"/>
                <a:ea typeface="Lexend"/>
                <a:cs typeface="Lexend"/>
                <a:sym typeface="Lexend"/>
              </a:rPr>
              <a:t>Upcoming deliverables/milestones</a:t>
            </a:r>
            <a:endParaRPr/>
          </a:p>
          <a:p>
            <a:pPr indent="-342900" lvl="0" marL="342900" marR="0" rtl="0" algn="l">
              <a:lnSpc>
                <a:spcPct val="100000"/>
              </a:lnSpc>
              <a:spcBef>
                <a:spcPts val="0"/>
              </a:spcBef>
              <a:spcAft>
                <a:spcPts val="0"/>
              </a:spcAft>
              <a:buClr>
                <a:srgbClr val="000000"/>
              </a:buClr>
              <a:buSzPts val="1600"/>
              <a:buFont typeface="Arial"/>
              <a:buChar char="•"/>
            </a:pPr>
            <a:r>
              <a:rPr b="0" i="0" lang="en-GB" sz="1600" u="none" cap="none" strike="noStrike">
                <a:solidFill>
                  <a:schemeClr val="dk2"/>
                </a:solidFill>
                <a:latin typeface="Lexend"/>
                <a:ea typeface="Lexend"/>
                <a:cs typeface="Lexend"/>
                <a:sym typeface="Lexend"/>
              </a:rPr>
              <a:t>Student representatives on the supervisory board: </a:t>
            </a:r>
            <a:r>
              <a:rPr b="0" i="0" lang="en-GB" sz="1600" u="sng" cap="none" strike="noStrike">
                <a:solidFill>
                  <a:schemeClr val="dk2"/>
                </a:solidFill>
                <a:latin typeface="Lexend"/>
                <a:ea typeface="Lexend"/>
                <a:cs typeface="Lexend"/>
                <a:sym typeface="Lexend"/>
              </a:rPr>
              <a:t>Emmanuel and Elsa</a:t>
            </a:r>
            <a:endParaRPr/>
          </a:p>
          <a:p>
            <a:pPr indent="-342900" lvl="0" marL="342900" marR="0" rtl="0" algn="l">
              <a:lnSpc>
                <a:spcPct val="100000"/>
              </a:lnSpc>
              <a:spcBef>
                <a:spcPts val="300"/>
              </a:spcBef>
              <a:spcAft>
                <a:spcPts val="0"/>
              </a:spcAft>
              <a:buClr>
                <a:srgbClr val="000000"/>
              </a:buClr>
              <a:buSzPts val="1600"/>
              <a:buFont typeface="Arial"/>
              <a:buChar char="•"/>
            </a:pPr>
            <a:r>
              <a:rPr b="0" i="0" lang="en-GB" sz="1600" u="none" cap="none" strike="noStrike">
                <a:solidFill>
                  <a:schemeClr val="dk2"/>
                </a:solidFill>
                <a:latin typeface="Lexend"/>
                <a:ea typeface="Lexend"/>
                <a:cs typeface="Lexend"/>
                <a:sym typeface="Lexend"/>
              </a:rPr>
              <a:t>Agreed on next meeting: Barcelona, November 10-14</a:t>
            </a:r>
            <a:endParaRPr/>
          </a:p>
          <a:p>
            <a:pPr indent="-342900" lvl="0" marL="342900" marR="0" rtl="0" algn="l">
              <a:lnSpc>
                <a:spcPct val="100000"/>
              </a:lnSpc>
              <a:spcBef>
                <a:spcPts val="300"/>
              </a:spcBef>
              <a:spcAft>
                <a:spcPts val="0"/>
              </a:spcAft>
              <a:buClr>
                <a:srgbClr val="000000"/>
              </a:buClr>
              <a:buSzPts val="1600"/>
              <a:buFont typeface="Arial"/>
              <a:buChar char="•"/>
            </a:pPr>
            <a:r>
              <a:rPr b="0" i="0" lang="en-GB" sz="1600" u="none" cap="none" strike="noStrike">
                <a:solidFill>
                  <a:schemeClr val="dk2"/>
                </a:solidFill>
                <a:latin typeface="Lexend"/>
                <a:ea typeface="Lexend"/>
                <a:cs typeface="Lexend"/>
                <a:sym typeface="Lexend"/>
              </a:rPr>
              <a:t>ECTSs for retreats: diploma and course descriptions</a:t>
            </a:r>
            <a:endParaRPr/>
          </a:p>
          <a:p>
            <a:pPr indent="-241300" lvl="0" marL="342900" marR="0" rtl="0" algn="l">
              <a:lnSpc>
                <a:spcPct val="100000"/>
              </a:lnSpc>
              <a:spcBef>
                <a:spcPts val="300"/>
              </a:spcBef>
              <a:spcAft>
                <a:spcPts val="300"/>
              </a:spcAft>
              <a:buClr>
                <a:srgbClr val="000000"/>
              </a:buClr>
              <a:buSzPts val="1600"/>
              <a:buFont typeface="Arial"/>
              <a:buNone/>
            </a:pPr>
            <a:r>
              <a:t/>
            </a:r>
            <a:endParaRPr b="0" i="0" sz="1600" u="none" cap="none" strike="noStrike">
              <a:solidFill>
                <a:schemeClr val="dk2"/>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